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98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96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9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72793-7D57-4B08-A73A-CE4D33917A5D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6CC37-B6DB-4DF9-94BF-C983F0950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38F4-F5DF-4FB0-A2C6-827BDCA5DB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2EFC-A88D-4DF0-A259-FFDF98CF4A13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5CA9-BC95-4473-963A-6B3204F4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8436-C383-4531-9174-037D337EE46E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EF2B-2F3E-4310-8E47-D7C8AA4AE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AE53-0736-47AB-85AB-5B25242E5A53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1F56-617D-4ED6-A38F-03D71177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5106FE-EEA7-4517-B46C-CA57934F1F14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DD11D1-E5D3-4847-ADF7-B51B262EF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E8A9-6D60-4683-A261-5E28BBCF1E06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EC9E-D0DA-48A2-8D6D-F8983DF20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8A9-6B65-40D4-83BA-DD7F5BDC443C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F9DE-856C-4137-9A94-479B0831C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B569-FA06-425F-A0C2-AA774A2CC666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A4E4-4EE0-448B-A5DD-BE491542D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31825-28C6-4922-B585-6D4060BE2D6A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50C374-81C7-4610-BFAE-32923B4A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274B-3524-4252-8965-97FA3C4E59FA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6CDB-8F60-48EC-A680-7630E4E4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198615-6676-47C9-A3DF-506D5ABB2D0A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4F8812-2FAD-4A75-AE37-DE842C7EF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E5E7C3-576B-4359-ABEC-55714F54F6EF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081A4F-7B4C-4EE6-9870-DA4E9D41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29ED2-205A-4852-BAA0-B9DEC4B7C675}" type="datetimeFigureOut">
              <a:rPr lang="en-US"/>
              <a:pPr>
                <a:defRPr/>
              </a:pPr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94112-2D6E-4DAF-9056-2212D99E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86" r:id="rId4"/>
    <p:sldLayoutId id="2147483987" r:id="rId5"/>
    <p:sldLayoutId id="2147483994" r:id="rId6"/>
    <p:sldLayoutId id="2147483988" r:id="rId7"/>
    <p:sldLayoutId id="2147483995" r:id="rId8"/>
    <p:sldLayoutId id="2147483996" r:id="rId9"/>
    <p:sldLayoutId id="2147483989" r:id="rId10"/>
    <p:sldLayoutId id="2147483990" r:id="rId11"/>
  </p:sldLayoutIdLst>
  <p:transition spd="slow">
    <p:split orient="vert"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WTefQFY1BMAU8AzQWJzbkF;_ylu=X3oDMTBwaWFkNDlkBHBvcwMxBHNlYwNzcgR2dGlkA0kxMjFfNzI-/SIG=1i92uj2mi/EXP=1280423045/**http:/images.search.yahoo.com/images/view?back=http://images.search.yahoo.com/search/images?p=globe+clip+art&amp;ei=UTF-8&amp;fr=hp-pvdt&amp;fr2=tab-web&amp;w=600&amp;h=560&amp;imgurl=www.clker.com/cliparts/b/f/0/3/1195421721682602329johnny_automatic_earth.svg.hi.png&amp;rurl=http://www.clker.com/clipart-9220.html&amp;size=85k&amp;name=1195421721682602...&amp;p=globe+clip+art&amp;oid=59e8405b2dd21f92&amp;fr2=tab-web&amp;no=1&amp;tt=10943&amp;sigr=1167o06m8&amp;sigi=12jvsdtuu&amp;sigb=12tvjhru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1584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</a:t>
            </a:r>
            <a:br>
              <a:rPr lang="en-US" sz="4000" dirty="0" smtClean="0"/>
            </a:br>
            <a:r>
              <a:rPr lang="en-US" sz="4000" dirty="0" smtClean="0"/>
              <a:t>Human Geography</a:t>
            </a:r>
            <a:endParaRPr lang="en-US" sz="40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3352800"/>
            <a:ext cx="6629400" cy="3124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500" smtClean="0"/>
              <a:t>Unit One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Geography:  Its Nature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and Perspectives</a:t>
            </a: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algn="r" eaLnBrk="1" hangingPunct="1"/>
            <a:r>
              <a:rPr lang="en-US" smtClean="0">
                <a:solidFill>
                  <a:srgbClr val="006600"/>
                </a:solidFill>
              </a:rPr>
              <a:t>Session 1</a:t>
            </a:r>
          </a:p>
        </p:txBody>
      </p:sp>
      <p:pic>
        <p:nvPicPr>
          <p:cNvPr id="23556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455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	  Patterns and places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06600"/>
                </a:solidFill>
              </a:rPr>
              <a:t>“why of where” </a:t>
            </a:r>
            <a:r>
              <a:rPr lang="en-US" smtClean="0"/>
              <a:t>explains why a spatial pattern occurs.</a:t>
            </a:r>
          </a:p>
          <a:p>
            <a:pPr eaLnBrk="1" hangingPunct="1"/>
            <a:r>
              <a:rPr lang="en-US" smtClean="0"/>
              <a:t>Specific places become distinct from all other places </a:t>
            </a:r>
            <a:r>
              <a:rPr lang="en-US" b="1" smtClean="0">
                <a:solidFill>
                  <a:srgbClr val="006600"/>
                </a:solidFill>
              </a:rPr>
              <a:t>when patterns occur.</a:t>
            </a:r>
          </a:p>
          <a:p>
            <a:pPr eaLnBrk="1" hangingPunct="1"/>
            <a:r>
              <a:rPr lang="en-US" smtClean="0"/>
              <a:t>Often these patterns and places combine into </a:t>
            </a:r>
            <a:r>
              <a:rPr lang="en-US" b="1" smtClean="0">
                <a:solidFill>
                  <a:srgbClr val="006600"/>
                </a:solidFill>
              </a:rPr>
              <a:t>regions.</a:t>
            </a:r>
          </a:p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What are regions?  </a:t>
            </a:r>
            <a:r>
              <a:rPr lang="en-US" smtClean="0"/>
              <a:t>Regions are large areas that may be compared to other large areas.</a:t>
            </a:r>
          </a:p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Spatial organization defines human life on earth, with all of its similarities and differences.</a:t>
            </a:r>
          </a:p>
        </p:txBody>
      </p:sp>
      <p:pic>
        <p:nvPicPr>
          <p:cNvPr id="17412" name="Picture 3" descr="MCj02341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90600"/>
            <a:ext cx="6172200" cy="20542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Geography </a:t>
            </a:r>
            <a:br>
              <a:rPr lang="en-US" sz="4000" dirty="0" smtClean="0"/>
            </a:br>
            <a:r>
              <a:rPr lang="en-US" sz="4000" dirty="0" smtClean="0"/>
              <a:t>as a </a:t>
            </a:r>
            <a:br>
              <a:rPr lang="en-US" sz="4000" dirty="0" smtClean="0"/>
            </a:br>
            <a:r>
              <a:rPr lang="en-US" sz="4000" dirty="0" smtClean="0"/>
              <a:t>field of study</a:t>
            </a:r>
            <a:endParaRPr lang="en-US" sz="4000" dirty="0"/>
          </a:p>
        </p:txBody>
      </p:sp>
      <p:pic>
        <p:nvPicPr>
          <p:cNvPr id="18435" name="Picture 4" descr="MCj03871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geography…the beginning</a:t>
            </a:r>
            <a:endParaRPr lang="en-US" sz="36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smtClean="0"/>
              <a:t>Geography as a discipline was first given structure by the </a:t>
            </a:r>
            <a:r>
              <a:rPr lang="en-US" sz="2800" b="1" smtClean="0">
                <a:solidFill>
                  <a:srgbClr val="006600"/>
                </a:solidFill>
              </a:rPr>
              <a:t>Greeks.</a:t>
            </a:r>
          </a:p>
          <a:p>
            <a:pPr eaLnBrk="1" hangingPunct="1">
              <a:buFont typeface="Wingdings" pitchFamily="2" charset="2"/>
              <a:buNone/>
            </a:pPr>
            <a:endParaRPr lang="en-US" sz="400" smtClean="0"/>
          </a:p>
          <a:p>
            <a:pPr eaLnBrk="1" hangingPunct="1"/>
            <a:r>
              <a:rPr lang="en-US" sz="28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Geo</a:t>
            </a:r>
            <a:r>
              <a:rPr lang="en-US" sz="2800" smtClean="0"/>
              <a:t> means “the earth.”</a:t>
            </a:r>
          </a:p>
          <a:p>
            <a:pPr eaLnBrk="1" hangingPunct="1">
              <a:buFont typeface="Wingdings" pitchFamily="2" charset="2"/>
              <a:buNone/>
            </a:pPr>
            <a:endParaRPr lang="en-US" sz="400" smtClean="0"/>
          </a:p>
          <a:p>
            <a:pPr eaLnBrk="1" hangingPunct="1"/>
            <a:r>
              <a:rPr lang="en-US" sz="28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Graphein</a:t>
            </a:r>
            <a:r>
              <a:rPr lang="en-US" sz="2800" smtClean="0"/>
              <a:t> means “to write.”</a:t>
            </a:r>
          </a:p>
          <a:p>
            <a:pPr eaLnBrk="1" hangingPunct="1">
              <a:buFont typeface="Wingdings" pitchFamily="2" charset="2"/>
              <a:buNone/>
            </a:pPr>
            <a:endParaRPr lang="en-US" sz="400" smtClean="0"/>
          </a:p>
          <a:p>
            <a:pPr eaLnBrk="1" hangingPunct="1"/>
            <a:r>
              <a:rPr lang="en-US" sz="2800" smtClean="0"/>
              <a:t>The Greeks laid the foundation for </a:t>
            </a:r>
            <a:r>
              <a:rPr lang="en-US" sz="2800" b="1" smtClean="0">
                <a:solidFill>
                  <a:srgbClr val="006600"/>
                </a:solidFill>
              </a:rPr>
              <a:t>cartography.</a:t>
            </a:r>
          </a:p>
          <a:p>
            <a:pPr eaLnBrk="1" hangingPunct="1">
              <a:buFont typeface="Wingdings" pitchFamily="2" charset="2"/>
              <a:buNone/>
            </a:pPr>
            <a:endParaRPr lang="en-US" sz="400" smtClean="0"/>
          </a:p>
          <a:p>
            <a:pPr eaLnBrk="1" hangingPunct="1"/>
            <a:r>
              <a:rPr lang="en-US" sz="2800" smtClean="0"/>
              <a:t>Cartography is </a:t>
            </a:r>
            <a:r>
              <a:rPr lang="en-US" sz="2800" b="1" smtClean="0">
                <a:solidFill>
                  <a:srgbClr val="006600"/>
                </a:solidFill>
              </a:rPr>
              <a:t>defined</a:t>
            </a:r>
            <a:r>
              <a:rPr lang="en-US" sz="2800" smtClean="0"/>
              <a:t> as “the art and science of map-making.”</a:t>
            </a:r>
          </a:p>
        </p:txBody>
      </p:sp>
      <p:pic>
        <p:nvPicPr>
          <p:cNvPr id="19460" name="Picture 6" descr="C:\Users\Owner\AppData\Local\Microsoft\Windows\Temporary Internet Files\Content.IE5\H6MQ49SX\MC9002155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23082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1212" y="3200401"/>
            <a:ext cx="63087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smtClean="0"/>
              <a:t>Hecataeus’s </a:t>
            </a:r>
            <a:r>
              <a:rPr lang="en-US" dirty="0" smtClean="0"/>
              <a:t>Map of the World</a:t>
            </a:r>
            <a:endParaRPr lang="en-US" dirty="0"/>
          </a:p>
        </p:txBody>
      </p:sp>
      <p:sp>
        <p:nvSpPr>
          <p:cNvPr id="194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1524000" cy="54498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300" b="1" dirty="0" smtClean="0">
                <a:solidFill>
                  <a:srgbClr val="006600"/>
                </a:solidFill>
              </a:rPr>
              <a:t>Maps around Greece were more accurate </a:t>
            </a:r>
            <a:r>
              <a:rPr lang="en-US" sz="1300" dirty="0" smtClean="0"/>
              <a:t>than maps of the rest of the world.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300" dirty="0" smtClean="0"/>
              <a:t>The </a:t>
            </a:r>
            <a:r>
              <a:rPr lang="en-US" sz="1300" b="1" dirty="0" smtClean="0">
                <a:solidFill>
                  <a:srgbClr val="006600"/>
                </a:solidFill>
              </a:rPr>
              <a:t>Greeks </a:t>
            </a:r>
            <a:r>
              <a:rPr lang="en-US" sz="1300" dirty="0" smtClean="0"/>
              <a:t>understood that the earth was round.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300" b="1" dirty="0" smtClean="0">
                <a:solidFill>
                  <a:srgbClr val="006600"/>
                </a:solidFill>
              </a:rPr>
              <a:t>Ptolemy</a:t>
            </a:r>
            <a:r>
              <a:rPr lang="en-US" sz="1300" dirty="0" smtClean="0"/>
              <a:t>, a Greek, estimated  that the circumference of the earth was about 16,000 miles.  He was about 9,000 miles short of reality, an assumption  that led </a:t>
            </a:r>
            <a:r>
              <a:rPr lang="en-US" sz="1300" b="1" dirty="0" smtClean="0">
                <a:solidFill>
                  <a:srgbClr val="006600"/>
                </a:solidFill>
              </a:rPr>
              <a:t>Columbus</a:t>
            </a:r>
            <a:r>
              <a:rPr lang="en-US" sz="1300" b="1" dirty="0" smtClean="0"/>
              <a:t> </a:t>
            </a:r>
            <a:r>
              <a:rPr lang="en-US" sz="1300" dirty="0" smtClean="0"/>
              <a:t>to believe that he was near Asia when he first landed in the Americas.</a:t>
            </a:r>
          </a:p>
        </p:txBody>
      </p:sp>
      <p:pic>
        <p:nvPicPr>
          <p:cNvPr id="20484" name="Picture 8" descr="http://vidareal.files.wordpress.com/2008/03/616px-hecataeus_world_map-ensvg.png?w=4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00" r="6200"/>
          <a:stretch>
            <a:fillRect/>
          </a:stretch>
        </p:blipFill>
        <p:spPr>
          <a:xfrm>
            <a:off x="838200" y="914400"/>
            <a:ext cx="4664075" cy="5181600"/>
          </a:xfrm>
          <a:solidFill>
            <a:schemeClr val="tx1"/>
          </a:solidFill>
          <a:ln w="9525"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Interest in Geography grew </a:t>
            </a:r>
            <a:br>
              <a:rPr lang="en-US" b="1" dirty="0" smtClean="0"/>
            </a:br>
            <a:r>
              <a:rPr lang="en-US" b="1" dirty="0" smtClean="0"/>
              <a:t>throughout the World</a:t>
            </a:r>
            <a:endParaRPr lang="en-US" b="1" dirty="0"/>
          </a:p>
        </p:txBody>
      </p:sp>
      <p:sp>
        <p:nvSpPr>
          <p:cNvPr id="2150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           WHO?</a:t>
            </a:r>
          </a:p>
          <a:p>
            <a:r>
              <a:rPr lang="en-US" b="1" smtClean="0">
                <a:solidFill>
                  <a:srgbClr val="006600"/>
                </a:solidFill>
              </a:rPr>
              <a:t>Ancient Chinese</a:t>
            </a:r>
          </a:p>
          <a:p>
            <a:r>
              <a:rPr lang="en-US" b="1" smtClean="0">
                <a:solidFill>
                  <a:srgbClr val="006600"/>
                </a:solidFill>
              </a:rPr>
              <a:t>Europeans</a:t>
            </a:r>
            <a:r>
              <a:rPr lang="en-US" smtClean="0"/>
              <a:t> during the Middle Ages</a:t>
            </a:r>
          </a:p>
          <a:p>
            <a:r>
              <a:rPr lang="en-US" b="1" smtClean="0">
                <a:solidFill>
                  <a:srgbClr val="006600"/>
                </a:solidFill>
              </a:rPr>
              <a:t>Muslim scholars </a:t>
            </a:r>
            <a:r>
              <a:rPr lang="en-US" smtClean="0"/>
              <a:t>in the Middle East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1508" name="Content Placeholder 7"/>
          <p:cNvSpPr>
            <a:spLocks noGrp="1"/>
          </p:cNvSpPr>
          <p:nvPr>
            <p:ph sz="quarter" idx="2"/>
          </p:nvPr>
        </p:nvSpPr>
        <p:spPr>
          <a:xfrm>
            <a:off x="4191000" y="3505200"/>
            <a:ext cx="3657600" cy="297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Geographers tended to be mostly concerned in practical knowledge of: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Locations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Places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Products</a:t>
            </a:r>
          </a:p>
        </p:txBody>
      </p:sp>
      <p:pic>
        <p:nvPicPr>
          <p:cNvPr id="21509" name="Picture 9" descr="http://antiquehistoricalmaps.com/images/World/World1720LOC72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http://antiquehistoricalmaps.com/images/World/World1720LOC72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2895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The Rebirth of Geography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467600" cy="4873625"/>
          </a:xfrm>
        </p:spPr>
        <p:txBody>
          <a:bodyPr/>
          <a:lstStyle/>
          <a:p>
            <a:pPr algn="just"/>
            <a:r>
              <a:rPr lang="en-US" b="1" smtClean="0">
                <a:solidFill>
                  <a:srgbClr val="006600"/>
                </a:solidFill>
              </a:rPr>
              <a:t>17</a:t>
            </a:r>
            <a:r>
              <a:rPr lang="en-US" b="1" baseline="30000" smtClean="0">
                <a:solidFill>
                  <a:srgbClr val="006600"/>
                </a:solidFill>
              </a:rPr>
              <a:t>th</a:t>
            </a:r>
            <a:r>
              <a:rPr lang="en-US" b="1" smtClean="0">
                <a:solidFill>
                  <a:srgbClr val="006600"/>
                </a:solidFill>
              </a:rPr>
              <a:t> century Europe</a:t>
            </a:r>
            <a:r>
              <a:rPr lang="en-US" smtClean="0"/>
              <a:t>: Europeans broadly studied both physical landscapes and the roles that humans play in shaping them.</a:t>
            </a:r>
          </a:p>
          <a:p>
            <a:r>
              <a:rPr lang="en-US" b="1" smtClean="0">
                <a:solidFill>
                  <a:srgbClr val="006600"/>
                </a:solidFill>
              </a:rPr>
              <a:t>Modern scientific study of geography</a:t>
            </a:r>
            <a:endParaRPr lang="en-US" smtClean="0"/>
          </a:p>
          <a:p>
            <a:pPr lvl="1"/>
            <a:r>
              <a:rPr lang="en-US" smtClean="0"/>
              <a:t>Began in Germany</a:t>
            </a:r>
          </a:p>
          <a:p>
            <a:pPr lvl="1"/>
            <a:r>
              <a:rPr lang="en-US" b="1" smtClean="0">
                <a:solidFill>
                  <a:srgbClr val="006600"/>
                </a:solidFill>
              </a:rPr>
              <a:t>Immanuel Kant </a:t>
            </a:r>
          </a:p>
          <a:p>
            <a:pPr lvl="1">
              <a:buFont typeface="Wingdings 2" pitchFamily="18" charset="2"/>
              <a:buNone/>
            </a:pPr>
            <a:r>
              <a:rPr lang="en-US" b="1" smtClean="0">
                <a:solidFill>
                  <a:srgbClr val="006600"/>
                </a:solidFill>
              </a:rPr>
              <a:t>    </a:t>
            </a:r>
            <a:r>
              <a:rPr lang="en-US" smtClean="0"/>
              <a:t>defined geography as the 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solidFill>
                  <a:srgbClr val="006600"/>
                </a:solidFill>
              </a:rPr>
              <a:t>    “study of interrelated spatial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solidFill>
                  <a:srgbClr val="006600"/>
                </a:solidFill>
              </a:rPr>
              <a:t>	patterns—the description and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solidFill>
                  <a:srgbClr val="006600"/>
                </a:solidFill>
              </a:rPr>
              <a:t>	explanation of differences and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solidFill>
                  <a:srgbClr val="006600"/>
                </a:solidFill>
              </a:rPr>
              <a:t>	similarities between one region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solidFill>
                  <a:srgbClr val="006600"/>
                </a:solidFill>
              </a:rPr>
              <a:t>	and another.”</a:t>
            </a:r>
          </a:p>
        </p:txBody>
      </p:sp>
      <p:pic>
        <p:nvPicPr>
          <p:cNvPr id="22532" name="Picture 3" descr="http://schriftman.files.wordpress.com/2008/11/immanuel-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By the Turn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Century…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Geography became a </a:t>
            </a:r>
            <a:r>
              <a:rPr lang="en-US" b="1" smtClean="0">
                <a:solidFill>
                  <a:srgbClr val="006600"/>
                </a:solidFill>
              </a:rPr>
              <a:t>distinct discipline </a:t>
            </a:r>
            <a:r>
              <a:rPr lang="en-US" smtClean="0"/>
              <a:t>in European universities.</a:t>
            </a:r>
          </a:p>
          <a:p>
            <a:r>
              <a:rPr lang="en-US" smtClean="0"/>
              <a:t>Many </a:t>
            </a:r>
            <a:r>
              <a:rPr lang="en-US" b="1" smtClean="0">
                <a:solidFill>
                  <a:srgbClr val="006600"/>
                </a:solidFill>
              </a:rPr>
              <a:t>sub-fields of geography </a:t>
            </a:r>
            <a:r>
              <a:rPr lang="en-US" smtClean="0"/>
              <a:t>started to emerge: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Cultural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Social 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Urban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Population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Economic</a:t>
            </a:r>
          </a:p>
          <a:p>
            <a:pPr lvl="1"/>
            <a:r>
              <a:rPr lang="en-US" b="1" smtClean="0">
                <a:solidFill>
                  <a:srgbClr val="669900"/>
                </a:solidFill>
              </a:rPr>
              <a:t>Political</a:t>
            </a:r>
          </a:p>
          <a:p>
            <a:r>
              <a:rPr lang="en-US" smtClean="0"/>
              <a:t>Today, however, there are two main branches—</a:t>
            </a:r>
            <a:r>
              <a:rPr lang="en-US" b="1" smtClean="0">
                <a:solidFill>
                  <a:srgbClr val="006600"/>
                </a:solidFill>
              </a:rPr>
              <a:t>physical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06600"/>
                </a:solidFill>
              </a:rPr>
              <a:t>human geography.</a:t>
            </a:r>
          </a:p>
        </p:txBody>
      </p:sp>
      <p:pic>
        <p:nvPicPr>
          <p:cNvPr id="23556" name="Picture 7" descr="C:\Users\Owner\AppData\Local\Microsoft\Windows\Temporary Internet Files\Content.IE5\BXPNTBME\MC9002904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15573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What’s the difference?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Focused on the natural environment</a:t>
            </a:r>
          </a:p>
          <a:p>
            <a:r>
              <a:rPr lang="en-US" smtClean="0"/>
              <a:t>Inextricably linked to the study of human geography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Focused on people</a:t>
            </a:r>
          </a:p>
          <a:p>
            <a:r>
              <a:rPr lang="en-US" smtClean="0"/>
              <a:t>Who are they?</a:t>
            </a:r>
          </a:p>
          <a:p>
            <a:r>
              <a:rPr lang="en-US" smtClean="0"/>
              <a:t>How are they alike and different?</a:t>
            </a:r>
          </a:p>
          <a:p>
            <a:r>
              <a:rPr lang="en-US" smtClean="0"/>
              <a:t>How do they interact?</a:t>
            </a:r>
          </a:p>
          <a:p>
            <a:r>
              <a:rPr lang="en-US" smtClean="0"/>
              <a:t>How do they change the natural landscape and how do they use them?</a:t>
            </a:r>
          </a:p>
        </p:txBody>
      </p:sp>
      <p:sp>
        <p:nvSpPr>
          <p:cNvPr id="2458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Physical Geography	</a:t>
            </a:r>
          </a:p>
        </p:txBody>
      </p:sp>
      <p:sp>
        <p:nvSpPr>
          <p:cNvPr id="2458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Human Geography</a:t>
            </a:r>
          </a:p>
        </p:txBody>
      </p:sp>
      <p:pic>
        <p:nvPicPr>
          <p:cNvPr id="24583" name="Picture 2" descr="C:\Users\Owner\AppData\Local\Microsoft\Windows\Temporary Internet Files\Content.IE5\BXPNTBME\MP9003138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What’s the difference?</a:t>
            </a:r>
            <a:endParaRPr lang="en-US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2438400"/>
          </a:xfrm>
        </p:spPr>
        <p:txBody>
          <a:bodyPr/>
          <a:lstStyle/>
          <a:p>
            <a:r>
              <a:rPr lang="en-US" sz="2100" b="1" smtClean="0">
                <a:solidFill>
                  <a:srgbClr val="006600"/>
                </a:solidFill>
              </a:rPr>
              <a:t>What are some of the topics studied?</a:t>
            </a:r>
          </a:p>
          <a:p>
            <a:pPr lvl="1"/>
            <a:r>
              <a:rPr lang="en-US" sz="1800" smtClean="0"/>
              <a:t>landforms</a:t>
            </a:r>
          </a:p>
          <a:p>
            <a:pPr lvl="1"/>
            <a:r>
              <a:rPr lang="en-US" sz="1800" smtClean="0"/>
              <a:t>climate</a:t>
            </a:r>
          </a:p>
          <a:p>
            <a:pPr lvl="1"/>
            <a:r>
              <a:rPr lang="en-US" sz="1800" smtClean="0"/>
              <a:t>vegetation</a:t>
            </a:r>
          </a:p>
          <a:p>
            <a:pPr lvl="1"/>
            <a:r>
              <a:rPr lang="en-US" sz="1800" smtClean="0"/>
              <a:t>soils</a:t>
            </a:r>
          </a:p>
          <a:p>
            <a:pPr lvl="1"/>
            <a:r>
              <a:rPr lang="en-US" sz="1800" smtClean="0"/>
              <a:t>earth’s internal forces</a:t>
            </a:r>
          </a:p>
          <a:p>
            <a:endParaRPr lang="en-US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b="1" smtClean="0">
                <a:solidFill>
                  <a:srgbClr val="006600"/>
                </a:solidFill>
              </a:rPr>
              <a:t>What are some of the topics studied?</a:t>
            </a:r>
          </a:p>
          <a:p>
            <a:pPr lvl="2"/>
            <a:r>
              <a:rPr lang="en-US" smtClean="0"/>
              <a:t>culture (folk and popular)</a:t>
            </a:r>
          </a:p>
          <a:p>
            <a:pPr lvl="2"/>
            <a:r>
              <a:rPr lang="en-US" smtClean="0"/>
              <a:t>agriculture and rural land use</a:t>
            </a:r>
          </a:p>
          <a:p>
            <a:pPr lvl="2"/>
            <a:r>
              <a:rPr lang="en-US" smtClean="0"/>
              <a:t>urban growth</a:t>
            </a:r>
          </a:p>
          <a:p>
            <a:pPr lvl="2"/>
            <a:r>
              <a:rPr lang="en-US" smtClean="0"/>
              <a:t>industrialization</a:t>
            </a:r>
          </a:p>
          <a:p>
            <a:pPr lvl="2"/>
            <a:r>
              <a:rPr lang="en-US" smtClean="0"/>
              <a:t>demographics (e.g. migration)</a:t>
            </a:r>
          </a:p>
          <a:p>
            <a:pPr lvl="2"/>
            <a:r>
              <a:rPr lang="en-US" smtClean="0"/>
              <a:t>politics</a:t>
            </a:r>
          </a:p>
          <a:p>
            <a:pPr lvl="2"/>
            <a:r>
              <a:rPr lang="en-US" smtClean="0"/>
              <a:t>economics</a:t>
            </a:r>
          </a:p>
          <a:p>
            <a:endParaRPr lang="en-US" smtClean="0"/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Physical Geography	</a:t>
            </a:r>
          </a:p>
        </p:txBody>
      </p:sp>
      <p:sp>
        <p:nvSpPr>
          <p:cNvPr id="2560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Human Geography</a:t>
            </a:r>
          </a:p>
        </p:txBody>
      </p:sp>
      <p:pic>
        <p:nvPicPr>
          <p:cNvPr id="25607" name="Picture 10" descr="http://etc.usf.edu/clipart/24800/24874/geography_24874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33147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6172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Famous Geographers</a:t>
            </a:r>
            <a:endParaRPr lang="en-US" dirty="0"/>
          </a:p>
        </p:txBody>
      </p:sp>
      <p:pic>
        <p:nvPicPr>
          <p:cNvPr id="26627" name="Picture 3" descr="http://t0.gstatic.com/images?q=tbn:ANd9GcRIqS1aU0Zi99QP78T4ZK3-fS7YZATEfZepbKwB38KkUYJqeq8&amp;t=1&amp;usg=__spzefCFnWHQT5Ohg3vJgkqxHUm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2114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http://www.windows2universe.org/people/images/ptole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www.pre-renaissance.com/images/avicenna2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477000" y="1981200"/>
            <a:ext cx="1858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http://media-2.web.britannica.com/eb-media/55/124855-004-BF9D4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4958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3" descr="Sau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320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762000"/>
            <a:ext cx="6172200" cy="1447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Advanced placement</a:t>
            </a:r>
            <a:br>
              <a:rPr lang="en-US" dirty="0" smtClean="0"/>
            </a:br>
            <a:r>
              <a:rPr lang="en-US" dirty="0" smtClean="0"/>
              <a:t>human geography</a:t>
            </a:r>
            <a:br>
              <a:rPr lang="en-US" dirty="0" smtClean="0"/>
            </a:br>
            <a:r>
              <a:rPr lang="en-US" smtClean="0"/>
              <a:t>review sessions:  </a:t>
            </a:r>
            <a:r>
              <a:rPr lang="en-US" dirty="0" smtClean="0"/>
              <a:t>Unit one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4419600"/>
            <a:ext cx="6477000" cy="2133600"/>
          </a:xfrm>
        </p:spPr>
        <p:txBody>
          <a:bodyPr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en-US" smtClean="0"/>
              <a:t>By Geri Flanary</a:t>
            </a:r>
          </a:p>
          <a:p>
            <a:pPr algn="ctr"/>
            <a:r>
              <a:rPr lang="en-US" smtClean="0"/>
              <a:t>To accompany </a:t>
            </a:r>
            <a:r>
              <a:rPr lang="en-US" i="1" smtClean="0"/>
              <a:t>AP Human Geography:  A Study Guide</a:t>
            </a:r>
          </a:p>
          <a:p>
            <a:pPr algn="ctr"/>
            <a:r>
              <a:rPr lang="en-US" i="1" smtClean="0"/>
              <a:t>3rd edition</a:t>
            </a:r>
          </a:p>
          <a:p>
            <a:pPr algn="ctr"/>
            <a:r>
              <a:rPr lang="en-US" i="1" smtClean="0"/>
              <a:t>By Ethel Wood</a:t>
            </a:r>
            <a:endParaRPr lang="en-US" smtClean="0"/>
          </a:p>
        </p:txBody>
      </p:sp>
      <p:pic>
        <p:nvPicPr>
          <p:cNvPr id="9220" name="Picture 2" descr="C:\Users\Owner\AppData\Local\Microsoft\Windows\Temporary Internet Files\Content.IE5\CNBCS08V\MC9102163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17788"/>
            <a:ext cx="353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Eratosthenes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  <a:p>
            <a:r>
              <a:rPr lang="en-US" sz="2800" smtClean="0"/>
              <a:t>Greek scholar</a:t>
            </a:r>
          </a:p>
          <a:p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century B.C.E.</a:t>
            </a:r>
          </a:p>
          <a:p>
            <a:pPr algn="just"/>
            <a:r>
              <a:rPr lang="en-US" sz="2800" smtClean="0"/>
              <a:t>Accurately calculated the</a:t>
            </a:r>
            <a:r>
              <a:rPr lang="en-US" sz="2800" b="1" smtClean="0">
                <a:solidFill>
                  <a:srgbClr val="006600"/>
                </a:solidFill>
              </a:rPr>
              <a:t> circumference </a:t>
            </a:r>
            <a:r>
              <a:rPr lang="en-US" sz="2800" smtClean="0"/>
              <a:t>of earth</a:t>
            </a:r>
          </a:p>
          <a:p>
            <a:pPr algn="just"/>
            <a:r>
              <a:rPr lang="en-US" sz="2800" smtClean="0"/>
              <a:t>Used </a:t>
            </a:r>
            <a:r>
              <a:rPr lang="en-US" sz="2800" b="1" smtClean="0">
                <a:solidFill>
                  <a:srgbClr val="006600"/>
                </a:solidFill>
              </a:rPr>
              <a:t>geometry</a:t>
            </a:r>
            <a:r>
              <a:rPr lang="en-US" sz="2800" smtClean="0"/>
              <a:t> to conclude the circumference of earth based on the distance between the two cities of Alexandria and Syene and the angle of the sun at each place</a:t>
            </a:r>
          </a:p>
        </p:txBody>
      </p:sp>
      <p:pic>
        <p:nvPicPr>
          <p:cNvPr id="27652" name="Picture 3" descr="http://t0.gstatic.com/images?q=tbn:ANd9GcRIqS1aU0Zi99QP78T4ZK3-fS7YZATEfZepbKwB38KkUYJqeq8&amp;t=1&amp;usg=__spzefCFnWHQT5Ohg3vJgkqxHUm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Owner\AppData\Local\Microsoft\Windows\Temporary Internet Files\Content.IE5\H6MQ49SX\MC9001893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2673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 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Ptolemy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800" dirty="0" smtClean="0"/>
              <a:t>Greek scholar</a:t>
            </a:r>
          </a:p>
          <a:p>
            <a:pPr>
              <a:defRPr/>
            </a:pPr>
            <a:r>
              <a:rPr lang="en-US" sz="2800" dirty="0" smtClean="0"/>
              <a:t>Lived 500 years after Eratosthenes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Recalculated the circumference </a:t>
            </a:r>
            <a:r>
              <a:rPr lang="en-US" sz="2800" dirty="0" smtClean="0"/>
              <a:t>of Earth incorrectly (9000 miles short)</a:t>
            </a:r>
          </a:p>
          <a:p>
            <a:pPr>
              <a:defRPr/>
            </a:pPr>
            <a:r>
              <a:rPr lang="en-US" sz="2800" dirty="0" smtClean="0"/>
              <a:t>His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Guide to Geography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included many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maps</a:t>
            </a:r>
          </a:p>
          <a:p>
            <a:pPr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Developed a global grid system that was a forerunner to our modern system of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latitude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longitude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28676" name="Picture 5" descr="http://www.windows2universe.org/people/images/ptole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971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C:\Users\Owner\AppData\Local\Microsoft\Windows\Temporary Internet Files\Content.IE5\H6MQ49SX\MM90017252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763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  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Idrisi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Arab geographer</a:t>
            </a:r>
          </a:p>
          <a:p>
            <a:r>
              <a:rPr lang="en-US" sz="2800" smtClean="0"/>
              <a:t>11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r>
              <a:rPr lang="en-US" sz="2800" smtClean="0"/>
              <a:t>Directed an </a:t>
            </a:r>
            <a:r>
              <a:rPr lang="en-US" sz="2800" b="1" smtClean="0">
                <a:solidFill>
                  <a:srgbClr val="006600"/>
                </a:solidFill>
              </a:rPr>
              <a:t>academy of geographers</a:t>
            </a:r>
          </a:p>
          <a:p>
            <a:pPr lvl="1"/>
            <a:r>
              <a:rPr lang="en-US" sz="2500" smtClean="0"/>
              <a:t>Gathered data</a:t>
            </a:r>
          </a:p>
          <a:p>
            <a:pPr lvl="1"/>
            <a:r>
              <a:rPr lang="en-US" sz="2500" smtClean="0"/>
              <a:t>Consulted mariners and travelers</a:t>
            </a:r>
          </a:p>
          <a:p>
            <a:pPr lvl="1"/>
            <a:r>
              <a:rPr lang="en-US" sz="2500" smtClean="0"/>
              <a:t>Scientific expeditions</a:t>
            </a:r>
          </a:p>
          <a:p>
            <a:r>
              <a:rPr lang="en-US" sz="2800" smtClean="0"/>
              <a:t>His final map of the world was lost, but many partial maps have survived.</a:t>
            </a:r>
          </a:p>
        </p:txBody>
      </p:sp>
      <p:pic>
        <p:nvPicPr>
          <p:cNvPr id="29700" name="Picture 7" descr="http://www.pre-renaissance.com/images/avicenna2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3400" y="228600"/>
            <a:ext cx="987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eaudrey.com/myth/Places/images/al-idrisi%20153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 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George Perkins Marsh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American geographer</a:t>
            </a:r>
          </a:p>
          <a:p>
            <a:pPr>
              <a:defRPr/>
            </a:pP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pPr>
              <a:defRPr/>
            </a:pPr>
            <a:r>
              <a:rPr lang="en-US" sz="2800" dirty="0" smtClean="0"/>
              <a:t>Best known for his classic work,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Man and Nature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(1864)</a:t>
            </a:r>
          </a:p>
          <a:p>
            <a:pPr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Focused work on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impact of human actions on the natural environment</a:t>
            </a:r>
          </a:p>
          <a:p>
            <a:pPr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Well known quote: “Conserve the earth, or live to pay the disastrous consequences.”</a:t>
            </a:r>
            <a:endParaRPr lang="en-US" sz="28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30724" name="Picture 11" descr="http://media-2.web.britannica.com/eb-media/55/124855-004-BF9D4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219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C:\Users\Owner\AppData\Local\Microsoft\Windows\Temporary Internet Files\Content.IE5\CNBCS08V\MC9004376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95400"/>
            <a:ext cx="152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     	   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Carl Sauer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smtClean="0"/>
          </a:p>
          <a:p>
            <a:endParaRPr lang="en-US" sz="2800" smtClean="0"/>
          </a:p>
          <a:p>
            <a:r>
              <a:rPr lang="en-US" sz="2800" smtClean="0"/>
              <a:t>Geographer from California</a:t>
            </a:r>
          </a:p>
          <a:p>
            <a:r>
              <a:rPr lang="en-US" sz="2800" smtClean="0"/>
              <a:t>20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r>
              <a:rPr lang="en-US" sz="2800" smtClean="0"/>
              <a:t>Argued that </a:t>
            </a:r>
            <a:r>
              <a:rPr lang="en-US" sz="2800" b="1" smtClean="0">
                <a:solidFill>
                  <a:srgbClr val="006600"/>
                </a:solidFill>
              </a:rPr>
              <a:t>cultural landscapes should be the main focus of geographic study</a:t>
            </a:r>
          </a:p>
          <a:p>
            <a:r>
              <a:rPr lang="en-US" sz="2800" smtClean="0"/>
              <a:t>His study is basic to </a:t>
            </a:r>
            <a:r>
              <a:rPr lang="en-US" sz="2800" b="1" smtClean="0">
                <a:solidFill>
                  <a:srgbClr val="006600"/>
                </a:solidFill>
              </a:rPr>
              <a:t>environmental geography.</a:t>
            </a:r>
          </a:p>
        </p:txBody>
      </p:sp>
      <p:pic>
        <p:nvPicPr>
          <p:cNvPr id="31748" name="Picture 8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200"/>
            <a:ext cx="213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C:\Users\Owner\AppData\Local\Microsoft\Windows\Temporary Internet Files\Content.IE5\H6MQ49SX\MC9001892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4500"/>
            <a:ext cx="20843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Key Points to Remember from </a:t>
            </a:r>
            <a:br>
              <a:rPr lang="en-US" b="1" dirty="0"/>
            </a:br>
            <a:r>
              <a:rPr lang="en-US" b="1" dirty="0"/>
              <a:t>this session…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Concepts that define geography</a:t>
            </a:r>
          </a:p>
          <a:p>
            <a:pPr lvl="1"/>
            <a:r>
              <a:rPr lang="en-US" sz="1800" smtClean="0"/>
              <a:t>Location</a:t>
            </a:r>
          </a:p>
          <a:p>
            <a:pPr lvl="1"/>
            <a:r>
              <a:rPr lang="en-US" sz="1800" smtClean="0"/>
              <a:t>Space</a:t>
            </a:r>
          </a:p>
          <a:p>
            <a:pPr lvl="1"/>
            <a:r>
              <a:rPr lang="en-US" sz="1800" smtClean="0"/>
              <a:t>Scale</a:t>
            </a:r>
          </a:p>
          <a:p>
            <a:pPr lvl="1"/>
            <a:r>
              <a:rPr lang="en-US" sz="1800" smtClean="0"/>
              <a:t>Place</a:t>
            </a:r>
          </a:p>
          <a:p>
            <a:pPr lvl="1"/>
            <a:r>
              <a:rPr lang="en-US" sz="1800" smtClean="0"/>
              <a:t>Pattern</a:t>
            </a:r>
          </a:p>
          <a:p>
            <a:pPr lvl="1"/>
            <a:r>
              <a:rPr lang="en-US" sz="1800" smtClean="0"/>
              <a:t>Regionalization</a:t>
            </a:r>
          </a:p>
          <a:p>
            <a:pPr lvl="1"/>
            <a:r>
              <a:rPr lang="en-US" sz="1800" smtClean="0"/>
              <a:t>Globalization</a:t>
            </a:r>
          </a:p>
          <a:p>
            <a:r>
              <a:rPr lang="en-US" b="1" smtClean="0">
                <a:solidFill>
                  <a:srgbClr val="006600"/>
                </a:solidFill>
              </a:rPr>
              <a:t>Patterns and places</a:t>
            </a:r>
          </a:p>
          <a:p>
            <a:pPr lvl="1"/>
            <a:r>
              <a:rPr lang="en-US" sz="1800" smtClean="0"/>
              <a:t>Spatial organization</a:t>
            </a:r>
          </a:p>
          <a:p>
            <a:pPr lvl="1"/>
            <a:r>
              <a:rPr lang="en-US" sz="1800" smtClean="0"/>
              <a:t>The “why of where”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876800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Geography as a field of study</a:t>
            </a:r>
          </a:p>
          <a:p>
            <a:pPr lvl="1"/>
            <a:r>
              <a:rPr lang="en-US" sz="1800" smtClean="0"/>
              <a:t>Cartography</a:t>
            </a:r>
          </a:p>
          <a:p>
            <a:pPr lvl="1"/>
            <a:r>
              <a:rPr lang="en-US" sz="1800" smtClean="0"/>
              <a:t>Immanuel Kant</a:t>
            </a:r>
          </a:p>
          <a:p>
            <a:pPr lvl="1"/>
            <a:r>
              <a:rPr lang="en-US" sz="1800" smtClean="0"/>
              <a:t>Sub-fields of geography</a:t>
            </a:r>
          </a:p>
          <a:p>
            <a:pPr lvl="1"/>
            <a:r>
              <a:rPr lang="en-US" sz="1800" smtClean="0"/>
              <a:t>Differences between physical and human geography</a:t>
            </a:r>
            <a:endParaRPr lang="en-US" smtClean="0"/>
          </a:p>
          <a:p>
            <a:r>
              <a:rPr lang="en-US" sz="2200" b="1" smtClean="0">
                <a:solidFill>
                  <a:srgbClr val="006600"/>
                </a:solidFill>
              </a:rPr>
              <a:t>Famous geographers</a:t>
            </a:r>
          </a:p>
          <a:p>
            <a:pPr lvl="1"/>
            <a:r>
              <a:rPr lang="en-US" sz="1800" smtClean="0"/>
              <a:t>Eratosthenes</a:t>
            </a:r>
          </a:p>
          <a:p>
            <a:pPr lvl="1"/>
            <a:r>
              <a:rPr lang="en-US" sz="1800" smtClean="0"/>
              <a:t>Ptolemy</a:t>
            </a:r>
          </a:p>
          <a:p>
            <a:pPr lvl="1"/>
            <a:r>
              <a:rPr lang="en-US" sz="1800" smtClean="0"/>
              <a:t>Idrisi</a:t>
            </a:r>
          </a:p>
          <a:p>
            <a:pPr lvl="1"/>
            <a:r>
              <a:rPr lang="en-US" sz="1800" smtClean="0"/>
              <a:t>George Perkins Marsh</a:t>
            </a:r>
          </a:p>
          <a:p>
            <a:pPr lvl="1"/>
            <a:r>
              <a:rPr lang="en-US" sz="1800" smtClean="0"/>
              <a:t>Carl Sauer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Key Concepts That Define 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Location</a:t>
            </a:r>
            <a:r>
              <a:rPr lang="en-US" smtClean="0"/>
              <a:t>—the position of something on earth’s surface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66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Space</a:t>
            </a:r>
            <a:r>
              <a:rPr lang="en-US" smtClean="0"/>
              <a:t>—the physical gap or distance between two objects</a:t>
            </a:r>
          </a:p>
        </p:txBody>
      </p:sp>
      <p:pic>
        <p:nvPicPr>
          <p:cNvPr id="10244" name="Picture 2" descr="http://www.map-clipart.com/treasure_map_sa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648200"/>
            <a:ext cx="1917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Ruffled Map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538" y="2009775"/>
            <a:ext cx="20240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Key Concepts That Define Geography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006600"/>
                </a:solidFill>
              </a:rPr>
              <a:t>Scale</a:t>
            </a:r>
            <a:r>
              <a:rPr lang="en-US" smtClean="0"/>
              <a:t>—the relationship between the size of an object or distance between objects on a map and the size of the actual object or distance on earth’s surface</a:t>
            </a:r>
          </a:p>
          <a:p>
            <a:pPr eaLnBrk="1" hangingPunct="1"/>
            <a:endParaRPr lang="en-US" b="1" smtClean="0">
              <a:solidFill>
                <a:srgbClr val="006600"/>
              </a:solidFill>
            </a:endParaRPr>
          </a:p>
          <a:p>
            <a:pPr eaLnBrk="1" hangingPunct="1"/>
            <a:endParaRPr lang="en-US" b="1" smtClean="0">
              <a:solidFill>
                <a:srgbClr val="006600"/>
              </a:solidFill>
            </a:endParaRPr>
          </a:p>
          <a:p>
            <a:pPr eaLnBrk="1" hangingPunct="1"/>
            <a:endParaRPr lang="en-US" b="1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1268" name="Picture 3" descr="http://www.myteacherpages.com/webpages/TTravis/imageGallery/map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www.armystudyguide.com/content/moxiepix/b1_11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2790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Key Concepts That Define Geography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Place</a:t>
            </a:r>
            <a:r>
              <a:rPr lang="en-US" smtClean="0"/>
              <a:t>—a specific point on earth with human and physical characteristics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2292" name="Picture 2" descr="C:\Users\Geri Flanary\Pictures\London\P102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Key Concepts That Define Geography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00"/>
                </a:solidFill>
              </a:rPr>
              <a:t>Pattern</a:t>
            </a:r>
            <a:r>
              <a:rPr lang="en-US" smtClean="0"/>
              <a:t>—the arrangement of objects on earth’s surface in relationship to one another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3316" name="Picture 3" descr="http://www.hayabusa.org/forum/attachments/politics-election-2008/120196d1226574656-2008-red-blue-county-map-population-density-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Key Concepts That Define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006600"/>
                </a:solidFill>
              </a:rPr>
              <a:t>Regionalization</a:t>
            </a:r>
            <a:r>
              <a:rPr lang="en-US" smtClean="0"/>
              <a:t>—the organization of earth’s surface into distinct areas that are viewed as different from other areas</a:t>
            </a:r>
          </a:p>
          <a:p>
            <a:pPr algn="just" eaLnBrk="1" hangingPunct="1"/>
            <a:r>
              <a:rPr lang="en-US" b="1" smtClean="0">
                <a:solidFill>
                  <a:srgbClr val="006600"/>
                </a:solidFill>
              </a:rPr>
              <a:t>Globalization</a:t>
            </a:r>
            <a:r>
              <a:rPr lang="en-US" smtClean="0"/>
              <a:t>—the expansion of economic, political, and cultural activities to the point that they reach and have impact on many areas of the world</a:t>
            </a:r>
          </a:p>
        </p:txBody>
      </p:sp>
      <p:pic>
        <p:nvPicPr>
          <p:cNvPr id="14340" name="Picture 2" descr="http://www.doh.state.fl.us/chdcolumbia/images/glo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2209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doh.state.fl.us/chdcolumbia/images/glo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2209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www.doh.state.fl.us/chdcolumbia/images/glo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2209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1212" y="3200401"/>
            <a:ext cx="6308725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SPATIAL ORGANIZATION</a:t>
            </a:r>
            <a:endParaRPr lang="en-US" dirty="0"/>
          </a:p>
        </p:txBody>
      </p:sp>
      <p:pic>
        <p:nvPicPr>
          <p:cNvPr id="15363" name="Picture 4" descr="http://www.allfreelogo.com/images/vector-thumb/green-globe-prev12523433595cErl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>
          <a:xfrm>
            <a:off x="533400" y="457200"/>
            <a:ext cx="5280025" cy="5867400"/>
          </a:xfrm>
          <a:noFill/>
          <a:ln w="9525"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1800" y="762000"/>
            <a:ext cx="1524000" cy="4956175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defRPr/>
            </a:pPr>
            <a:r>
              <a:rPr lang="en-US" sz="1300" b="1" dirty="0" smtClean="0">
                <a:solidFill>
                  <a:srgbClr val="006600"/>
                </a:solidFill>
              </a:rPr>
              <a:t>WHAT IS SPATIAL ORGANIZATION? </a:t>
            </a:r>
          </a:p>
          <a:p>
            <a:pPr algn="just" eaLnBrk="1" hangingPunct="1">
              <a:defRPr/>
            </a:pPr>
            <a:endParaRPr lang="en-US" sz="400" b="1" dirty="0" smtClean="0"/>
          </a:p>
          <a:p>
            <a:pPr algn="ctr" eaLnBrk="1" hangingPunct="1">
              <a:defRPr/>
            </a:pPr>
            <a:r>
              <a:rPr lang="en-US" b="1" dirty="0" smtClean="0"/>
              <a:t>Spatial organization is the location of places, people, and events, and the connections among places and landscapes.</a:t>
            </a:r>
          </a:p>
          <a:p>
            <a:pPr algn="ctr" eaLnBrk="1" hangingPunct="1">
              <a:defRPr/>
            </a:pPr>
            <a:endParaRPr lang="en-US" dirty="0" smtClean="0">
              <a:solidFill>
                <a:srgbClr val="006600"/>
              </a:solidFill>
            </a:endParaRPr>
          </a:p>
          <a:p>
            <a:pPr algn="ctr" eaLnBrk="1" hangingPunct="1">
              <a:defRPr/>
            </a:pPr>
            <a:r>
              <a:rPr lang="en-US" sz="1300" b="1" dirty="0" smtClean="0">
                <a:solidFill>
                  <a:srgbClr val="006600"/>
                </a:solidFill>
              </a:rPr>
              <a:t>WHAT IS A LANDSCAPE?</a:t>
            </a:r>
          </a:p>
          <a:p>
            <a:pPr eaLnBrk="1" hangingPunct="1">
              <a:defRPr/>
            </a:pPr>
            <a:r>
              <a:rPr lang="en-US" b="1" dirty="0" smtClean="0"/>
              <a:t>Landscape is the overall appearance of an area that is shaped by both human and natural influences.</a:t>
            </a:r>
          </a:p>
          <a:p>
            <a:pPr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sz="1300" b="1" dirty="0" smtClean="0">
                <a:solidFill>
                  <a:srgbClr val="006600"/>
                </a:solidFill>
              </a:rPr>
              <a:t>WHY DO SPATIAL PATTERNS OCCUR?</a:t>
            </a:r>
          </a:p>
          <a:p>
            <a:pPr eaLnBrk="1" hangingPunct="1">
              <a:defRPr/>
            </a:pPr>
            <a:endParaRPr lang="en-US" sz="400" b="1" dirty="0" smtClean="0"/>
          </a:p>
          <a:p>
            <a:pPr eaLnBrk="1" hangingPunct="1">
              <a:defRPr/>
            </a:pPr>
            <a:r>
              <a:rPr lang="en-US" b="1" dirty="0" smtClean="0"/>
              <a:t>Geographers believe that the “why of where” is critical!  </a:t>
            </a:r>
            <a:endParaRPr lang="en-US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6172200" cy="1589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/>
              <a:t>All of these concepts help us to understand the importance of </a:t>
            </a:r>
            <a:r>
              <a:rPr lang="en-US" sz="3200" dirty="0" smtClean="0">
                <a:solidFill>
                  <a:srgbClr val="006600"/>
                </a:solidFill>
              </a:rPr>
              <a:t>spatial organization.</a:t>
            </a:r>
            <a:endParaRPr lang="en-US" sz="3200" dirty="0">
              <a:solidFill>
                <a:srgbClr val="006600"/>
              </a:solidFill>
            </a:endParaRPr>
          </a:p>
        </p:txBody>
      </p:sp>
      <p:pic>
        <p:nvPicPr>
          <p:cNvPr id="16387" name="Picture 4" descr="http://www.customersarealways.com/uploads/clipart-pencil-checkl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2628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8808</TotalTime>
  <Words>903</Words>
  <Application>Microsoft Office PowerPoint</Application>
  <PresentationFormat>On-screen Show (4:3)</PresentationFormat>
  <Paragraphs>188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Advanced Placement Human Geography</vt:lpstr>
      <vt:lpstr>Advanced placement human geography review sessions:  Unit one</vt:lpstr>
      <vt:lpstr>Key Concepts That Define Geography</vt:lpstr>
      <vt:lpstr>Key Concepts That Define Geography</vt:lpstr>
      <vt:lpstr>Key Concepts That Define Geography</vt:lpstr>
      <vt:lpstr>Key Concepts That Define Geography</vt:lpstr>
      <vt:lpstr>Key Concepts That Define Geography</vt:lpstr>
      <vt:lpstr>               SPATIAL ORGANIZATION</vt:lpstr>
      <vt:lpstr>All of these concepts help us to understand the importance of spatial organization.</vt:lpstr>
      <vt:lpstr>   Patterns and places</vt:lpstr>
      <vt:lpstr>Geography  as a  field of study</vt:lpstr>
      <vt:lpstr>geography…the beginning</vt:lpstr>
      <vt:lpstr> Hecataeus’s Map of the World</vt:lpstr>
      <vt:lpstr>Interest in Geography grew  throughout the World</vt:lpstr>
      <vt:lpstr>The Rebirth of Geography</vt:lpstr>
      <vt:lpstr>By the Turn of the 20th Century…</vt:lpstr>
      <vt:lpstr>What’s the difference?</vt:lpstr>
      <vt:lpstr>What’s the difference?</vt:lpstr>
      <vt:lpstr>Some Famous Geographers</vt:lpstr>
      <vt:lpstr>            Eratosthenes</vt:lpstr>
      <vt:lpstr>   Ptolemy</vt:lpstr>
      <vt:lpstr>    Idrisi</vt:lpstr>
      <vt:lpstr>   George Perkins Marsh</vt:lpstr>
      <vt:lpstr>           Carl Sauer</vt:lpstr>
      <vt:lpstr>Key Points to Remember from  this session…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cp:lastModifiedBy>Ethel Wood</cp:lastModifiedBy>
  <cp:revision>1</cp:revision>
  <dcterms:created xsi:type="dcterms:W3CDTF">2010-07-28T16:23:48Z</dcterms:created>
  <dcterms:modified xsi:type="dcterms:W3CDTF">2013-02-24T16:44:38Z</dcterms:modified>
</cp:coreProperties>
</file>