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73" r:id="rId3"/>
    <p:sldId id="284" r:id="rId4"/>
    <p:sldId id="299" r:id="rId5"/>
    <p:sldId id="304" r:id="rId6"/>
    <p:sldId id="310" r:id="rId7"/>
    <p:sldId id="281" r:id="rId8"/>
    <p:sldId id="300" r:id="rId9"/>
    <p:sldId id="301" r:id="rId10"/>
    <p:sldId id="282" r:id="rId11"/>
    <p:sldId id="283" r:id="rId12"/>
    <p:sldId id="285" r:id="rId13"/>
    <p:sldId id="286" r:id="rId14"/>
    <p:sldId id="287" r:id="rId15"/>
    <p:sldId id="336" r:id="rId16"/>
    <p:sldId id="328" r:id="rId17"/>
    <p:sldId id="305" r:id="rId18"/>
    <p:sldId id="307" r:id="rId19"/>
    <p:sldId id="308" r:id="rId20"/>
    <p:sldId id="320" r:id="rId21"/>
    <p:sldId id="321" r:id="rId22"/>
    <p:sldId id="334" r:id="rId23"/>
    <p:sldId id="306" r:id="rId24"/>
    <p:sldId id="309" r:id="rId25"/>
    <p:sldId id="323" r:id="rId26"/>
    <p:sldId id="324" r:id="rId27"/>
    <p:sldId id="325" r:id="rId28"/>
    <p:sldId id="326" r:id="rId29"/>
    <p:sldId id="327" r:id="rId30"/>
    <p:sldId id="33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8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5FC51A-3C8C-40E7-897B-2D65F252F1C2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19BAA-7460-45C6-BCB3-D93C7DC0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3BFA-BB24-411D-8457-2B2C421AF630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1426-9313-47B1-B480-00359FC91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0C8A-DEB9-447F-9061-43A13B9D38FE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0C72-D798-4181-AD07-EE2FC0AE0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E228-4641-409A-BA93-8F1201B23EF5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57BC-6CBF-4DB5-8753-55D6BF8E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63687E-87A9-4AEC-8745-AEC16C36C23A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A1BD55-DEE0-4859-9456-2D3085F3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3BE6-DF9F-4415-97D4-6D47F5881CCB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7DDA-78FC-4498-9320-C88893E7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FAE9-EDBC-42E5-BC5B-2174A625A59F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61BD-38B0-4F82-B34E-F0339671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F6D2-3EE5-4292-A991-03BAAFBA4616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1AA4-9114-43B9-AC4F-F960BECBE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63B436-7D66-42DC-BF67-B3752ABC5B3B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9E0549-C635-4FDB-8216-6C7B466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A7E6-A208-415B-8B18-938CC6257214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ADC7-21B7-4CBD-95AC-F9A8095FD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3AD2F-AA6E-4695-8A60-1E11BC3245A0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7E9608-4ABB-4617-AA91-D1177120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AFB5B3-CE92-4442-BC57-1A679582C9F1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9909F7-F44A-445C-9D93-9CD6A58B5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813CF8-627B-4CDF-9C72-2891A3D4DB6F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D2A7D-AE95-44E0-BD45-39DF6556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86" r:id="rId4"/>
    <p:sldLayoutId id="2147483987" r:id="rId5"/>
    <p:sldLayoutId id="2147483994" r:id="rId6"/>
    <p:sldLayoutId id="2147483988" r:id="rId7"/>
    <p:sldLayoutId id="2147483995" r:id="rId8"/>
    <p:sldLayoutId id="2147483996" r:id="rId9"/>
    <p:sldLayoutId id="2147483989" r:id="rId10"/>
    <p:sldLayoutId id="2147483990" r:id="rId11"/>
  </p:sldLayoutIdLst>
  <p:transition spd="slow">
    <p:split orient="vert"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WTefQFY1BMAU8AzQWJzbkF;_ylu=X3oDMTBwaWFkNDlkBHBvcwMxBHNlYwNzcgR2dGlkA0kxMjFfNzI-/SIG=1i92uj2mi/EXP=1280423045/**http:/images.search.yahoo.com/images/view?back=http%3A%2F%2Fimages.search.yahoo.com%2Fsearch%2Fimages%3Fp%3Dglobe%2Bclip%2Bart%26ei%3DUTF-8%26fr%3Dhp-pvdt%26fr2%3Dtab-web&amp;w=600&amp;h=560&amp;imgurl=www.clker.com%2Fcliparts%2Fb%2Ff%2F0%2F3%2F1195421721682602329johnny_automatic_earth.svg.hi.png&amp;rurl=http%3A%2F%2Fwww.clker.com%2Fclipart-9220.html&amp;size=85k&amp;name=1195421721682602...&amp;p=globe+clip+art&amp;oid=59e8405b2dd21f92&amp;fr2=tab-web&amp;no=1&amp;tt=10943&amp;sigr=1167o06m8&amp;sigi=12jvsdtuu&amp;sigb=12tvjhru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</a:t>
            </a:r>
            <a:br>
              <a:rPr lang="en-US" sz="4000" dirty="0" smtClean="0"/>
            </a:br>
            <a:r>
              <a:rPr lang="en-US" sz="4000" dirty="0" smtClean="0"/>
              <a:t>Human Geography</a:t>
            </a:r>
            <a:endParaRPr lang="en-US" sz="40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3352800"/>
            <a:ext cx="6629400" cy="2895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500" smtClean="0"/>
              <a:t>Unit One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Geography:  Its Nature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and Perspectives</a:t>
            </a: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algn="r" eaLnBrk="1" hangingPunct="1"/>
            <a:r>
              <a:rPr lang="en-US" smtClean="0">
                <a:solidFill>
                  <a:srgbClr val="006600"/>
                </a:solidFill>
              </a:rPr>
              <a:t>Session 2</a:t>
            </a:r>
          </a:p>
        </p:txBody>
      </p:sp>
      <p:pic>
        <p:nvPicPr>
          <p:cNvPr id="23556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455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What is a Map Projection?</a:t>
            </a:r>
            <a:endParaRPr lang="en-US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4188"/>
            <a:ext cx="7467600" cy="4873625"/>
          </a:xfrm>
        </p:spPr>
        <p:txBody>
          <a:bodyPr/>
          <a:lstStyle/>
          <a:p>
            <a:pPr algn="just"/>
            <a:r>
              <a:rPr lang="en-US" sz="2800" b="1" i="1" smtClean="0">
                <a:latin typeface="Times New Roman" pitchFamily="18" charset="0"/>
              </a:rPr>
              <a:t>Definition:</a:t>
            </a:r>
            <a:r>
              <a:rPr lang="en-US" sz="2800" smtClean="0"/>
              <a:t>  A </a:t>
            </a:r>
            <a:r>
              <a:rPr lang="en-US" sz="2800" b="1" smtClean="0">
                <a:solidFill>
                  <a:srgbClr val="006600"/>
                </a:solidFill>
              </a:rPr>
              <a:t>map projection</a:t>
            </a:r>
            <a:r>
              <a:rPr lang="en-US" sz="2800" smtClean="0">
                <a:solidFill>
                  <a:srgbClr val="006600"/>
                </a:solidFill>
              </a:rPr>
              <a:t> </a:t>
            </a:r>
            <a:r>
              <a:rPr lang="en-US" sz="2800" smtClean="0"/>
              <a:t>is a way to represent the round earth on a flat surface.</a:t>
            </a:r>
          </a:p>
          <a:p>
            <a:pPr algn="just">
              <a:buFontTx/>
              <a:buNone/>
            </a:pPr>
            <a:endParaRPr lang="en-US" sz="800" smtClean="0"/>
          </a:p>
          <a:p>
            <a:pPr algn="just"/>
            <a:r>
              <a:rPr lang="en-US" sz="2800" smtClean="0"/>
              <a:t>No map projection is as accurate as a </a:t>
            </a:r>
            <a:r>
              <a:rPr lang="en-US" sz="2800" b="1" smtClean="0">
                <a:solidFill>
                  <a:srgbClr val="006600"/>
                </a:solidFill>
              </a:rPr>
              <a:t>globe!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7412" name="Picture 3" descr="MCj02907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1647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MCj02907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86200"/>
            <a:ext cx="1647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MCj02907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1647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Map Projections and Distortions</a:t>
            </a: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/>
              <a:t>Some </a:t>
            </a:r>
            <a:r>
              <a:rPr lang="en-US" sz="3200" b="1" smtClean="0">
                <a:solidFill>
                  <a:srgbClr val="006600"/>
                </a:solidFill>
              </a:rPr>
              <a:t>distortions</a:t>
            </a:r>
            <a:r>
              <a:rPr lang="en-US" sz="3200" smtClean="0"/>
              <a:t> (inaccuracies) are evident in ALL map projections!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smtClean="0"/>
          </a:p>
          <a:p>
            <a:pPr>
              <a:lnSpc>
                <a:spcPct val="90000"/>
              </a:lnSpc>
            </a:pPr>
            <a:r>
              <a:rPr lang="en-US" sz="3200" b="1" smtClean="0">
                <a:solidFill>
                  <a:srgbClr val="006600"/>
                </a:solidFill>
              </a:rPr>
              <a:t>Types of distortion</a:t>
            </a:r>
            <a:r>
              <a:rPr lang="en-US" sz="3200" b="1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Distance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Direction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Shape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Area</a:t>
            </a:r>
          </a:p>
          <a:p>
            <a:pPr lvl="1">
              <a:lnSpc>
                <a:spcPct val="90000"/>
              </a:lnSpc>
            </a:pPr>
            <a:r>
              <a:rPr lang="en-US" sz="2800" smtClean="0"/>
              <a:t>Scale</a:t>
            </a:r>
          </a:p>
          <a:p>
            <a:endParaRPr lang="en-US" smtClean="0"/>
          </a:p>
        </p:txBody>
      </p:sp>
      <p:pic>
        <p:nvPicPr>
          <p:cNvPr id="18436" name="Picture 3" descr="http://www.fotosearch.com/bthumb/UNC/UNC184/u13205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7467600" cy="685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Types of Map Projections</a:t>
            </a:r>
            <a:endParaRPr lang="en-US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914400"/>
          </a:xfrm>
        </p:spPr>
        <p:txBody>
          <a:bodyPr/>
          <a:lstStyle/>
          <a:p>
            <a:pPr lvl="2">
              <a:buFont typeface="Wingdings" pitchFamily="2" charset="2"/>
              <a:buNone/>
            </a:pPr>
            <a:endParaRPr lang="en-US" smtClean="0"/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r>
              <a:rPr lang="en-US" b="1" smtClean="0">
                <a:solidFill>
                  <a:srgbClr val="006600"/>
                </a:solidFill>
              </a:rPr>
              <a:t>Mercator Projection</a:t>
            </a:r>
          </a:p>
          <a:p>
            <a:pPr lvl="1"/>
            <a:r>
              <a:rPr lang="en-US" smtClean="0"/>
              <a:t>Designed in 1569 for a specific purpose—</a:t>
            </a:r>
            <a:r>
              <a:rPr lang="en-US" b="1" smtClean="0">
                <a:solidFill>
                  <a:srgbClr val="006600"/>
                </a:solidFill>
              </a:rPr>
              <a:t>to navigate </a:t>
            </a:r>
            <a:r>
              <a:rPr lang="en-US" smtClean="0"/>
              <a:t>across the Atlantic Ocean between Europe and the Americas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Perfect for “true” direction</a:t>
            </a:r>
          </a:p>
          <a:p>
            <a:pPr lvl="1"/>
            <a:r>
              <a:rPr lang="en-US" smtClean="0"/>
              <a:t>Distorts size of areas, particularly close to North and South Poles</a:t>
            </a:r>
          </a:p>
        </p:txBody>
      </p:sp>
      <p:pic>
        <p:nvPicPr>
          <p:cNvPr id="9" name="Picture 7" descr="peters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5083175"/>
            <a:ext cx="3657600" cy="1774825"/>
          </a:xfrm>
        </p:spPr>
      </p:pic>
      <p:pic>
        <p:nvPicPr>
          <p:cNvPr id="19461" name="Picture 5" descr="C:\Users\Owner\AppData\Local\Microsoft\Windows\Temporary Internet Files\Content.IE5\6U2F184X\MC9001979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Types of Map Projections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Robinson Projection</a:t>
            </a:r>
          </a:p>
          <a:p>
            <a:pPr lvl="1"/>
            <a:r>
              <a:rPr lang="en-US" smtClean="0"/>
              <a:t>An attempt to balance all distortions by making errors in all four ways:  shape, size, distance, and direction</a:t>
            </a:r>
          </a:p>
          <a:p>
            <a:pPr lvl="1"/>
            <a:r>
              <a:rPr lang="en-US" smtClean="0"/>
              <a:t>Good projection for </a:t>
            </a:r>
            <a:r>
              <a:rPr lang="en-US" b="1" smtClean="0">
                <a:solidFill>
                  <a:srgbClr val="006600"/>
                </a:solidFill>
              </a:rPr>
              <a:t>general use</a:t>
            </a:r>
            <a:r>
              <a:rPr lang="en-US" smtClean="0"/>
              <a:t>; often found in classrooms</a:t>
            </a:r>
          </a:p>
        </p:txBody>
      </p:sp>
      <p:pic>
        <p:nvPicPr>
          <p:cNvPr id="6" name="Picture 8" descr="robinsonp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3962400" cy="20208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Types of Map Projections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90800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006600"/>
                </a:solidFill>
              </a:rPr>
              <a:t>Peters Projection</a:t>
            </a:r>
          </a:p>
          <a:p>
            <a:pPr lvl="1" algn="just"/>
            <a:r>
              <a:rPr lang="en-US" smtClean="0"/>
              <a:t>Introduced by historian and geographer Arno Peters</a:t>
            </a:r>
          </a:p>
          <a:p>
            <a:pPr lvl="1" algn="just"/>
            <a:r>
              <a:rPr lang="en-US" smtClean="0"/>
              <a:t>Focuses on keeping </a:t>
            </a:r>
            <a:r>
              <a:rPr lang="en-US" b="1" smtClean="0">
                <a:solidFill>
                  <a:srgbClr val="006600"/>
                </a:solidFill>
              </a:rPr>
              <a:t>land masses equal in area</a:t>
            </a:r>
          </a:p>
          <a:p>
            <a:pPr lvl="1" algn="just"/>
            <a:r>
              <a:rPr lang="en-US" smtClean="0"/>
              <a:t>Shapes are distorted</a:t>
            </a:r>
          </a:p>
        </p:txBody>
      </p:sp>
      <p:pic>
        <p:nvPicPr>
          <p:cNvPr id="21508" name="Picture 2" descr="http://www.odtmaps.com/images/peters-new_view_of_the_wor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4953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Contour Maps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Designed to show the nature of local </a:t>
            </a:r>
            <a:r>
              <a:rPr lang="en-US" b="1" dirty="0" smtClean="0">
                <a:solidFill>
                  <a:srgbClr val="006600"/>
                </a:solidFill>
              </a:rPr>
              <a:t>topography </a:t>
            </a:r>
            <a:r>
              <a:rPr lang="en-US" dirty="0" smtClean="0"/>
              <a:t>(the natural land surface)</a:t>
            </a:r>
          </a:p>
          <a:p>
            <a:pPr>
              <a:defRPr/>
            </a:pPr>
            <a:r>
              <a:rPr lang="en-US" dirty="0" smtClean="0"/>
              <a:t>Contour lines are drawn to represent a consistent </a:t>
            </a:r>
            <a:r>
              <a:rPr lang="en-US" b="1" dirty="0" smtClean="0">
                <a:solidFill>
                  <a:srgbClr val="006600"/>
                </a:solidFill>
              </a:rPr>
              <a:t>height above sea level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98598" y="3429000"/>
            <a:ext cx="4146804" cy="2884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81200"/>
            <a:ext cx="6172200" cy="762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Scale</a:t>
            </a:r>
            <a:endParaRPr lang="en-US" sz="4400" dirty="0"/>
          </a:p>
        </p:txBody>
      </p:sp>
      <p:pic>
        <p:nvPicPr>
          <p:cNvPr id="23555" name="Picture 2" descr="C:\Users\Owner\AppData\Local\Microsoft\Windows\Temporary Internet Files\Content.IE5\BXPNTBME\MC9000788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2943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Scale</a:t>
            </a:r>
            <a:endParaRPr lang="en-US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00" cy="4873625"/>
          </a:xfrm>
        </p:spPr>
        <p:txBody>
          <a:bodyPr/>
          <a:lstStyle/>
          <a:p>
            <a:r>
              <a:rPr lang="en-US" smtClean="0"/>
              <a:t>Refers to the size of the unit studied</a:t>
            </a:r>
          </a:p>
          <a:p>
            <a:pPr lvl="1"/>
            <a:r>
              <a:rPr lang="en-US" smtClean="0"/>
              <a:t>The phenomena as it exists on different levels, from small to large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Local, regional, or global scales</a:t>
            </a:r>
          </a:p>
          <a:p>
            <a:r>
              <a:rPr lang="en-US" smtClean="0"/>
              <a:t>Example:  Mt. St. Helens, Washington (1980)</a:t>
            </a:r>
          </a:p>
          <a:p>
            <a:pPr lvl="4"/>
            <a:r>
              <a:rPr lang="en-US" smtClean="0"/>
              <a:t>                   * The eruption began as an immediate local                    		concern for the immediate area </a:t>
            </a:r>
            <a:r>
              <a:rPr lang="en-US" smtClean="0">
                <a:solidFill>
                  <a:srgbClr val="006600"/>
                </a:solidFill>
              </a:rPr>
              <a:t>(local scale).</a:t>
            </a:r>
          </a:p>
          <a:p>
            <a:pPr lvl="4"/>
            <a:r>
              <a:rPr lang="en-US" smtClean="0"/>
              <a:t>                   * Ash and volcanic flow eventually affected the region            region  </a:t>
            </a:r>
            <a:r>
              <a:rPr lang="en-US" smtClean="0">
                <a:solidFill>
                  <a:srgbClr val="006600"/>
                </a:solidFill>
              </a:rPr>
              <a:t>(regional scale).</a:t>
            </a:r>
          </a:p>
          <a:p>
            <a:pPr lvl="4"/>
            <a:r>
              <a:rPr lang="en-US" smtClean="0"/>
              <a:t>                    * Volcanic matter eventually spread to other areas</a:t>
            </a:r>
          </a:p>
          <a:p>
            <a:pPr lvl="4"/>
            <a:r>
              <a:rPr lang="en-US" smtClean="0"/>
              <a:t>                      of the globe </a:t>
            </a:r>
            <a:r>
              <a:rPr lang="en-US" smtClean="0">
                <a:solidFill>
                  <a:srgbClr val="006600"/>
                </a:solidFill>
              </a:rPr>
              <a:t>(global scale).   </a:t>
            </a:r>
            <a:endParaRPr lang="en-US" smtClean="0"/>
          </a:p>
        </p:txBody>
      </p:sp>
      <p:pic>
        <p:nvPicPr>
          <p:cNvPr id="24580" name="Picture 4" descr="C:\Users\Owner\AppData\Local\Microsoft\Windows\Temporary Internet Files\Content.IE5\6U2F184X\MC9001605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8192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	Scale</a:t>
            </a:r>
            <a:endParaRPr lang="en-US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006600"/>
                </a:solidFill>
              </a:rPr>
              <a:t>Also refers to the mathematical relationship between the size of an area on a map and its actual size on earth’s surface.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500" b="1" smtClean="0">
                <a:solidFill>
                  <a:srgbClr val="006600"/>
                </a:solidFill>
              </a:rPr>
              <a:t>Fraction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 1/24,000  (translation:  1 inch on the map = 24,000 inches on earth’s surface; both numerator and denominator must be the same unit of measurement)</a:t>
            </a:r>
          </a:p>
          <a:p>
            <a:pPr lvl="1">
              <a:lnSpc>
                <a:spcPct val="80000"/>
              </a:lnSpc>
            </a:pPr>
            <a:r>
              <a:rPr lang="en-US" sz="2500" b="1" smtClean="0">
                <a:solidFill>
                  <a:srgbClr val="006600"/>
                </a:solidFill>
              </a:rPr>
              <a:t>Ratio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Example:  1:24,000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Note:  The unit on the left refers to the distance on the map and the number on the right always refers to the same unit of distance on earth’s surface.</a:t>
            </a:r>
          </a:p>
          <a:p>
            <a:pPr algn="just"/>
            <a:endParaRPr lang="en-US" smtClean="0"/>
          </a:p>
          <a:p>
            <a:pPr algn="just"/>
            <a:endParaRPr lang="en-US" smtClean="0"/>
          </a:p>
        </p:txBody>
      </p:sp>
      <p:pic>
        <p:nvPicPr>
          <p:cNvPr id="25604" name="Picture 2" descr="C:\Users\Owner\AppData\Local\Microsoft\Windows\Temporary Internet Files\Content.IE5\CNBCS08V\MP9003876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1601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Graphic/Bar Scale</a:t>
            </a:r>
          </a:p>
          <a:p>
            <a:pPr lvl="1"/>
            <a:r>
              <a:rPr lang="en-US" b="1" smtClean="0"/>
              <a:t>Safest to use because it will “shrink” or “grow” if the size of the map is altered when photocopied or scanned</a:t>
            </a:r>
          </a:p>
          <a:p>
            <a:pPr lvl="1">
              <a:buFont typeface="Wingdings 2" pitchFamily="18" charset="2"/>
              <a:buNone/>
            </a:pPr>
            <a:endParaRPr lang="en-US" b="1" smtClean="0"/>
          </a:p>
          <a:p>
            <a:endParaRPr lang="en-US" b="1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rgbClr val="006600"/>
              </a:solidFill>
            </a:endParaRPr>
          </a:p>
          <a:p>
            <a:endParaRPr lang="en-US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Verbal/written statement</a:t>
            </a:r>
          </a:p>
          <a:p>
            <a:pPr lvl="1"/>
            <a:r>
              <a:rPr lang="en-US" b="1" smtClean="0"/>
              <a:t>Example:  1 inch equals 1 mile</a:t>
            </a:r>
          </a:p>
          <a:p>
            <a:pPr lvl="1"/>
            <a:r>
              <a:rPr lang="en-US" b="1" smtClean="0"/>
              <a:t>Varies greatly if the size of the map is altered during photocopying or scanning</a:t>
            </a:r>
          </a:p>
          <a:p>
            <a:endParaRPr lang="en-US" smtClean="0"/>
          </a:p>
        </p:txBody>
      </p:sp>
      <p:pic>
        <p:nvPicPr>
          <p:cNvPr id="26628" name="Picture 2" descr="C:\Users\Owner\AppData\Local\Microsoft\Windows\Temporary Internet Files\Content.IE5\CNBCS08V\MP9003827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3200400"/>
            <a:ext cx="2254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52600"/>
            <a:ext cx="61722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Key Geographical Skills</a:t>
            </a:r>
            <a:endParaRPr lang="en-US" sz="3600" dirty="0"/>
          </a:p>
        </p:txBody>
      </p:sp>
      <p:pic>
        <p:nvPicPr>
          <p:cNvPr id="48130" name="Picture 2" descr="MPj03959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Small Scale maps v. Large Scale Maps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smtClean="0"/>
              <a:t>Small scale maps show </a:t>
            </a:r>
            <a:r>
              <a:rPr lang="en-US" sz="3200" b="1" smtClean="0">
                <a:solidFill>
                  <a:srgbClr val="006600"/>
                </a:solidFill>
              </a:rPr>
              <a:t>large areas</a:t>
            </a:r>
            <a:r>
              <a:rPr lang="en-US" sz="3200" smtClean="0"/>
              <a:t>.</a:t>
            </a:r>
          </a:p>
        </p:txBody>
      </p:sp>
      <p:pic>
        <p:nvPicPr>
          <p:cNvPr id="27652" name="Picture 2" descr="C:\Users\Owner\AppData\Local\Microsoft\Windows\Temporary Internet Files\Content.IE5\BXPNTBME\MC9000948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70175"/>
            <a:ext cx="40386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Small Scale maps v. Large Scale Maps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smtClean="0"/>
              <a:t>Large scale maps show </a:t>
            </a:r>
            <a:r>
              <a:rPr lang="en-US" sz="3200" b="1" smtClean="0">
                <a:solidFill>
                  <a:srgbClr val="006600"/>
                </a:solidFill>
              </a:rPr>
              <a:t>small areas</a:t>
            </a:r>
            <a:r>
              <a:rPr lang="en-US" sz="3200" smtClean="0"/>
              <a:t>.</a:t>
            </a:r>
          </a:p>
        </p:txBody>
      </p:sp>
      <p:pic>
        <p:nvPicPr>
          <p:cNvPr id="28676" name="Picture 2" descr="C:\Users\Owner\AppData\Local\Microsoft\Windows\Temporary Internet Files\Content.IE5\CNBCS08V\MC900213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971800"/>
            <a:ext cx="16684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Owner\AppData\Local\Microsoft\Windows\Temporary Internet Files\Content.IE5\6U2F184X\MP9004434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5008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Local-Global Continuum</a:t>
            </a:r>
            <a:endParaRPr lang="en-US" b="1" dirty="0"/>
          </a:p>
        </p:txBody>
      </p:sp>
      <p:pic>
        <p:nvPicPr>
          <p:cNvPr id="29699" name="Picture 3" descr="C:\Users\Owner\AppData\Local\Microsoft\Windows\Temporary Internet Files\Content.IE5\CNBCS08V\MC9003832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18065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025"/>
          </a:xfrm>
        </p:spPr>
        <p:txBody>
          <a:bodyPr/>
          <a:lstStyle/>
          <a:p>
            <a:pPr algn="just"/>
            <a:r>
              <a:rPr lang="en-US" smtClean="0"/>
              <a:t>We often separate scale into local, regional, and global levels.</a:t>
            </a:r>
          </a:p>
          <a:p>
            <a:pPr algn="just"/>
            <a:r>
              <a:rPr lang="en-US" smtClean="0"/>
              <a:t>In reality, the levels interact in a </a:t>
            </a:r>
            <a:r>
              <a:rPr lang="en-US" b="1" smtClean="0">
                <a:solidFill>
                  <a:srgbClr val="006600"/>
                </a:solidFill>
              </a:rPr>
              <a:t>local-global continuum</a:t>
            </a:r>
            <a:r>
              <a:rPr lang="en-US" smtClean="0"/>
              <a:t>, in which phenomenon at one level influence those at other levels.</a:t>
            </a:r>
          </a:p>
        </p:txBody>
      </p:sp>
      <p:pic>
        <p:nvPicPr>
          <p:cNvPr id="29701" name="Picture 4" descr="C:\Users\Owner\AppData\Local\Microsoft\Windows\Temporary Internet Files\Content.IE5\CNBCS08V\MC9000905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2016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Users\Owner\AppData\Local\Microsoft\Windows\Temporary Internet Files\Content.IE5\CNBCS08V\MC9000905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2016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C:\Users\Owner\AppData\Local\Microsoft\Windows\Temporary Internet Files\Content.IE5\CNBCS08V\MC9000905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016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4000" dirty="0" smtClean="0"/>
              <a:t>Time Zones</a:t>
            </a:r>
            <a:endParaRPr lang="en-US" sz="4000" dirty="0"/>
          </a:p>
        </p:txBody>
      </p:sp>
      <p:pic>
        <p:nvPicPr>
          <p:cNvPr id="30723" name="Picture 3" descr="C:\Users\Owner\AppData\Local\Microsoft\Windows\Temporary Internet Files\Content.IE5\CNBCS08V\MC9002327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62200"/>
            <a:ext cx="19113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Time Zones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What is a time zone?  </a:t>
            </a:r>
            <a:r>
              <a:rPr lang="en-US" smtClean="0"/>
              <a:t>A time zone is a region that has adopted the same standard time, usually referred to as the </a:t>
            </a:r>
            <a:r>
              <a:rPr lang="en-US" b="1" smtClean="0">
                <a:solidFill>
                  <a:srgbClr val="006600"/>
                </a:solidFill>
              </a:rPr>
              <a:t>local time. </a:t>
            </a:r>
          </a:p>
          <a:p>
            <a:r>
              <a:rPr lang="en-US" smtClean="0"/>
              <a:t>Because the sun hits the earth at different times as it spins on its axis, </a:t>
            </a:r>
            <a:r>
              <a:rPr lang="en-US" b="1" smtClean="0">
                <a:solidFill>
                  <a:srgbClr val="006600"/>
                </a:solidFill>
              </a:rPr>
              <a:t>time zones are meant to make time more uniform</a:t>
            </a:r>
            <a:r>
              <a:rPr lang="en-US" smtClean="0"/>
              <a:t>.</a:t>
            </a:r>
          </a:p>
          <a:p>
            <a:r>
              <a:rPr lang="en-US" smtClean="0"/>
              <a:t>Longitude plays an important role in calculating time.  The earth is divided into 360 degrees of longitude.</a:t>
            </a:r>
          </a:p>
        </p:txBody>
      </p:sp>
      <p:pic>
        <p:nvPicPr>
          <p:cNvPr id="31748" name="Picture 4" descr="C:\Users\Owner\AppData\Local\Microsoft\Windows\Temporary Internet Files\Content.IE5\BXPNTBME\MP9004307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879975"/>
            <a:ext cx="2743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Time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Lines of longitude are placed 15</a:t>
            </a:r>
            <a:r>
              <a:rPr lang="en-US" dirty="0" smtClean="0">
                <a:latin typeface="Times New Roman"/>
                <a:cs typeface="Times New Roman"/>
              </a:rPr>
              <a:t>° </a:t>
            </a:r>
            <a:r>
              <a:rPr lang="en-US" dirty="0" smtClean="0">
                <a:cs typeface="Times New Roman"/>
              </a:rPr>
              <a:t>apart, subdividing the earth into 24 sections.  Time zones often follow lines of latitude.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Neighboring zones are exactly one hour apart.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Sometimes meridians stray and follow political borders.  An example is China (one time zone).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latin typeface="+mj-lt"/>
              <a:cs typeface="Times New Roman"/>
            </a:endParaRPr>
          </a:p>
        </p:txBody>
      </p:sp>
      <p:pic>
        <p:nvPicPr>
          <p:cNvPr id="32772" name="Picture 3" descr="C:\Users\Owner\AppData\Local\Microsoft\Windows\Temporary Internet Files\Content.IE5\CNBCS08V\MC9003644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43400"/>
            <a:ext cx="18240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:\Users\Owner\AppData\Local\Microsoft\Windows\Temporary Internet Files\Content.IE5\CNBCS08V\MC9102163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71925"/>
            <a:ext cx="33131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Time zones</a:t>
            </a:r>
            <a:endParaRPr lang="en-US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Daylight Savings Time </a:t>
            </a:r>
          </a:p>
          <a:p>
            <a:pPr lvl="1"/>
            <a:r>
              <a:rPr lang="en-US" sz="2000" b="1" smtClean="0">
                <a:solidFill>
                  <a:srgbClr val="006600"/>
                </a:solidFill>
              </a:rPr>
              <a:t>The clock is pushed ahead one </a:t>
            </a:r>
          </a:p>
          <a:p>
            <a:pPr lvl="1">
              <a:buFont typeface="Wingdings 2" pitchFamily="18" charset="2"/>
              <a:buNone/>
            </a:pPr>
            <a:r>
              <a:rPr lang="en-US" sz="2000" b="1" smtClean="0">
                <a:solidFill>
                  <a:srgbClr val="006600"/>
                </a:solidFill>
              </a:rPr>
              <a:t>    hour in the spring.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/>
            <a:r>
              <a:rPr lang="en-US" sz="2200" b="1" smtClean="0">
                <a:solidFill>
                  <a:srgbClr val="006600"/>
                </a:solidFill>
              </a:rPr>
              <a:t>Clock is set back to the original time in the fall.</a:t>
            </a:r>
          </a:p>
        </p:txBody>
      </p:sp>
      <p:pic>
        <p:nvPicPr>
          <p:cNvPr id="33796" name="Picture 2" descr="C:\Users\Owner\AppData\Local\Microsoft\Windows\Temporary Internet Files\Content.IE5\CNBCS08V\MC9004344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232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Owner\AppData\Local\Microsoft\Windows\Temporary Internet Files\Content.IE5\H6MQ49SX\MC9004344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724400"/>
            <a:ext cx="18224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C:\Users\Owner\AppData\Local\Microsoft\Windows\Temporary Internet Files\Content.IE5\H6MQ49SX\MC91021638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609600"/>
            <a:ext cx="314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Time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International Date Line</a:t>
            </a:r>
          </a:p>
          <a:p>
            <a:pPr lvl="1">
              <a:defRPr/>
            </a:pPr>
            <a:r>
              <a:rPr lang="en-US" sz="2000" dirty="0" smtClean="0"/>
              <a:t>Consequence of </a:t>
            </a:r>
            <a:r>
              <a:rPr lang="en-US" sz="2000" b="1" dirty="0" smtClean="0">
                <a:solidFill>
                  <a:srgbClr val="006600"/>
                </a:solidFill>
              </a:rPr>
              <a:t>world time zones</a:t>
            </a:r>
          </a:p>
          <a:p>
            <a:pPr lvl="1">
              <a:defRPr/>
            </a:pPr>
            <a:r>
              <a:rPr lang="en-US" sz="2000" dirty="0" smtClean="0"/>
              <a:t>Satisfies the need for the date to change somewhere on earth</a:t>
            </a:r>
          </a:p>
          <a:p>
            <a:pPr lvl="1">
              <a:defRPr/>
            </a:pPr>
            <a:r>
              <a:rPr lang="en-US" sz="2000" dirty="0" smtClean="0"/>
              <a:t>Occurs at </a:t>
            </a:r>
            <a:r>
              <a:rPr lang="en-US" sz="2000" b="1" dirty="0" smtClean="0">
                <a:solidFill>
                  <a:srgbClr val="006600"/>
                </a:solidFill>
              </a:rPr>
              <a:t>180</a:t>
            </a:r>
            <a:r>
              <a:rPr lang="en-US" sz="20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° </a:t>
            </a:r>
            <a:r>
              <a:rPr lang="en-US" sz="2000" b="1" dirty="0" smtClean="0">
                <a:solidFill>
                  <a:srgbClr val="006600"/>
                </a:solidFill>
                <a:latin typeface="+mj-lt"/>
                <a:cs typeface="Times New Roman"/>
              </a:rPr>
              <a:t>longitude</a:t>
            </a:r>
          </a:p>
          <a:p>
            <a:pPr lvl="1">
              <a:defRPr/>
            </a:pPr>
            <a:r>
              <a:rPr lang="en-US" sz="2000" dirty="0" smtClean="0">
                <a:latin typeface="+mj-lt"/>
                <a:cs typeface="Times New Roman"/>
              </a:rPr>
              <a:t>Divides the world from pole to pole through the</a:t>
            </a:r>
            <a:r>
              <a:rPr lang="en-US" sz="2000" b="1" dirty="0" smtClean="0">
                <a:solidFill>
                  <a:srgbClr val="006600"/>
                </a:solidFill>
                <a:latin typeface="+mj-lt"/>
                <a:cs typeface="Times New Roman"/>
              </a:rPr>
              <a:t> Pacific Ocean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34820" name="Picture 2" descr="C:\Users\Owner\AppData\Local\Microsoft\Windows\Temporary Internet Files\Content.IE5\6U2F184X\MP9003827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2068513" cy="28956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Solar Time</a:t>
            </a: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n-US" smtClean="0"/>
              <a:t>Used </a:t>
            </a:r>
            <a:r>
              <a:rPr lang="en-US" b="1" smtClean="0">
                <a:solidFill>
                  <a:srgbClr val="006600"/>
                </a:solidFill>
              </a:rPr>
              <a:t>before </a:t>
            </a:r>
            <a:r>
              <a:rPr lang="en-US" smtClean="0"/>
              <a:t>adoption of time zones</a:t>
            </a:r>
          </a:p>
          <a:p>
            <a:pPr algn="just"/>
            <a:r>
              <a:rPr lang="en-US" b="1" smtClean="0">
                <a:solidFill>
                  <a:srgbClr val="006600"/>
                </a:solidFill>
              </a:rPr>
              <a:t>Based on the position of the sun in the sky as the day progresses</a:t>
            </a:r>
          </a:p>
          <a:p>
            <a:pPr algn="just"/>
            <a:r>
              <a:rPr lang="en-US" smtClean="0"/>
              <a:t>Became problematic once </a:t>
            </a:r>
            <a:r>
              <a:rPr lang="en-US" b="1" smtClean="0">
                <a:solidFill>
                  <a:srgbClr val="006600"/>
                </a:solidFill>
              </a:rPr>
              <a:t>railways and communications </a:t>
            </a:r>
            <a:r>
              <a:rPr lang="en-US" smtClean="0"/>
              <a:t>connected people in different regions during the 19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  <a:p>
            <a:pPr algn="just"/>
            <a:endParaRPr lang="en-US" b="1" smtClean="0">
              <a:solidFill>
                <a:srgbClr val="006600"/>
              </a:solidFill>
            </a:endParaRPr>
          </a:p>
        </p:txBody>
      </p:sp>
      <p:pic>
        <p:nvPicPr>
          <p:cNvPr id="35844" name="Picture 2" descr="C:\Users\Owner\AppData\Local\Microsoft\Windows\Temporary Internet Files\Content.IE5\H6MQ49SX\MC9002339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91000"/>
            <a:ext cx="21463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Time Zones in U.S. (set in 1883)</a:t>
            </a:r>
            <a:endParaRPr lang="en-US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/>
              <a:t>         Pacific, Mountain, Central, and Eastern Standard Time Zones</a:t>
            </a:r>
          </a:p>
        </p:txBody>
      </p:sp>
      <p:pic>
        <p:nvPicPr>
          <p:cNvPr id="87042" name="Picture 2" descr="C:\Users\Owner\AppData\Local\Microsoft\Windows\Temporary Internet Files\Content.IE5\H6MQ49SX\MC9001536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5978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7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Using Maps to understand </a:t>
            </a:r>
            <a:br>
              <a:rPr lang="en-US" b="1" dirty="0" smtClean="0"/>
            </a:br>
            <a:r>
              <a:rPr lang="en-US" b="1" dirty="0" smtClean="0"/>
              <a:t>Spatial Perspective</a:t>
            </a:r>
            <a:endParaRPr lang="en-US" b="1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b="1" smtClean="0">
              <a:solidFill>
                <a:srgbClr val="006600"/>
              </a:solidFill>
            </a:endParaRPr>
          </a:p>
          <a:p>
            <a:r>
              <a:rPr lang="en-US" sz="2800" b="1" smtClean="0">
                <a:solidFill>
                  <a:srgbClr val="006600"/>
                </a:solidFill>
              </a:rPr>
              <a:t>Location:  Where is it?</a:t>
            </a:r>
          </a:p>
          <a:p>
            <a:pPr>
              <a:buFont typeface="Wingdings" pitchFamily="2" charset="2"/>
              <a:buNone/>
            </a:pPr>
            <a:endParaRPr lang="en-US" sz="800" b="1" smtClean="0">
              <a:solidFill>
                <a:srgbClr val="006600"/>
              </a:solidFill>
            </a:endParaRPr>
          </a:p>
          <a:p>
            <a:pPr algn="just"/>
            <a:r>
              <a:rPr lang="en-US" b="1" smtClean="0">
                <a:solidFill>
                  <a:srgbClr val="006600"/>
                </a:solidFill>
              </a:rPr>
              <a:t>Absolute location</a:t>
            </a:r>
          </a:p>
          <a:p>
            <a:pPr lvl="1" algn="just"/>
            <a:r>
              <a:rPr lang="en-US" sz="2400" smtClean="0"/>
              <a:t>Precise position of a place on the globe (e.g. latitude and longitude; other grid systems; street address)</a:t>
            </a:r>
          </a:p>
          <a:p>
            <a:pPr lvl="2" algn="just"/>
            <a:r>
              <a:rPr lang="en-US" sz="2400" b="1" smtClean="0">
                <a:solidFill>
                  <a:srgbClr val="006600"/>
                </a:solidFill>
              </a:rPr>
              <a:t>Important historical example:  </a:t>
            </a:r>
            <a:r>
              <a:rPr lang="en-US" sz="2400" smtClean="0"/>
              <a:t>The U.S. Land Ordinance of 1785 (Much of the U.S. was divided into a system of townships to facilitate the sale of land in the West.)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0244" name="Picture 4" descr="C:\Users\Owner\AppData\Local\Microsoft\Windows\Temporary Internet Files\Content.IE5\6U2F184X\MC9002507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38200"/>
            <a:ext cx="18970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Key Points to Remember from </a:t>
            </a:r>
            <a:br>
              <a:rPr lang="en-US" b="1" dirty="0" smtClean="0"/>
            </a:br>
            <a:r>
              <a:rPr lang="en-US" b="1" dirty="0" smtClean="0"/>
              <a:t>this session…</a:t>
            </a:r>
            <a:endParaRPr lang="en-US" b="1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Geographic Skills</a:t>
            </a:r>
          </a:p>
          <a:p>
            <a:pPr lvl="1"/>
            <a:r>
              <a:rPr lang="en-US" sz="1800" smtClean="0"/>
              <a:t>Location</a:t>
            </a:r>
          </a:p>
          <a:p>
            <a:pPr lvl="1"/>
            <a:r>
              <a:rPr lang="en-US" sz="1800" smtClean="0"/>
              <a:t>Absolute and relative location</a:t>
            </a:r>
          </a:p>
          <a:p>
            <a:pPr lvl="1"/>
            <a:r>
              <a:rPr lang="en-US" sz="1800" smtClean="0"/>
              <a:t>Historic examples</a:t>
            </a:r>
          </a:p>
          <a:p>
            <a:r>
              <a:rPr lang="en-US" b="1" smtClean="0">
                <a:solidFill>
                  <a:srgbClr val="006600"/>
                </a:solidFill>
              </a:rPr>
              <a:t>Maps and Map Projections</a:t>
            </a:r>
          </a:p>
          <a:p>
            <a:pPr lvl="1"/>
            <a:r>
              <a:rPr lang="en-US" smtClean="0"/>
              <a:t>Reference materials</a:t>
            </a:r>
          </a:p>
          <a:p>
            <a:pPr lvl="1"/>
            <a:r>
              <a:rPr lang="en-US" smtClean="0"/>
              <a:t>Communication and/or education</a:t>
            </a:r>
          </a:p>
          <a:p>
            <a:pPr lvl="1"/>
            <a:r>
              <a:rPr lang="en-US" smtClean="0"/>
              <a:t>Types of map projections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876800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Scale</a:t>
            </a:r>
          </a:p>
          <a:p>
            <a:pPr lvl="1"/>
            <a:r>
              <a:rPr lang="en-US" sz="1800" smtClean="0"/>
              <a:t>Definition</a:t>
            </a:r>
          </a:p>
          <a:p>
            <a:pPr lvl="1"/>
            <a:r>
              <a:rPr lang="en-US" smtClean="0"/>
              <a:t>Types:</a:t>
            </a:r>
          </a:p>
          <a:p>
            <a:pPr lvl="2"/>
            <a:r>
              <a:rPr lang="en-US" smtClean="0"/>
              <a:t>Fraction</a:t>
            </a:r>
          </a:p>
          <a:p>
            <a:pPr lvl="2"/>
            <a:r>
              <a:rPr lang="en-US" smtClean="0"/>
              <a:t>Ratio</a:t>
            </a:r>
          </a:p>
          <a:p>
            <a:pPr lvl="2"/>
            <a:r>
              <a:rPr lang="en-US" smtClean="0"/>
              <a:t>Graphic/bar</a:t>
            </a:r>
          </a:p>
          <a:p>
            <a:pPr lvl="2"/>
            <a:r>
              <a:rPr lang="en-US" smtClean="0"/>
              <a:t>Verbal/written</a:t>
            </a:r>
          </a:p>
          <a:p>
            <a:pPr lvl="2"/>
            <a:r>
              <a:rPr lang="en-US" smtClean="0"/>
              <a:t>Small scale v. large scale</a:t>
            </a:r>
          </a:p>
          <a:p>
            <a:pPr lvl="2"/>
            <a:r>
              <a:rPr lang="en-US" smtClean="0"/>
              <a:t>Local-global continuum</a:t>
            </a:r>
          </a:p>
          <a:p>
            <a:r>
              <a:rPr lang="en-US" b="1" smtClean="0">
                <a:solidFill>
                  <a:srgbClr val="006600"/>
                </a:solidFill>
              </a:rPr>
              <a:t>Time Zones</a:t>
            </a:r>
          </a:p>
          <a:p>
            <a:pPr lvl="1"/>
            <a:r>
              <a:rPr lang="en-US" sz="1800" smtClean="0"/>
              <a:t>Purpose</a:t>
            </a:r>
          </a:p>
          <a:p>
            <a:pPr lvl="1"/>
            <a:r>
              <a:rPr lang="en-US" sz="1800" smtClean="0"/>
              <a:t>Solar time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Using Maps to understand </a:t>
            </a:r>
            <a:br>
              <a:rPr lang="en-US" b="1" dirty="0" smtClean="0"/>
            </a:br>
            <a:r>
              <a:rPr lang="en-US" b="1" dirty="0" smtClean="0"/>
              <a:t>Spatial Perspective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600" dirty="0" smtClean="0"/>
              <a:t>Absolute location continued…</a:t>
            </a:r>
          </a:p>
          <a:p>
            <a:pPr>
              <a:defRPr/>
            </a:pPr>
            <a:r>
              <a:rPr lang="en-US" dirty="0" smtClean="0"/>
              <a:t>Meridians and Parallels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6600"/>
                </a:solidFill>
              </a:rPr>
              <a:t>Meridian</a:t>
            </a:r>
            <a:r>
              <a:rPr lang="en-US" dirty="0" smtClean="0"/>
              <a:t>:  an arc between the North and South Poles used to measure</a:t>
            </a:r>
            <a:r>
              <a:rPr lang="en-US" b="1" dirty="0" smtClean="0">
                <a:solidFill>
                  <a:srgbClr val="006600"/>
                </a:solidFill>
              </a:rPr>
              <a:t> longitude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006600"/>
                </a:solidFill>
              </a:rPr>
              <a:t>The prime meridian </a:t>
            </a:r>
            <a:r>
              <a:rPr lang="en-US" dirty="0" smtClean="0"/>
              <a:t>is</a:t>
            </a:r>
            <a:r>
              <a:rPr lang="en-US" b="1" dirty="0" smtClean="0">
                <a:solidFill>
                  <a:srgbClr val="006600"/>
                </a:solidFill>
              </a:rPr>
              <a:t>  </a:t>
            </a:r>
            <a:r>
              <a:rPr lang="en-US" dirty="0" smtClean="0"/>
              <a:t>located at the observatory in Greenwich England at 0</a:t>
            </a:r>
            <a:r>
              <a:rPr lang="en-US" dirty="0" smtClean="0">
                <a:latin typeface="Times New Roman"/>
                <a:cs typeface="Times New Roman"/>
              </a:rPr>
              <a:t>°.</a:t>
            </a:r>
          </a:p>
          <a:p>
            <a:pPr lvl="2">
              <a:defRPr/>
            </a:pPr>
            <a:r>
              <a:rPr lang="en-US" dirty="0" smtClean="0">
                <a:cs typeface="Times New Roman"/>
              </a:rPr>
              <a:t>The meridian at the opposite side of the globe at 180° is called the </a:t>
            </a:r>
            <a:r>
              <a:rPr lang="en-US" b="1" dirty="0" smtClean="0">
                <a:solidFill>
                  <a:srgbClr val="006600"/>
                </a:solidFill>
                <a:cs typeface="Times New Roman"/>
              </a:rPr>
              <a:t>International Date Line</a:t>
            </a:r>
            <a:r>
              <a:rPr lang="en-US" dirty="0" smtClean="0">
                <a:cs typeface="Times New Roman"/>
              </a:rPr>
              <a:t>.</a:t>
            </a:r>
            <a:endParaRPr lang="en-US" dirty="0" smtClean="0"/>
          </a:p>
          <a:p>
            <a:pPr lvl="1">
              <a:defRPr/>
            </a:pPr>
            <a:r>
              <a:rPr lang="en-US" b="1" dirty="0" smtClean="0">
                <a:solidFill>
                  <a:srgbClr val="006600"/>
                </a:solidFill>
              </a:rPr>
              <a:t>Parallel:  </a:t>
            </a:r>
            <a:r>
              <a:rPr lang="en-US" dirty="0" smtClean="0"/>
              <a:t>a circle drawn around the globe that is parallel to the equator; parallels measure </a:t>
            </a:r>
            <a:r>
              <a:rPr lang="en-US" b="1" dirty="0" smtClean="0">
                <a:solidFill>
                  <a:srgbClr val="006600"/>
                </a:solidFill>
              </a:rPr>
              <a:t>latitude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The equator is at 0</a:t>
            </a:r>
            <a:r>
              <a:rPr lang="en-US" dirty="0" smtClean="0">
                <a:latin typeface="+mj-lt"/>
                <a:cs typeface="Times New Roman"/>
              </a:rPr>
              <a:t>° latitude.</a:t>
            </a:r>
          </a:p>
          <a:p>
            <a:pPr lvl="2">
              <a:defRPr/>
            </a:pPr>
            <a:endParaRPr lang="en-US" dirty="0" smtClean="0">
              <a:latin typeface="+mj-lt"/>
            </a:endParaRPr>
          </a:p>
        </p:txBody>
      </p:sp>
      <p:pic>
        <p:nvPicPr>
          <p:cNvPr id="11268" name="Picture 7" descr="C:\Users\Owner\AppData\Local\Microsoft\Windows\Temporary Internet Files\Content.IE5\H6MQ49SX\MC9102163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00663"/>
            <a:ext cx="63246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C:\Users\Owner\AppData\Local\Microsoft\Windows\Temporary Internet Files\Content.IE5\CNBCS08V\MC900187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27050"/>
            <a:ext cx="1455738" cy="12192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Using Maps to understand </a:t>
            </a:r>
            <a:br>
              <a:rPr lang="en-US" b="1" dirty="0" smtClean="0"/>
            </a:br>
            <a:r>
              <a:rPr lang="en-US" b="1" dirty="0" smtClean="0"/>
              <a:t>Spatial Perspective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ln>
            <a:solidFill>
              <a:srgbClr val="006600"/>
            </a:solidFill>
          </a:ln>
        </p:spPr>
        <p:txBody>
          <a:bodyPr/>
          <a:lstStyle/>
          <a:p>
            <a:pPr algn="just"/>
            <a:r>
              <a:rPr lang="en-US" b="1" smtClean="0">
                <a:solidFill>
                  <a:srgbClr val="006600"/>
                </a:solidFill>
              </a:rPr>
              <a:t>Relative location</a:t>
            </a:r>
            <a:r>
              <a:rPr lang="en-US" smtClean="0"/>
              <a:t>:   the location of a place in relation to other human and physical features on the landscape</a:t>
            </a:r>
          </a:p>
          <a:p>
            <a:pPr lvl="1" algn="just"/>
            <a:r>
              <a:rPr lang="en-US" smtClean="0"/>
              <a:t>Compared to absolute location, it is subject to modification.  An example is</a:t>
            </a:r>
            <a:r>
              <a:rPr lang="en-US" b="1" smtClean="0">
                <a:solidFill>
                  <a:srgbClr val="006600"/>
                </a:solidFill>
              </a:rPr>
              <a:t>  Samarkand.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4473575" cy="2889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Samarkand</a:t>
            </a:r>
            <a:endParaRPr 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n-US" smtClean="0">
                <a:solidFill>
                  <a:srgbClr val="006600"/>
                </a:solidFill>
              </a:rPr>
              <a:t>Relative location defines a place in terms of how central or isolated it is in relation to other places.</a:t>
            </a:r>
          </a:p>
          <a:p>
            <a:pPr algn="just"/>
            <a:r>
              <a:rPr lang="en-US" smtClean="0"/>
              <a:t>Central Asia—13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  <a:p>
            <a:pPr lvl="1" algn="just"/>
            <a:r>
              <a:rPr lang="en-US" b="1" smtClean="0">
                <a:solidFill>
                  <a:srgbClr val="006600"/>
                </a:solidFill>
              </a:rPr>
              <a:t>Samarkand </a:t>
            </a:r>
            <a:r>
              <a:rPr lang="en-US" smtClean="0"/>
              <a:t>lay on a major trade route called the Silk Road making the city central to Eurasian trade.</a:t>
            </a:r>
          </a:p>
          <a:p>
            <a:pPr lvl="1" algn="just"/>
            <a:r>
              <a:rPr lang="en-US" smtClean="0"/>
              <a:t>The relative location changed when </a:t>
            </a:r>
            <a:r>
              <a:rPr lang="en-US" b="1" smtClean="0">
                <a:solidFill>
                  <a:srgbClr val="006600"/>
                </a:solidFill>
              </a:rPr>
              <a:t>sea-based trade </a:t>
            </a:r>
            <a:r>
              <a:rPr lang="en-US" smtClean="0"/>
              <a:t>became faster and more efficient.</a:t>
            </a:r>
          </a:p>
          <a:p>
            <a:pPr lvl="1" algn="just"/>
            <a:r>
              <a:rPr lang="en-US" smtClean="0"/>
              <a:t>Samarkand became a more </a:t>
            </a:r>
            <a:r>
              <a:rPr lang="en-US" b="1" smtClean="0"/>
              <a:t>isolated place.</a:t>
            </a:r>
          </a:p>
          <a:p>
            <a:pPr lvl="1" algn="just"/>
            <a:r>
              <a:rPr lang="en-US" smtClean="0"/>
              <a:t>Absolute location remained the same, but relative location changed.</a:t>
            </a:r>
          </a:p>
          <a:p>
            <a:pPr lvl="1" algn="just"/>
            <a:endParaRPr lang="en-US" smtClean="0"/>
          </a:p>
        </p:txBody>
      </p:sp>
      <p:pic>
        <p:nvPicPr>
          <p:cNvPr id="13316" name="Picture 2" descr="C:\Users\Owner\AppData\Local\Microsoft\Windows\Temporary Internet Files\Content.IE5\BXPNTBME\MC900215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029200"/>
            <a:ext cx="2825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1600"/>
            <a:ext cx="6172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Use of Maps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Map Projections</a:t>
            </a:r>
            <a:endParaRPr lang="en-US" dirty="0"/>
          </a:p>
        </p:txBody>
      </p:sp>
      <p:pic>
        <p:nvPicPr>
          <p:cNvPr id="14339" name="Picture 2" descr="MPj03059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Use of Maps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2362200"/>
            <a:ext cx="3657600" cy="1905000"/>
          </a:xfrm>
        </p:spPr>
        <p:txBody>
          <a:bodyPr/>
          <a:lstStyle/>
          <a:p>
            <a:r>
              <a:rPr lang="en-US" smtClean="0"/>
              <a:t>Efficient tools for </a:t>
            </a:r>
            <a:r>
              <a:rPr lang="en-US" b="1" smtClean="0">
                <a:solidFill>
                  <a:srgbClr val="006600"/>
                </a:solidFill>
              </a:rPr>
              <a:t>storing information</a:t>
            </a:r>
          </a:p>
          <a:p>
            <a:pPr lvl="1"/>
            <a:r>
              <a:rPr lang="en-US" smtClean="0"/>
              <a:t>Show roads or waterways</a:t>
            </a:r>
          </a:p>
          <a:p>
            <a:pPr lvl="1"/>
            <a:r>
              <a:rPr lang="en-US" smtClean="0"/>
              <a:t>Show connections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2286000"/>
          </a:xfrm>
        </p:spPr>
        <p:txBody>
          <a:bodyPr/>
          <a:lstStyle/>
          <a:p>
            <a:r>
              <a:rPr lang="en-US" smtClean="0"/>
              <a:t>Used to </a:t>
            </a:r>
            <a:r>
              <a:rPr lang="en-US" smtClean="0">
                <a:solidFill>
                  <a:srgbClr val="006600"/>
                </a:solidFill>
              </a:rPr>
              <a:t>explain</a:t>
            </a:r>
            <a:r>
              <a:rPr lang="en-US" b="1" smtClean="0">
                <a:solidFill>
                  <a:srgbClr val="006600"/>
                </a:solidFill>
              </a:rPr>
              <a:t> spatial perspectives </a:t>
            </a:r>
            <a:r>
              <a:rPr lang="en-US" smtClean="0"/>
              <a:t>to others</a:t>
            </a:r>
          </a:p>
          <a:p>
            <a:pPr lvl="1"/>
            <a:r>
              <a:rPr lang="en-US" smtClean="0"/>
              <a:t>Thematic</a:t>
            </a:r>
          </a:p>
          <a:p>
            <a:pPr lvl="1"/>
            <a:r>
              <a:rPr lang="en-US" smtClean="0"/>
              <a:t>Examples:  soil types; economic prosperity; spatial arrangements</a:t>
            </a:r>
          </a:p>
        </p:txBody>
      </p:sp>
      <p:sp>
        <p:nvSpPr>
          <p:cNvPr id="1536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Reference Material	</a:t>
            </a:r>
          </a:p>
        </p:txBody>
      </p:sp>
      <p:sp>
        <p:nvSpPr>
          <p:cNvPr id="1536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733800" cy="658812"/>
          </a:xfrm>
        </p:spPr>
        <p:txBody>
          <a:bodyPr/>
          <a:lstStyle/>
          <a:p>
            <a:pPr algn="ctr"/>
            <a:r>
              <a:rPr lang="en-US" sz="1800" smtClean="0"/>
              <a:t>Communications/Education</a:t>
            </a:r>
          </a:p>
        </p:txBody>
      </p:sp>
      <p:pic>
        <p:nvPicPr>
          <p:cNvPr id="15367" name="Picture 3" descr="C:\Users\Owner\AppData\Local\Microsoft\Windows\Temporary Internet Files\Content.IE5\CNBCS08V\MC9002907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648200"/>
            <a:ext cx="2147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C:\Users\Owner\AppData\Local\Microsoft\Windows\Temporary Internet Files\Content.IE5\6U2F184X\MC9002337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15001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838200"/>
            <a:ext cx="61722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Example of map used to communicate and educate</a:t>
            </a:r>
            <a:endParaRPr lang="en-US" sz="3200" dirty="0"/>
          </a:p>
        </p:txBody>
      </p:sp>
      <p:pic>
        <p:nvPicPr>
          <p:cNvPr id="16387" name="Picture 2" descr="http://www.dianahsieh.com/blog/uploaded_images/gdp-745435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3400" y="2438400"/>
            <a:ext cx="8312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8798</TotalTime>
  <Words>1077</Words>
  <Application>Microsoft Office PowerPoint</Application>
  <PresentationFormat>On-screen Show (4:3)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Century Schoolbook</vt:lpstr>
      <vt:lpstr>Wingdings</vt:lpstr>
      <vt:lpstr>Wingdings 2</vt:lpstr>
      <vt:lpstr>Calibri</vt:lpstr>
      <vt:lpstr>Times New Roman</vt:lpstr>
      <vt:lpstr>Oriel</vt:lpstr>
      <vt:lpstr>Advanced Placement Human Geography</vt:lpstr>
      <vt:lpstr>Key Geographical Skills</vt:lpstr>
      <vt:lpstr>Using Maps to understand  Spatial Perspective</vt:lpstr>
      <vt:lpstr>Using Maps to understand  Spatial Perspective</vt:lpstr>
      <vt:lpstr>Using Maps to understand  Spatial Perspective</vt:lpstr>
      <vt:lpstr>Samarkand</vt:lpstr>
      <vt:lpstr>Use of Maps and  Map Projections</vt:lpstr>
      <vt:lpstr>Use of Maps</vt:lpstr>
      <vt:lpstr>Example of map used to communicate and educate</vt:lpstr>
      <vt:lpstr>What is a Map Projection?</vt:lpstr>
      <vt:lpstr>Map Projections and Distortions</vt:lpstr>
      <vt:lpstr>Types of Map Projections</vt:lpstr>
      <vt:lpstr>Types of Map Projections</vt:lpstr>
      <vt:lpstr>Types of Map Projections</vt:lpstr>
      <vt:lpstr>Contour Maps</vt:lpstr>
      <vt:lpstr>Scale</vt:lpstr>
      <vt:lpstr>Scale</vt:lpstr>
      <vt:lpstr>  Scale</vt:lpstr>
      <vt:lpstr>Scale</vt:lpstr>
      <vt:lpstr>Small Scale maps v. Large Scale Maps</vt:lpstr>
      <vt:lpstr>Small Scale maps v. Large Scale Maps</vt:lpstr>
      <vt:lpstr>Local-Global Continuum</vt:lpstr>
      <vt:lpstr> Time Zones</vt:lpstr>
      <vt:lpstr>Time Zones </vt:lpstr>
      <vt:lpstr>Time Zones</vt:lpstr>
      <vt:lpstr>Time zones</vt:lpstr>
      <vt:lpstr>Time zones</vt:lpstr>
      <vt:lpstr>Solar Time</vt:lpstr>
      <vt:lpstr>Time Zones in U.S. (set in 1883)</vt:lpstr>
      <vt:lpstr>Key Points to Remember from  this session…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Geri Flanary</dc:creator>
  <cp:lastModifiedBy>Ethel Wood</cp:lastModifiedBy>
  <cp:revision>143</cp:revision>
  <dcterms:created xsi:type="dcterms:W3CDTF">2010-07-28T16:23:48Z</dcterms:created>
  <dcterms:modified xsi:type="dcterms:W3CDTF">2012-10-24T17:10:44Z</dcterms:modified>
</cp:coreProperties>
</file>