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9" r:id="rId10"/>
    <p:sldId id="330" r:id="rId11"/>
    <p:sldId id="335" r:id="rId12"/>
    <p:sldId id="289" r:id="rId13"/>
    <p:sldId id="303" r:id="rId14"/>
    <p:sldId id="293" r:id="rId15"/>
    <p:sldId id="332" r:id="rId16"/>
    <p:sldId id="331" r:id="rId17"/>
    <p:sldId id="302" r:id="rId18"/>
    <p:sldId id="290" r:id="rId19"/>
    <p:sldId id="311" r:id="rId20"/>
    <p:sldId id="312" r:id="rId21"/>
    <p:sldId id="333" r:id="rId22"/>
    <p:sldId id="291" r:id="rId23"/>
    <p:sldId id="297" r:id="rId24"/>
    <p:sldId id="298" r:id="rId25"/>
    <p:sldId id="292" r:id="rId26"/>
    <p:sldId id="294" r:id="rId27"/>
    <p:sldId id="295" r:id="rId28"/>
    <p:sldId id="337" r:id="rId29"/>
    <p:sldId id="33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4A5480-4EF4-4F47-B0B8-CA4F07EB208B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0D2AE-2946-48B6-9046-1A41EEB55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97DE-594B-4430-BBC9-21DA2530128F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08113-10D9-448C-B686-26C53A59C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7359-B3B6-4B73-8595-E32E26405A95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5420D-8989-444F-9DEA-815161F4B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1FB7-572C-4862-ABC7-353E7AD69C6F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44DBD-1F8D-422D-BA36-7B01ECCEE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D2EAD1-E951-4780-AA75-739D596C4717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F3F0B1-94D9-4696-8A96-1C1A21908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A838-9972-4C92-A4D9-508B40E15285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12A2-74F7-403C-BF0E-97163ADCF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9992-7FC7-4D08-BC10-F6BC015772D2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0B099-3C0B-43B2-B80E-CF4992945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72ED-9EB3-4593-8AF0-6484F4882778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520B-0307-4AFC-8635-26EF72A1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6F25F-3482-465A-97C0-3DDB0457002F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AB21EF-A16D-47C3-9C34-41AB2C1C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96FC-AA66-41E6-B72F-95D4CE71C582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27F4-2688-4434-BD65-8C49218E6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A78473-210B-4875-9533-C25261C766F2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3F0498-4102-44A1-A977-BDCBFE46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3A750B-7C04-469A-9659-B7D2C955BAD4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3C6B1D-4060-49AD-BBB8-67F7A2002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1C00A8-0EAA-4644-9CF3-6D36F943E1D7}" type="datetimeFigureOut">
              <a:rPr lang="en-US"/>
              <a:pPr>
                <a:defRPr/>
              </a:pPr>
              <a:t>11/16/2012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285C8B-B57F-4EC5-914F-5BEF14A5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35" r:id="rId4"/>
    <p:sldLayoutId id="2147483936" r:id="rId5"/>
    <p:sldLayoutId id="2147483943" r:id="rId6"/>
    <p:sldLayoutId id="2147483937" r:id="rId7"/>
    <p:sldLayoutId id="2147483944" r:id="rId8"/>
    <p:sldLayoutId id="2147483945" r:id="rId9"/>
    <p:sldLayoutId id="2147483938" r:id="rId10"/>
    <p:sldLayoutId id="2147483939" r:id="rId11"/>
  </p:sldLayoutIdLst>
  <p:transition spd="slow">
    <p:split orient="vert"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268EA8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DCED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AABAC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ds.yahoo.com/_ylt=A0WTefQFY1BMAU8AzQWJzbkF;_ylu=X3oDMTBwaWFkNDlkBHBvcwMxBHNlYwNzcgR2dGlkA0kxMjFfNzI-/SIG=1i92uj2mi/EXP=1280423045/**http:/images.search.yahoo.com/images/view?back=http://images.search.yahoo.com/search/images?p=globe+clip+art&amp;ei=UTF-8&amp;fr=hp-pvdt&amp;fr2=tab-web&amp;w=600&amp;h=560&amp;imgurl=www.clker.com/cliparts/b/f/0/3/1195421721682602329johnny_automatic_earth.svg.hi.png&amp;rurl=http://www.clker.com/clipart-9220.html&amp;size=85k&amp;name=1195421721682602...&amp;p=globe+clip+art&amp;oid=59e8405b2dd21f92&amp;fr2=tab-web&amp;no=1&amp;tt=10943&amp;sigr=1167o06m8&amp;sigi=12jvsdtuu&amp;sigb=12tvjhru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6172200" cy="1893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Advanced Placement</a:t>
            </a:r>
            <a:br>
              <a:rPr lang="en-US" sz="4000" dirty="0" smtClean="0"/>
            </a:br>
            <a:r>
              <a:rPr lang="en-US" sz="4000" dirty="0" smtClean="0"/>
              <a:t>Human Geography</a:t>
            </a:r>
            <a:endParaRPr lang="en-US" sz="40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362200" y="3352800"/>
            <a:ext cx="6629400" cy="3124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3500" smtClean="0"/>
              <a:t>Unit One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Geography:  Its Nature </a:t>
            </a:r>
          </a:p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and Perspectives</a:t>
            </a: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eaLnBrk="1" hangingPunct="1"/>
            <a:endParaRPr lang="en-US" smtClean="0">
              <a:solidFill>
                <a:srgbClr val="006600"/>
              </a:solidFill>
            </a:endParaRPr>
          </a:p>
          <a:p>
            <a:pPr algn="r" eaLnBrk="1" hangingPunct="1"/>
            <a:r>
              <a:rPr lang="en-US" smtClean="0">
                <a:solidFill>
                  <a:srgbClr val="006600"/>
                </a:solidFill>
              </a:rPr>
              <a:t>Session 3</a:t>
            </a:r>
          </a:p>
        </p:txBody>
      </p:sp>
      <p:pic>
        <p:nvPicPr>
          <p:cNvPr id="23556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455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Patterns:  </a:t>
            </a:r>
            <a:r>
              <a:rPr lang="en-US" dirty="0" smtClean="0"/>
              <a:t>The arrangement of things across earth’s surface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Random pattern:  </a:t>
            </a:r>
            <a:r>
              <a:rPr lang="en-US" dirty="0" smtClean="0"/>
              <a:t>no apparent regular distribution </a:t>
            </a:r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667000"/>
            <a:ext cx="48006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Patterns:  </a:t>
            </a:r>
            <a:r>
              <a:rPr lang="en-US" dirty="0" smtClean="0"/>
              <a:t>The arrangement of things across earth’s surface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6600"/>
                </a:solidFill>
              </a:rPr>
              <a:t>Rectilinear pattern</a:t>
            </a:r>
            <a:r>
              <a:rPr lang="en-US" dirty="0" smtClean="0"/>
              <a:t>:  reflects a rectangular system of land survey adopted in much of the country under the Land Ordinance of 1785;  towns laid out on a grid; checkerboard rural pattern</a:t>
            </a:r>
          </a:p>
          <a:p>
            <a:endParaRPr lang="en-US" dirty="0" smtClean="0"/>
          </a:p>
          <a:p>
            <a:pPr algn="ctr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8436" name="Picture 5" descr="C:\Users\Owner\AppData\Local\Microsoft\Windows\Temporary Internet Files\Content.IE5\CNBCS08V\MC9000552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3505200"/>
            <a:ext cx="2970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C:\Users\Owner\AppData\Local\Microsoft\Windows\Temporary Internet Files\Content.IE5\CNBCS08V\MC90044144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438400"/>
            <a:ext cx="61722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Regions and Regionalization</a:t>
            </a:r>
            <a:endParaRPr lang="en-US" dirty="0"/>
          </a:p>
        </p:txBody>
      </p:sp>
      <p:pic>
        <p:nvPicPr>
          <p:cNvPr id="19459" name="Picture 3" descr="C:\Users\Owner\AppData\Local\Microsoft\Windows\Temporary Internet Files\Content.IE5\6U2F184X\MC90023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10000"/>
            <a:ext cx="24844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498850" y="3130550"/>
            <a:ext cx="6308725" cy="657225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Regionalization:   What is it ?</a:t>
            </a:r>
            <a:endParaRPr lang="en-US" sz="2400" dirty="0"/>
          </a:p>
        </p:txBody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1800" y="1828800"/>
            <a:ext cx="2057400" cy="3505200"/>
          </a:xfrm>
        </p:spPr>
        <p:txBody>
          <a:bodyPr/>
          <a:lstStyle/>
          <a:p>
            <a:r>
              <a:rPr lang="en-US" sz="2000" dirty="0" smtClean="0"/>
              <a:t>Regionalization is the </a:t>
            </a:r>
            <a:r>
              <a:rPr lang="en-US" sz="2000" b="1" dirty="0" smtClean="0">
                <a:solidFill>
                  <a:srgbClr val="006600"/>
                </a:solidFill>
              </a:rPr>
              <a:t>organization</a:t>
            </a:r>
            <a:r>
              <a:rPr lang="en-US" sz="2000" dirty="0" smtClean="0"/>
              <a:t> of earth’s surface into distinct areas that are </a:t>
            </a:r>
            <a:r>
              <a:rPr lang="en-US" sz="2000" b="1" dirty="0" smtClean="0">
                <a:solidFill>
                  <a:srgbClr val="006600"/>
                </a:solidFill>
              </a:rPr>
              <a:t>viewed as</a:t>
            </a:r>
          </a:p>
          <a:p>
            <a:r>
              <a:rPr lang="en-US" sz="2000" b="1" dirty="0" smtClean="0">
                <a:solidFill>
                  <a:srgbClr val="006600"/>
                </a:solidFill>
              </a:rPr>
              <a:t>different </a:t>
            </a:r>
            <a:r>
              <a:rPr lang="en-US" sz="2000" dirty="0" smtClean="0"/>
              <a:t>from other areas.</a:t>
            </a:r>
          </a:p>
        </p:txBody>
      </p:sp>
      <p:pic>
        <p:nvPicPr>
          <p:cNvPr id="20484" name="Picture 4" descr="C:\Users\Owner\AppData\Local\Microsoft\Windows\Temporary Internet Files\Content.IE5\H6MQ49SX\MC90036662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9371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Types of Regions</a:t>
            </a:r>
            <a:endParaRPr lang="en-US" b="1" dirty="0"/>
          </a:p>
        </p:txBody>
      </p:sp>
      <p:sp>
        <p:nvSpPr>
          <p:cNvPr id="21507" name="Content Placeholder 5"/>
          <p:cNvSpPr>
            <a:spLocks noGrp="1"/>
          </p:cNvSpPr>
          <p:nvPr>
            <p:ph sz="quarter" idx="2"/>
          </p:nvPr>
        </p:nvSpPr>
        <p:spPr>
          <a:ln>
            <a:solidFill>
              <a:srgbClr val="33CC33"/>
            </a:solidFill>
          </a:ln>
        </p:spPr>
        <p:txBody>
          <a:bodyPr/>
          <a:lstStyle/>
          <a:p>
            <a:r>
              <a:rPr lang="en-US" sz="2100" dirty="0" smtClean="0"/>
              <a:t>Formal regions are also called </a:t>
            </a:r>
            <a:r>
              <a:rPr lang="en-US" sz="2100" dirty="0" smtClean="0">
                <a:solidFill>
                  <a:srgbClr val="006600"/>
                </a:solidFill>
              </a:rPr>
              <a:t>uniform regions.</a:t>
            </a:r>
          </a:p>
          <a:p>
            <a:r>
              <a:rPr lang="en-US" sz="2100" dirty="0" smtClean="0"/>
              <a:t>Formal regions are similar in terms of one or a few physical or cultural features.</a:t>
            </a:r>
          </a:p>
          <a:p>
            <a:r>
              <a:rPr lang="en-US" sz="2100" dirty="0" smtClean="0"/>
              <a:t>Characteristics may be predominant but not universal.</a:t>
            </a:r>
          </a:p>
          <a:p>
            <a:pPr lvl="1"/>
            <a:r>
              <a:rPr lang="en-US" sz="1800" dirty="0" smtClean="0">
                <a:solidFill>
                  <a:srgbClr val="669900"/>
                </a:solidFill>
              </a:rPr>
              <a:t>Examples:  </a:t>
            </a:r>
            <a:r>
              <a:rPr lang="en-US" sz="1800" dirty="0" smtClean="0"/>
              <a:t>a state; an area in which Islam is the predominant religion</a:t>
            </a:r>
          </a:p>
          <a:p>
            <a:endParaRPr lang="en-US" sz="1800" dirty="0" smtClean="0"/>
          </a:p>
        </p:txBody>
      </p:sp>
      <p:sp>
        <p:nvSpPr>
          <p:cNvPr id="21508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Formal Regions</a:t>
            </a:r>
          </a:p>
        </p:txBody>
      </p:sp>
      <p:pic>
        <p:nvPicPr>
          <p:cNvPr id="21509" name="Picture 5" descr="C:\Users\Owner\AppData\Local\Microsoft\Windows\Temporary Internet Files\Content.IE5\6U2F184X\MC9001892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2570163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Owner\AppData\Local\Microsoft\Windows\Temporary Internet Files\Content.IE5\6U2F184X\MC900437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21447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Types of Regions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114800" cy="4114800"/>
          </a:xfrm>
        </p:spPr>
        <p:txBody>
          <a:bodyPr/>
          <a:lstStyle/>
          <a:p>
            <a:r>
              <a:rPr lang="en-US" sz="2100" dirty="0" smtClean="0"/>
              <a:t>Functional regions are also called </a:t>
            </a:r>
            <a:r>
              <a:rPr lang="en-US" sz="2100" dirty="0" smtClean="0">
                <a:solidFill>
                  <a:srgbClr val="006600"/>
                </a:solidFill>
              </a:rPr>
              <a:t>nodal regions.</a:t>
            </a:r>
          </a:p>
          <a:p>
            <a:r>
              <a:rPr lang="en-US" sz="2100" dirty="0" smtClean="0"/>
              <a:t>A functional region has a center that directs movement.</a:t>
            </a:r>
          </a:p>
          <a:p>
            <a:r>
              <a:rPr lang="en-US" sz="2100" dirty="0" smtClean="0"/>
              <a:t>A core area has distinct characteristics when there is movement toward the periphery.</a:t>
            </a:r>
          </a:p>
          <a:p>
            <a:pPr lvl="1"/>
            <a:r>
              <a:rPr lang="en-US" dirty="0" smtClean="0">
                <a:solidFill>
                  <a:srgbClr val="669900"/>
                </a:solidFill>
              </a:rPr>
              <a:t>Examples:  </a:t>
            </a:r>
            <a:r>
              <a:rPr lang="en-US" dirty="0" smtClean="0"/>
              <a:t>followers of a baseball team;  broadcast area of a radio station</a:t>
            </a:r>
          </a:p>
          <a:p>
            <a:endParaRPr lang="en-US" dirty="0" smtClean="0"/>
          </a:p>
        </p:txBody>
      </p:sp>
      <p:sp>
        <p:nvSpPr>
          <p:cNvPr id="22532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/>
            <a:r>
              <a:rPr lang="en-US" smtClean="0"/>
              <a:t>Functional Regions</a:t>
            </a:r>
          </a:p>
        </p:txBody>
      </p:sp>
      <p:pic>
        <p:nvPicPr>
          <p:cNvPr id="22533" name="Picture 2" descr="C:\Users\Owner\AppData\Local\Microsoft\Windows\Temporary Internet Files\Content.IE5\BXPNTBME\MM9001629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2181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C:\Users\Owner\AppData\Local\Microsoft\Windows\Temporary Internet Files\Content.IE5\CNBCS08V\MC9003542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21637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5105400"/>
          </a:xfrm>
        </p:spPr>
        <p:txBody>
          <a:bodyPr/>
          <a:lstStyle/>
          <a:p>
            <a:r>
              <a:rPr lang="en-US" dirty="0" smtClean="0"/>
              <a:t>Perceptual regions are also called </a:t>
            </a:r>
            <a:r>
              <a:rPr lang="en-US" dirty="0" smtClean="0">
                <a:solidFill>
                  <a:srgbClr val="006600"/>
                </a:solidFill>
              </a:rPr>
              <a:t>vernacular regions.</a:t>
            </a:r>
          </a:p>
          <a:p>
            <a:r>
              <a:rPr lang="en-US" dirty="0" smtClean="0"/>
              <a:t>Perceptual regions are places that people believe to exist as part of their cultural identity.</a:t>
            </a:r>
          </a:p>
          <a:p>
            <a:r>
              <a:rPr lang="en-US" dirty="0" smtClean="0"/>
              <a:t>Almost all human beings define their lives by thinking about perceptual regions.</a:t>
            </a:r>
          </a:p>
          <a:p>
            <a:endParaRPr lang="en-US" dirty="0" smtClean="0"/>
          </a:p>
        </p:txBody>
      </p:sp>
      <p:sp>
        <p:nvSpPr>
          <p:cNvPr id="2355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143000"/>
            <a:ext cx="3657600" cy="533400"/>
          </a:xfrm>
        </p:spPr>
        <p:txBody>
          <a:bodyPr/>
          <a:lstStyle/>
          <a:p>
            <a:pPr algn="ctr"/>
            <a:r>
              <a:rPr lang="en-US" smtClean="0"/>
              <a:t>Perceptual Regions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9375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Types of Regions</a:t>
            </a:r>
            <a:endParaRPr lang="en-US" dirty="0"/>
          </a:p>
        </p:txBody>
      </p:sp>
      <p:pic>
        <p:nvPicPr>
          <p:cNvPr id="90116" name="Picture 4" descr="C:\Users\Owner\AppData\Local\Microsoft\Windows\Temporary Internet Files\Content.IE5\BXPNTBME\MC9004373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603462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Identify these types of regions…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broadcast area of a local television news station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006600"/>
                </a:solidFill>
              </a:rPr>
              <a:t>Functional/nodal</a:t>
            </a:r>
          </a:p>
          <a:p>
            <a:pPr>
              <a:lnSpc>
                <a:spcPct val="90000"/>
              </a:lnSpc>
            </a:pPr>
            <a:r>
              <a:rPr lang="en-US" smtClean="0"/>
              <a:t>An area in which the majority of people practice Islam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006600"/>
                </a:solidFill>
              </a:rPr>
              <a:t>Formal/uniform</a:t>
            </a:r>
          </a:p>
          <a:p>
            <a:pPr>
              <a:lnSpc>
                <a:spcPct val="90000"/>
              </a:lnSpc>
            </a:pPr>
            <a:r>
              <a:rPr lang="en-US" smtClean="0"/>
              <a:t>Your “hometown”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006600"/>
                </a:solidFill>
              </a:rPr>
              <a:t>Perceptual/vernacular</a:t>
            </a:r>
          </a:p>
          <a:p>
            <a:pPr>
              <a:lnSpc>
                <a:spcPct val="90000"/>
              </a:lnSpc>
            </a:pPr>
            <a:r>
              <a:rPr lang="en-US" smtClean="0"/>
              <a:t>The “Sunbelt”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006600"/>
                </a:solidFill>
              </a:rPr>
              <a:t>Formal/uniform</a:t>
            </a:r>
          </a:p>
          <a:p>
            <a:pPr>
              <a:lnSpc>
                <a:spcPct val="90000"/>
              </a:lnSpc>
            </a:pPr>
            <a:r>
              <a:rPr lang="en-US" smtClean="0"/>
              <a:t>Regions identified by the U.S. Census Bureau for data collection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006600"/>
                </a:solidFill>
              </a:rPr>
              <a:t>Formal/uniform</a:t>
            </a:r>
          </a:p>
          <a:p>
            <a:endParaRPr lang="en-US" smtClean="0"/>
          </a:p>
        </p:txBody>
      </p:sp>
      <p:pic>
        <p:nvPicPr>
          <p:cNvPr id="24580" name="Picture 2" descr="C:\Users\Owner\AppData\Local\Microsoft\Windows\Temporary Internet Files\Content.IE5\CNBCS08V\MC9003199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18129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0"/>
            <a:ext cx="61722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Interconnections among places</a:t>
            </a:r>
            <a:endParaRPr lang="en-US" dirty="0"/>
          </a:p>
        </p:txBody>
      </p:sp>
      <p:pic>
        <p:nvPicPr>
          <p:cNvPr id="25603" name="Picture 4" descr="C:\Users\Owner\AppData\Local\Microsoft\Windows\Temporary Internet Files\Content.IE5\CNBCS08V\MC910217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85800"/>
            <a:ext cx="25415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38200"/>
            <a:ext cx="6172200" cy="1295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 smtClean="0"/>
              <a:t>Places connect to form patterns.  It’s all a matter of scale!</a:t>
            </a:r>
            <a:endParaRPr lang="en-US" dirty="0"/>
          </a:p>
        </p:txBody>
      </p:sp>
      <p:pic>
        <p:nvPicPr>
          <p:cNvPr id="92162" name="Picture 2" descr="C:\Users\Owner\AppData\Local\Microsoft\Windows\Temporary Internet Files\Content.IE5\BXPNTBME\MC9003896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2178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Interpretation of places and patterns</a:t>
            </a:r>
            <a:endParaRPr lang="en-US" sz="4400" dirty="0"/>
          </a:p>
        </p:txBody>
      </p:sp>
      <p:pic>
        <p:nvPicPr>
          <p:cNvPr id="9219" name="Picture 8" descr="C:\Users\Owner\AppData\Local\Microsoft\Windows\Temporary Internet Files\Content.IE5\BXPNTBME\MC90032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138363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Globalization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Globalization is the </a:t>
            </a:r>
            <a:r>
              <a:rPr lang="en-US" dirty="0" smtClean="0">
                <a:solidFill>
                  <a:srgbClr val="006600"/>
                </a:solidFill>
              </a:rPr>
              <a:t>expansion</a:t>
            </a:r>
            <a:r>
              <a:rPr lang="en-US" dirty="0" smtClean="0"/>
              <a:t> of economic, political, and cultural activities to the point that they reach and have </a:t>
            </a:r>
            <a:r>
              <a:rPr lang="en-US" b="1" dirty="0" smtClean="0">
                <a:solidFill>
                  <a:srgbClr val="006600"/>
                </a:solidFill>
              </a:rPr>
              <a:t>impact on many areas of the world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dirty="0" smtClean="0"/>
              <a:t>Critics:</a:t>
            </a:r>
          </a:p>
          <a:p>
            <a:pPr lvl="1"/>
            <a:r>
              <a:rPr lang="en-US" dirty="0" smtClean="0"/>
              <a:t>Globalization is a </a:t>
            </a:r>
            <a:r>
              <a:rPr lang="en-US" b="1" dirty="0" smtClean="0">
                <a:solidFill>
                  <a:srgbClr val="006600"/>
                </a:solidFill>
              </a:rPr>
              <a:t>threat </a:t>
            </a:r>
            <a:r>
              <a:rPr lang="en-US" dirty="0" smtClean="0"/>
              <a:t>to regional and local uniqueness.</a:t>
            </a:r>
          </a:p>
          <a:p>
            <a:endParaRPr lang="en-US" sz="800" dirty="0" smtClean="0"/>
          </a:p>
          <a:p>
            <a:r>
              <a:rPr lang="en-US" dirty="0" smtClean="0"/>
              <a:t>Proponents:</a:t>
            </a:r>
          </a:p>
          <a:p>
            <a:pPr lvl="1"/>
            <a:r>
              <a:rPr lang="en-US" dirty="0" smtClean="0"/>
              <a:t>Local and regional uniqueness show few signs of disappearing.</a:t>
            </a:r>
          </a:p>
          <a:p>
            <a:pPr lvl="1"/>
            <a:r>
              <a:rPr lang="en-US" dirty="0" smtClean="0"/>
              <a:t>The world is a </a:t>
            </a:r>
            <a:r>
              <a:rPr lang="en-US" b="1" dirty="0" smtClean="0">
                <a:solidFill>
                  <a:srgbClr val="006600"/>
                </a:solidFill>
              </a:rPr>
              <a:t>web of interconnected places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27652" name="Picture 2" descr="C:\Users\Owner\AppData\Local\Microsoft\Windows\Temporary Internet Files\Content.IE5\BXPNTBME\MC9102170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95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Interconnectedness</a:t>
            </a:r>
            <a:endParaRPr lang="en-US" b="1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</a:rPr>
              <a:t>Time-space convergence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/>
              <a:t>	results from the rapid increase 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/>
              <a:t>	in the use technology and transportation</a:t>
            </a:r>
          </a:p>
          <a:p>
            <a:pPr algn="just">
              <a:buFont typeface="Wingdings" pitchFamily="2" charset="2"/>
              <a:buNone/>
            </a:pPr>
            <a:r>
              <a:rPr lang="en-US" dirty="0" smtClean="0"/>
              <a:t>	 in the late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algn="just">
              <a:buFont typeface="Wingdings" pitchFamily="2" charset="2"/>
              <a:buNone/>
            </a:pPr>
            <a:endParaRPr lang="en-US" dirty="0" smtClean="0"/>
          </a:p>
          <a:p>
            <a:pPr algn="just"/>
            <a:r>
              <a:rPr lang="en-US" sz="2800" b="1" dirty="0" smtClean="0">
                <a:solidFill>
                  <a:srgbClr val="006600"/>
                </a:solidFill>
              </a:rPr>
              <a:t>Time-space compression</a:t>
            </a:r>
          </a:p>
          <a:p>
            <a:pPr algn="just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dirty="0" smtClean="0"/>
              <a:t>refers to the social and psychological effects of living in a world in which time-space convergence has rapidly reached a high level of intensity.</a:t>
            </a:r>
            <a:endParaRPr lang="en-US" b="1" dirty="0" smtClean="0"/>
          </a:p>
          <a:p>
            <a:pPr algn="just"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28676" name="Picture 2" descr="C:\Users\Owner\AppData\Local\Microsoft\Windows\Temporary Internet Files\Content.IE5\H6MQ49SX\MC9000554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2362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    New Geographic 	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Technologies</a:t>
            </a:r>
            <a:endParaRPr lang="en-US" dirty="0"/>
          </a:p>
        </p:txBody>
      </p:sp>
      <p:pic>
        <p:nvPicPr>
          <p:cNvPr id="29699" name="Picture 4" descr="C:\Program Files (x86)\Microsoft Office\MEDIA\CAGCAT10\j02346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19200"/>
            <a:ext cx="2743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Geographic Information System (GIS)</a:t>
            </a:r>
            <a:endParaRPr lang="en-US" b="1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Captures, stores, analyzes, and displays data</a:t>
            </a:r>
          </a:p>
          <a:p>
            <a:r>
              <a:rPr lang="en-US" dirty="0" smtClean="0"/>
              <a:t>Data may be manipulated to create an image or map that is more accurate than anything drawn by hand</a:t>
            </a:r>
          </a:p>
          <a:p>
            <a:r>
              <a:rPr lang="en-US" dirty="0" smtClean="0"/>
              <a:t>Example: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 One layer may show soil </a:t>
            </a:r>
            <a:r>
              <a:rPr lang="en-US" dirty="0" err="1" smtClean="0"/>
              <a:t>composi</a:t>
            </a:r>
            <a:r>
              <a:rPr lang="en-US" dirty="0" smtClean="0"/>
              <a:t>-                     </a:t>
            </a:r>
            <a:r>
              <a:rPr lang="en-US" dirty="0" err="1" smtClean="0"/>
              <a:t>tion</a:t>
            </a:r>
            <a:r>
              <a:rPr lang="en-US" dirty="0" smtClean="0"/>
              <a:t>, another may show forest                        cover, and yet another may show a                  road system.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4" name="Picture 8" descr="gis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52800"/>
            <a:ext cx="2286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Global Positioning System (GPS)</a:t>
            </a:r>
            <a:endParaRPr lang="en-US" b="1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sz="800" dirty="0" smtClean="0"/>
          </a:p>
          <a:p>
            <a:pPr algn="just"/>
            <a:r>
              <a:rPr lang="en-US" dirty="0" smtClean="0"/>
              <a:t>Uses a series of satellites, tracking stations, and receivers to determine </a:t>
            </a:r>
            <a:r>
              <a:rPr lang="en-US" b="1" dirty="0" smtClean="0">
                <a:solidFill>
                  <a:srgbClr val="006600"/>
                </a:solidFill>
              </a:rPr>
              <a:t>absolute locations </a:t>
            </a:r>
            <a:r>
              <a:rPr lang="en-US" dirty="0" smtClean="0"/>
              <a:t>on earth</a:t>
            </a:r>
          </a:p>
          <a:p>
            <a:pPr algn="just"/>
            <a:r>
              <a:rPr lang="en-US" dirty="0" smtClean="0"/>
              <a:t>Variety of uses such as mapping vegetation arrangements and even navigating airplanes and ships</a:t>
            </a:r>
          </a:p>
          <a:p>
            <a:pPr algn="just"/>
            <a:r>
              <a:rPr lang="en-US" dirty="0" smtClean="0"/>
              <a:t>Recently used in automobiles to guide drivers </a:t>
            </a:r>
          </a:p>
        </p:txBody>
      </p:sp>
      <p:pic>
        <p:nvPicPr>
          <p:cNvPr id="31748" name="Picture 2" descr="C:\Users\Owner\AppData\Local\Microsoft\Windows\Temporary Internet Files\Content.IE5\H6MQ49SX\MP9004021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2819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066800"/>
            <a:ext cx="6172200" cy="13716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How Geographers work:  </a:t>
            </a:r>
            <a:br>
              <a:rPr lang="en-US" dirty="0" smtClean="0"/>
            </a:br>
            <a:r>
              <a:rPr lang="en-US" dirty="0" smtClean="0"/>
              <a:t>Field and Census Data</a:t>
            </a:r>
            <a:endParaRPr lang="en-US" dirty="0"/>
          </a:p>
        </p:txBody>
      </p:sp>
      <p:pic>
        <p:nvPicPr>
          <p:cNvPr id="32771" name="Picture 5" descr="C:\Users\Owner\AppData\Local\Microsoft\Windows\Temporary Internet Files\Content.IE5\H6MQ49SX\MC9002404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39782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Geography as a Career</a:t>
            </a:r>
            <a:endParaRPr lang="en-US" b="1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en-US" b="1" dirty="0" smtClean="0">
              <a:solidFill>
                <a:srgbClr val="006600"/>
              </a:solidFill>
            </a:endParaRPr>
          </a:p>
          <a:p>
            <a:r>
              <a:rPr lang="en-US" b="1" dirty="0" smtClean="0">
                <a:solidFill>
                  <a:srgbClr val="006600"/>
                </a:solidFill>
              </a:rPr>
              <a:t>Teachers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Government workers</a:t>
            </a:r>
          </a:p>
          <a:p>
            <a:pPr lvl="1"/>
            <a:r>
              <a:rPr lang="en-US" dirty="0" smtClean="0"/>
              <a:t>Largest employer:  U.S. Census </a:t>
            </a:r>
          </a:p>
          <a:p>
            <a:pPr lvl="1">
              <a:buFont typeface="Wingdings 2" pitchFamily="18" charset="2"/>
              <a:buNone/>
            </a:pPr>
            <a:r>
              <a:rPr lang="en-US" dirty="0" smtClean="0"/>
              <a:t>    Bureau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Environmental workers</a:t>
            </a:r>
            <a:endParaRPr lang="en-US" dirty="0" smtClean="0"/>
          </a:p>
          <a:p>
            <a:r>
              <a:rPr lang="en-US" b="1" dirty="0" smtClean="0">
                <a:solidFill>
                  <a:srgbClr val="006600"/>
                </a:solidFill>
              </a:rPr>
              <a:t>Consultants</a:t>
            </a:r>
          </a:p>
          <a:p>
            <a:pPr lvl="1"/>
            <a:r>
              <a:rPr lang="en-US" dirty="0" smtClean="0"/>
              <a:t>Architects</a:t>
            </a:r>
          </a:p>
          <a:p>
            <a:pPr lvl="1"/>
            <a:r>
              <a:rPr lang="en-US" dirty="0" smtClean="0"/>
              <a:t>Builders</a:t>
            </a:r>
          </a:p>
          <a:p>
            <a:pPr lvl="1"/>
            <a:r>
              <a:rPr lang="en-US" dirty="0" smtClean="0"/>
              <a:t>Politicians</a:t>
            </a:r>
          </a:p>
          <a:p>
            <a:pPr lvl="1"/>
            <a:r>
              <a:rPr lang="en-US" dirty="0" smtClean="0"/>
              <a:t>Transportation officials</a:t>
            </a:r>
          </a:p>
          <a:p>
            <a:endParaRPr lang="en-US" dirty="0" smtClean="0"/>
          </a:p>
        </p:txBody>
      </p:sp>
      <p:pic>
        <p:nvPicPr>
          <p:cNvPr id="33796" name="Picture 6" descr="C:\Users\Owner\AppData\Local\Microsoft\Windows\Temporary Internet Files\Content.IE5\BXPNTBME\MC9001952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05000"/>
            <a:ext cx="2371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Field-based Skills and Observations</a:t>
            </a:r>
            <a:endParaRPr lang="en-US" b="1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467600" cy="4797425"/>
          </a:xfrm>
        </p:spPr>
        <p:txBody>
          <a:bodyPr/>
          <a:lstStyle/>
          <a:p>
            <a:r>
              <a:rPr lang="en-US" dirty="0" smtClean="0"/>
              <a:t>Ability to manipulate and interpret </a:t>
            </a:r>
            <a:r>
              <a:rPr lang="en-US" b="1" dirty="0" smtClean="0">
                <a:solidFill>
                  <a:srgbClr val="006600"/>
                </a:solidFill>
              </a:rPr>
              <a:t>GIS</a:t>
            </a:r>
          </a:p>
          <a:p>
            <a:r>
              <a:rPr lang="en-US" dirty="0" smtClean="0"/>
              <a:t>Ability to use </a:t>
            </a:r>
            <a:r>
              <a:rPr lang="en-US" b="1" dirty="0" smtClean="0">
                <a:solidFill>
                  <a:srgbClr val="006600"/>
                </a:solidFill>
              </a:rPr>
              <a:t>remote sensing data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6600"/>
                </a:solidFill>
              </a:rPr>
              <a:t>GPS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Cartography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6600"/>
                </a:solidFill>
              </a:rPr>
              <a:t>computer mapping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Data analysis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6600"/>
                </a:solidFill>
              </a:rPr>
              <a:t>problem-solving</a:t>
            </a:r>
          </a:p>
        </p:txBody>
      </p:sp>
      <p:pic>
        <p:nvPicPr>
          <p:cNvPr id="34820" name="Picture 4" descr="C:\Users\Owner\AppData\Local\Microsoft\Windows\Temporary Internet Files\Content.IE5\H6MQ49SX\MP90044345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C:\Users\Owner\AppData\Local\Microsoft\Windows\Temporary Internet Files\Content.IE5\H6MQ49SX\MP9001825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0" descr="C:\Users\Owner\AppData\Local\Microsoft\Windows\Temporary Internet Files\Content.IE5\6U2F184X\MP90039949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257800"/>
            <a:ext cx="20653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38200"/>
            <a:ext cx="6172200" cy="3121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/>
              <a:t>More than anything, geographic skills are based on careful observations of the world at  different scales, a curiosity about why objects are where they are, and the desire to see the world through a geographer’s eyes.</a:t>
            </a:r>
            <a:endParaRPr lang="en-US" sz="2800" dirty="0"/>
          </a:p>
        </p:txBody>
      </p:sp>
      <p:pic>
        <p:nvPicPr>
          <p:cNvPr id="35843" name="Picture 3" descr="C:\Users\Owner\AppData\Local\Microsoft\Windows\Temporary Internet Files\Content.IE5\H6MQ49SX\MC9002995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67200"/>
            <a:ext cx="1349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/>
              <a:t>Key Points to Remember from </a:t>
            </a:r>
            <a:br>
              <a:rPr lang="en-US" b="1" dirty="0"/>
            </a:br>
            <a:r>
              <a:rPr lang="en-US" b="1" dirty="0"/>
              <a:t>this session…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3657600" cy="5105400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solidFill>
                  <a:srgbClr val="006600"/>
                </a:solidFill>
              </a:rPr>
              <a:t>Places and Patterns</a:t>
            </a:r>
          </a:p>
          <a:p>
            <a:pPr lvl="1">
              <a:defRPr/>
            </a:pPr>
            <a:r>
              <a:rPr lang="en-US" sz="1600" dirty="0" err="1" smtClean="0"/>
              <a:t>Toponyms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Site</a:t>
            </a:r>
          </a:p>
          <a:p>
            <a:pPr lvl="1">
              <a:defRPr/>
            </a:pPr>
            <a:r>
              <a:rPr lang="en-US" sz="1600" dirty="0" smtClean="0"/>
              <a:t>Situation</a:t>
            </a:r>
          </a:p>
          <a:p>
            <a:pPr lvl="1">
              <a:defRPr/>
            </a:pPr>
            <a:r>
              <a:rPr lang="en-US" sz="1600" dirty="0" smtClean="0"/>
              <a:t>Absolute location</a:t>
            </a:r>
          </a:p>
          <a:p>
            <a:pPr lvl="1">
              <a:defRPr/>
            </a:pPr>
            <a:r>
              <a:rPr lang="en-US" sz="1600" dirty="0" smtClean="0"/>
              <a:t>Patterns</a:t>
            </a:r>
          </a:p>
          <a:p>
            <a:pPr lvl="2">
              <a:defRPr/>
            </a:pPr>
            <a:r>
              <a:rPr lang="en-US" sz="1600" dirty="0" smtClean="0"/>
              <a:t>Linear</a:t>
            </a:r>
          </a:p>
          <a:p>
            <a:pPr lvl="2">
              <a:defRPr/>
            </a:pPr>
            <a:r>
              <a:rPr lang="en-US" sz="1600" dirty="0" smtClean="0"/>
              <a:t>Centralized</a:t>
            </a:r>
          </a:p>
          <a:p>
            <a:pPr lvl="2">
              <a:defRPr/>
            </a:pPr>
            <a:r>
              <a:rPr lang="en-US" sz="1600" dirty="0" smtClean="0"/>
              <a:t>Random</a:t>
            </a:r>
          </a:p>
          <a:p>
            <a:pPr lvl="2">
              <a:defRPr/>
            </a:pPr>
            <a:r>
              <a:rPr lang="en-US" sz="1600" dirty="0" smtClean="0"/>
              <a:t>rectilinear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6600"/>
                </a:solidFill>
              </a:rPr>
              <a:t>Regions and Regionalization</a:t>
            </a:r>
          </a:p>
          <a:p>
            <a:pPr lvl="1">
              <a:defRPr/>
            </a:pPr>
            <a:r>
              <a:rPr lang="en-US" sz="1600" dirty="0" smtClean="0"/>
              <a:t>Definition</a:t>
            </a:r>
          </a:p>
          <a:p>
            <a:pPr lvl="1">
              <a:defRPr/>
            </a:pPr>
            <a:r>
              <a:rPr lang="en-US" sz="1600" dirty="0" smtClean="0"/>
              <a:t>Formal</a:t>
            </a:r>
          </a:p>
          <a:p>
            <a:pPr lvl="1">
              <a:defRPr/>
            </a:pPr>
            <a:r>
              <a:rPr lang="en-US" sz="1600" dirty="0" smtClean="0"/>
              <a:t>Functional</a:t>
            </a:r>
          </a:p>
          <a:p>
            <a:pPr lvl="1">
              <a:defRPr/>
            </a:pPr>
            <a:r>
              <a:rPr lang="en-US" sz="1600" dirty="0" smtClean="0"/>
              <a:t>Perceptual</a:t>
            </a:r>
          </a:p>
          <a:p>
            <a:pPr lvl="1">
              <a:defRPr/>
            </a:pPr>
            <a:r>
              <a:rPr lang="en-US" sz="1600" dirty="0" smtClean="0"/>
              <a:t>Examples of each type</a:t>
            </a:r>
          </a:p>
          <a:p>
            <a:pPr lvl="1">
              <a:defRPr/>
            </a:pPr>
            <a:endParaRPr lang="en-US" sz="1600" dirty="0" smtClean="0"/>
          </a:p>
          <a:p>
            <a:pPr marL="366713" lvl="1" indent="0"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36868" name="Content Placeholder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r>
              <a:rPr lang="en-US" sz="1800" b="1" smtClean="0">
                <a:solidFill>
                  <a:srgbClr val="006600"/>
                </a:solidFill>
              </a:rPr>
              <a:t>Interconnections</a:t>
            </a:r>
          </a:p>
          <a:p>
            <a:pPr lvl="1"/>
            <a:r>
              <a:rPr lang="en-US" sz="1800" smtClean="0"/>
              <a:t>Globalization</a:t>
            </a:r>
          </a:p>
          <a:p>
            <a:pPr lvl="1"/>
            <a:r>
              <a:rPr lang="en-US" sz="1800" smtClean="0"/>
              <a:t>Time-space convergence</a:t>
            </a:r>
          </a:p>
          <a:p>
            <a:pPr lvl="1"/>
            <a:r>
              <a:rPr lang="en-US" sz="1800" smtClean="0"/>
              <a:t>Time-space compression</a:t>
            </a:r>
          </a:p>
          <a:p>
            <a:r>
              <a:rPr lang="en-US" sz="1800" b="1" smtClean="0">
                <a:solidFill>
                  <a:srgbClr val="006600"/>
                </a:solidFill>
              </a:rPr>
              <a:t>Geographic Technologies</a:t>
            </a:r>
          </a:p>
          <a:p>
            <a:pPr lvl="1"/>
            <a:r>
              <a:rPr lang="en-US" sz="1500" smtClean="0"/>
              <a:t>GIS</a:t>
            </a:r>
          </a:p>
          <a:p>
            <a:pPr lvl="1"/>
            <a:r>
              <a:rPr lang="en-US" sz="1500" smtClean="0"/>
              <a:t>GPS</a:t>
            </a:r>
          </a:p>
          <a:p>
            <a:r>
              <a:rPr lang="en-US" sz="1800" b="1" smtClean="0">
                <a:solidFill>
                  <a:srgbClr val="006600"/>
                </a:solidFill>
              </a:rPr>
              <a:t>How Geographers Work</a:t>
            </a:r>
          </a:p>
          <a:p>
            <a:pPr lvl="1"/>
            <a:r>
              <a:rPr lang="en-US" sz="1800" smtClean="0"/>
              <a:t>Careers</a:t>
            </a:r>
          </a:p>
          <a:p>
            <a:pPr lvl="1"/>
            <a:r>
              <a:rPr lang="en-US" sz="1800" smtClean="0"/>
              <a:t>Field observations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1212" y="3200401"/>
            <a:ext cx="6308725" cy="457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smtClean="0"/>
              <a:t>PLACE: The Geographic Term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1844675" cy="5297487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/>
              <a:t>Place is deceptively complex.</a:t>
            </a:r>
          </a:p>
          <a:p>
            <a:pPr>
              <a:defRPr/>
            </a:pPr>
            <a:endParaRPr lang="en-US" sz="1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/>
              <a:t>Place describes the unique location of a geographic feature.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/>
              <a:t>Each point on       earth is different from all others.</a:t>
            </a:r>
          </a:p>
          <a:p>
            <a:pPr>
              <a:defRPr/>
            </a:pPr>
            <a:endParaRPr lang="en-US" sz="16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 smtClean="0"/>
              <a:t>Place may be identified in four ways: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6600"/>
                </a:solidFill>
              </a:rPr>
              <a:t>Place name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6600"/>
                </a:solidFill>
              </a:rPr>
              <a:t>Site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6600"/>
                </a:solidFill>
              </a:rPr>
              <a:t>Situation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006600"/>
                </a:solidFill>
              </a:rPr>
              <a:t>Absolute location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244" name="Picture 4" descr="C:\Users\Owner\AppData\Local\Microsoft\Windows\Temporary Internet Files\Content.IE5\6U2F184X\MC900233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706938" cy="54102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Place Names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6600"/>
                </a:solidFill>
              </a:rPr>
              <a:t>Toponym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r>
              <a:rPr lang="en-US" dirty="0" smtClean="0"/>
              <a:t>is another term for a place name.</a:t>
            </a:r>
          </a:p>
          <a:p>
            <a:r>
              <a:rPr lang="en-US" dirty="0" smtClean="0"/>
              <a:t>Humans name places to distinguish them from other places, an action that </a:t>
            </a:r>
            <a:r>
              <a:rPr lang="en-US" b="1" dirty="0" smtClean="0">
                <a:solidFill>
                  <a:srgbClr val="006600"/>
                </a:solidFill>
              </a:rPr>
              <a:t>helps to define the uniqueness of each place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Three Rivers (descriptive)</a:t>
            </a:r>
          </a:p>
          <a:p>
            <a:pPr lvl="1"/>
            <a:r>
              <a:rPr lang="en-US" dirty="0" smtClean="0"/>
              <a:t>Medicine Hat—Alberta (history)</a:t>
            </a:r>
          </a:p>
          <a:p>
            <a:pPr lvl="1"/>
            <a:r>
              <a:rPr lang="en-US" dirty="0" smtClean="0"/>
              <a:t>New Jersey (historical migration)</a:t>
            </a:r>
          </a:p>
        </p:txBody>
      </p:sp>
      <p:pic>
        <p:nvPicPr>
          <p:cNvPr id="11268" name="Picture 2" descr="C:\Users\Owner\AppData\Local\Microsoft\Windows\Temporary Internet Files\Content.IE5\CNBCS08V\MC9001892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81600"/>
            <a:ext cx="20843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C:\Users\Owner\AppData\Local\Microsoft\Windows\Temporary Internet Files\Content.IE5\BXPNTBME\MC9004368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004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Site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49825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6600"/>
                </a:solidFill>
              </a:rPr>
              <a:t>What is it?  </a:t>
            </a:r>
            <a:r>
              <a:rPr lang="en-US" sz="2200" dirty="0" smtClean="0"/>
              <a:t>Site is the sum of physical  and human-transformed characteristics of a place.</a:t>
            </a:r>
          </a:p>
          <a:p>
            <a:pPr algn="just"/>
            <a:r>
              <a:rPr lang="en-US" dirty="0" smtClean="0"/>
              <a:t>Physical site characteristics include: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Climate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Topography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Soil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Water 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Res</a:t>
            </a:r>
            <a:r>
              <a:rPr lang="en-US" dirty="0" smtClean="0">
                <a:solidFill>
                  <a:srgbClr val="006600"/>
                </a:solidFill>
              </a:rPr>
              <a:t>ources</a:t>
            </a:r>
            <a:endParaRPr lang="en-US" dirty="0" smtClean="0">
              <a:solidFill>
                <a:srgbClr val="006600"/>
              </a:solidFill>
            </a:endParaRP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Vegetation</a:t>
            </a:r>
          </a:p>
          <a:p>
            <a:pPr lvl="1" algn="just"/>
            <a:r>
              <a:rPr lang="en-US" dirty="0" smtClean="0">
                <a:solidFill>
                  <a:srgbClr val="006600"/>
                </a:solidFill>
              </a:rPr>
              <a:t>Elevation</a:t>
            </a:r>
          </a:p>
          <a:p>
            <a:pPr algn="just"/>
            <a:r>
              <a:rPr lang="en-US" sz="2200" dirty="0" smtClean="0"/>
              <a:t>Humans transform sites to suit their needs so that the sites are part of the </a:t>
            </a:r>
            <a:r>
              <a:rPr lang="en-US" sz="2200" b="1" dirty="0" smtClean="0">
                <a:solidFill>
                  <a:srgbClr val="006600"/>
                </a:solidFill>
              </a:rPr>
              <a:t>human mosaic</a:t>
            </a:r>
            <a:r>
              <a:rPr lang="en-US" sz="2200" dirty="0" smtClean="0"/>
              <a:t>, not the physical site itself.</a:t>
            </a:r>
          </a:p>
          <a:p>
            <a:pPr lvl="1"/>
            <a:endParaRPr lang="en-US" dirty="0" smtClean="0"/>
          </a:p>
        </p:txBody>
      </p:sp>
      <p:pic>
        <p:nvPicPr>
          <p:cNvPr id="12292" name="Picture 2" descr="C:\Users\Owner\AppData\Local\Microsoft\Windows\Temporary Internet Files\Content.IE5\CNBCS08V\MP9004443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30559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ln w="12700">
            <a:solidFill>
              <a:srgbClr val="006600"/>
            </a:solidFill>
            <a:prstDash val="lgDash"/>
          </a:ln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6600"/>
                </a:solidFill>
              </a:rPr>
              <a:t>Situation </a:t>
            </a:r>
            <a:r>
              <a:rPr lang="en-US" dirty="0" smtClean="0"/>
              <a:t>refers to </a:t>
            </a:r>
            <a:r>
              <a:rPr lang="en-US" b="1" dirty="0" smtClean="0">
                <a:solidFill>
                  <a:srgbClr val="006600"/>
                </a:solidFill>
              </a:rPr>
              <a:t>relative location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>
                <a:solidFill>
                  <a:srgbClr val="006600"/>
                </a:solidFill>
              </a:rPr>
              <a:t>Situation </a:t>
            </a:r>
            <a:r>
              <a:rPr lang="en-US" dirty="0" smtClean="0"/>
              <a:t>is important in determining the </a:t>
            </a:r>
            <a:r>
              <a:rPr lang="en-US" b="1" dirty="0" smtClean="0">
                <a:solidFill>
                  <a:srgbClr val="006600"/>
                </a:solidFill>
              </a:rPr>
              <a:t>centrality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6600"/>
                </a:solidFill>
              </a:rPr>
              <a:t>isolation </a:t>
            </a:r>
            <a:r>
              <a:rPr lang="en-US" dirty="0" smtClean="0"/>
              <a:t>of a place.</a:t>
            </a:r>
          </a:p>
          <a:p>
            <a:pPr algn="just"/>
            <a:r>
              <a:rPr lang="en-US" b="1" dirty="0" smtClean="0">
                <a:solidFill>
                  <a:srgbClr val="006600"/>
                </a:solidFill>
              </a:rPr>
              <a:t>Situation </a:t>
            </a:r>
            <a:r>
              <a:rPr lang="en-US" dirty="0" smtClean="0"/>
              <a:t>helps us to find an unfamiliar place by </a:t>
            </a:r>
            <a:r>
              <a:rPr lang="en-US" b="1" dirty="0" smtClean="0">
                <a:solidFill>
                  <a:srgbClr val="006600"/>
                </a:solidFill>
              </a:rPr>
              <a:t>comparing </a:t>
            </a:r>
            <a:r>
              <a:rPr lang="en-US" dirty="0" smtClean="0"/>
              <a:t>its location to a place that we know.</a:t>
            </a:r>
          </a:p>
          <a:p>
            <a:pPr algn="just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3316" name="Picture 2" descr="C:\Users\Owner\AppData\Local\Microsoft\Windows\Temporary Internet Files\Content.IE5\CNBCS08V\MC9001008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26558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Owner\AppData\Local\Microsoft\Windows\Temporary Internet Files\Content.IE5\6U2F184X\MC9001009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81400"/>
            <a:ext cx="2335213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C:\Users\Owner\AppData\Local\Microsoft\Windows\Temporary Internet Files\Content.IE5\CNBCS08V\MC9001008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419600"/>
            <a:ext cx="1790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Absolute 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Mathematical location</a:t>
            </a:r>
          </a:p>
          <a:p>
            <a:r>
              <a:rPr lang="en-US" dirty="0" smtClean="0"/>
              <a:t>Use of </a:t>
            </a:r>
            <a:r>
              <a:rPr lang="en-US" b="1" dirty="0" smtClean="0">
                <a:solidFill>
                  <a:srgbClr val="006600"/>
                </a:solidFill>
              </a:rPr>
              <a:t>parallels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6600"/>
                </a:solidFill>
              </a:rPr>
              <a:t>meridians</a:t>
            </a:r>
            <a:r>
              <a:rPr lang="en-US" dirty="0" smtClean="0"/>
              <a:t> to determine location</a:t>
            </a:r>
          </a:p>
          <a:p>
            <a:r>
              <a:rPr lang="en-US" b="1" dirty="0" smtClean="0">
                <a:solidFill>
                  <a:srgbClr val="006600"/>
                </a:solidFill>
              </a:rPr>
              <a:t>Absolute location is unique for every place on earth.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4340" name="Picture 2" descr="C:\Users\Owner\AppData\Local\Microsoft\Windows\Temporary Internet Files\Content.IE5\6U2F184X\MP9004466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7150" y="3581400"/>
            <a:ext cx="4114800" cy="2744788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Patterns:  </a:t>
            </a:r>
            <a:r>
              <a:rPr lang="en-US" dirty="0" smtClean="0"/>
              <a:t>The arrangement of things across earth’s surface</a:t>
            </a:r>
            <a:endParaRPr lang="en-US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  <a:ln>
            <a:solidFill>
              <a:srgbClr val="6699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●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●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●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	●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				●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>
                <a:solidFill>
                  <a:srgbClr val="006600"/>
                </a:solidFill>
              </a:rPr>
              <a:t>	A linear pattern:  </a:t>
            </a:r>
            <a:r>
              <a:rPr lang="en-US" dirty="0" smtClean="0"/>
              <a:t>found along rivers, streets, or railroad tracks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4" name="Picture 3" descr="C:\Users\Owner\AppData\Local\Microsoft\Windows\Temporary Internet Files\Content.IE5\6U2F184X\MP9001824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Patterns:  </a:t>
            </a:r>
            <a:r>
              <a:rPr lang="en-US" dirty="0" smtClean="0"/>
              <a:t>The arrangement of things across earth’s surface</a:t>
            </a:r>
            <a:endParaRPr lang="en-US" dirty="0"/>
          </a:p>
        </p:txBody>
      </p:sp>
      <p:sp>
        <p:nvSpPr>
          <p:cNvPr id="16387" name="Content Placeholder 6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7467600" cy="4873625"/>
          </a:xfrm>
        </p:spPr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Centralized Pattern:  </a:t>
            </a:r>
            <a:r>
              <a:rPr lang="en-US" dirty="0" smtClean="0"/>
              <a:t>found in many cities where houses and public buildings may circle around the mosque or house of worship</a:t>
            </a:r>
          </a:p>
        </p:txBody>
      </p:sp>
      <p:pic>
        <p:nvPicPr>
          <p:cNvPr id="16388" name="Picture 6" descr="C:\Users\Owner\AppData\Local\Microsoft\Windows\Temporary Internet Files\Content.IE5\CNBCS08V\MC900415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35350"/>
            <a:ext cx="3005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00400"/>
            <a:ext cx="3340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8959</TotalTime>
  <Words>868</Words>
  <Application>Microsoft Office PowerPoint</Application>
  <PresentationFormat>On-screen Show (4:3)</PresentationFormat>
  <Paragraphs>177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Advanced Placement Human Geography</vt:lpstr>
      <vt:lpstr>Interpretation of places and patterns</vt:lpstr>
      <vt:lpstr>PLACE: The Geographic Term</vt:lpstr>
      <vt:lpstr>Place Names</vt:lpstr>
      <vt:lpstr>Site</vt:lpstr>
      <vt:lpstr>Situation</vt:lpstr>
      <vt:lpstr>Absolute Location</vt:lpstr>
      <vt:lpstr>Patterns:  The arrangement of things across earth’s surface</vt:lpstr>
      <vt:lpstr>Patterns:  The arrangement of things across earth’s surface</vt:lpstr>
      <vt:lpstr>Patterns:  The arrangement of things across earth’s surface</vt:lpstr>
      <vt:lpstr>Patterns:  The arrangement of things across earth’s surface</vt:lpstr>
      <vt:lpstr>Regions and Regionalization</vt:lpstr>
      <vt:lpstr>Regionalization:   What is it ?</vt:lpstr>
      <vt:lpstr>Types of Regions</vt:lpstr>
      <vt:lpstr>Types of Regions</vt:lpstr>
      <vt:lpstr>Types of Regions</vt:lpstr>
      <vt:lpstr>Identify these types of regions…</vt:lpstr>
      <vt:lpstr>Interconnections among places</vt:lpstr>
      <vt:lpstr>Places connect to form patterns.  It’s all a matter of scale!</vt:lpstr>
      <vt:lpstr>Globalization</vt:lpstr>
      <vt:lpstr>Interconnectedness</vt:lpstr>
      <vt:lpstr>     New Geographic                   Technologies</vt:lpstr>
      <vt:lpstr>Geographic Information System (GIS)</vt:lpstr>
      <vt:lpstr>Global Positioning System (GPS)</vt:lpstr>
      <vt:lpstr>How Geographers work:   Field and Census Data</vt:lpstr>
      <vt:lpstr>Geography as a Career</vt:lpstr>
      <vt:lpstr>Field-based Skills and Observations</vt:lpstr>
      <vt:lpstr>More than anything, geographic skills are based on careful observations of the world at  different scales, a curiosity about why objects are where they are, and the desire to see the world through a geographer’s eyes.</vt:lpstr>
      <vt:lpstr>Key Points to Remember from  this session…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Placement Human Geography</dc:title>
  <dc:creator>Geri Flanary</dc:creator>
  <cp:lastModifiedBy>Ethel Wood</cp:lastModifiedBy>
  <cp:revision>145</cp:revision>
  <dcterms:created xsi:type="dcterms:W3CDTF">2010-07-28T16:23:48Z</dcterms:created>
  <dcterms:modified xsi:type="dcterms:W3CDTF">2012-11-17T01:54:06Z</dcterms:modified>
</cp:coreProperties>
</file>