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40"/>
  </p:notesMasterIdLst>
  <p:handoutMasterIdLst>
    <p:handoutMasterId r:id="rId41"/>
  </p:handoutMasterIdLst>
  <p:sldIdLst>
    <p:sldId id="256" r:id="rId2"/>
    <p:sldId id="300" r:id="rId3"/>
    <p:sldId id="261" r:id="rId4"/>
    <p:sldId id="257" r:id="rId5"/>
    <p:sldId id="260" r:id="rId6"/>
    <p:sldId id="262" r:id="rId7"/>
    <p:sldId id="276" r:id="rId8"/>
    <p:sldId id="277" r:id="rId9"/>
    <p:sldId id="278" r:id="rId10"/>
    <p:sldId id="279" r:id="rId11"/>
    <p:sldId id="259" r:id="rId12"/>
    <p:sldId id="280" r:id="rId13"/>
    <p:sldId id="282" r:id="rId14"/>
    <p:sldId id="281" r:id="rId15"/>
    <p:sldId id="264" r:id="rId16"/>
    <p:sldId id="283" r:id="rId17"/>
    <p:sldId id="284" r:id="rId18"/>
    <p:sldId id="265" r:id="rId19"/>
    <p:sldId id="285" r:id="rId20"/>
    <p:sldId id="286" r:id="rId21"/>
    <p:sldId id="287" r:id="rId22"/>
    <p:sldId id="266" r:id="rId23"/>
    <p:sldId id="288" r:id="rId24"/>
    <p:sldId id="290" r:id="rId25"/>
    <p:sldId id="291" r:id="rId26"/>
    <p:sldId id="292" r:id="rId27"/>
    <p:sldId id="293" r:id="rId28"/>
    <p:sldId id="294" r:id="rId29"/>
    <p:sldId id="295" r:id="rId30"/>
    <p:sldId id="301" r:id="rId31"/>
    <p:sldId id="267" r:id="rId32"/>
    <p:sldId id="296" r:id="rId33"/>
    <p:sldId id="302" r:id="rId34"/>
    <p:sldId id="297" r:id="rId35"/>
    <p:sldId id="304" r:id="rId36"/>
    <p:sldId id="298" r:id="rId37"/>
    <p:sldId id="305" r:id="rId38"/>
    <p:sldId id="29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8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940" y="-10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991C1C89-EA26-46AB-A3DD-5E04589B41AD}" type="datetimeFigureOut">
              <a:rPr lang="en-US"/>
              <a:pPr>
                <a:defRPr/>
              </a:pPr>
              <a:t>9/14/2015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7E571638-A14B-4C9D-B064-D49A75E83CD7}" type="slidenum">
              <a:rPr lang="en-US"/>
              <a:pPr>
                <a:defRPr/>
              </a:pPr>
              <a:t>‹#›</a:t>
            </a:fld>
            <a:endParaRPr lang="en-US"/>
          </a:p>
        </p:txBody>
      </p:sp>
    </p:spTree>
    <p:extLst>
      <p:ext uri="{BB962C8B-B14F-4D97-AF65-F5344CB8AC3E}">
        <p14:creationId xmlns:p14="http://schemas.microsoft.com/office/powerpoint/2010/main" val="3425713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C50F6FC-63CC-4640-87E5-89CB30A4F2BF}" type="datetimeFigureOut">
              <a:rPr lang="en-US"/>
              <a:pPr>
                <a:defRPr/>
              </a:pPr>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34329C0-C92B-4286-8647-82D407609D74}" type="slidenum">
              <a:rPr lang="en-US"/>
              <a:pPr>
                <a:defRPr/>
              </a:pPr>
              <a:t>‹#›</a:t>
            </a:fld>
            <a:endParaRPr lang="en-US"/>
          </a:p>
        </p:txBody>
      </p:sp>
    </p:spTree>
    <p:extLst>
      <p:ext uri="{BB962C8B-B14F-4D97-AF65-F5344CB8AC3E}">
        <p14:creationId xmlns:p14="http://schemas.microsoft.com/office/powerpoint/2010/main" val="24654399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485A4E-BF33-4A5E-AC80-6E0696503695}"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8412CD6-1DBC-4284-8D73-AD12504A7375}" type="datetime1">
              <a:rPr lang="en-US"/>
              <a:pPr>
                <a:defRPr/>
              </a:pPr>
              <a:t>9/14/2015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93AA102-6B00-4FF4-89E5-DD6616173B66}" type="slidenum">
              <a:rPr lang="en-US"/>
              <a:pPr>
                <a:defRPr/>
              </a:pPr>
              <a:t>‹#›</a:t>
            </a:fld>
            <a:endParaRPr lang="en-US" dirty="0"/>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BDC02A-2626-4375-BA89-A63F82DDFF43}" type="datetime1">
              <a:rPr lang="en-US"/>
              <a:pPr>
                <a:defRPr/>
              </a:pPr>
              <a:t>9/14/2015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3321FE70-67A5-4AD0-8C01-6DE750AD862F}" type="slidenum">
              <a:rPr lang="en-US"/>
              <a:pPr>
                <a:defRPr/>
              </a:pPr>
              <a:t>‹#›</a:t>
            </a:fld>
            <a:endParaRPr lang="en-US"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9533B-5518-448E-B10E-D938BB80A674}" type="datetime1">
              <a:rPr lang="en-US"/>
              <a:pPr>
                <a:defRPr/>
              </a:pPr>
              <a:t>9/14/2015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9953A43-CF9F-4CE2-AAE3-8D434B2B764B}" type="slidenum">
              <a:rPr lang="en-US"/>
              <a:pPr>
                <a:defRPr/>
              </a:pPr>
              <a:t>‹#›</a:t>
            </a:fld>
            <a:endParaRPr lang="en-US"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AD98C33-5AF7-43F8-8002-D3EFD2052A44}" type="datetime1">
              <a:rPr lang="en-US"/>
              <a:pPr>
                <a:defRPr/>
              </a:pPr>
              <a:t>9/14/2015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306ED27-0672-451E-8A0B-C2FB51CBCA24}" type="slidenum">
              <a:rPr lang="en-US"/>
              <a:pPr>
                <a:defRPr/>
              </a:pPr>
              <a:t>‹#›</a:t>
            </a:fld>
            <a:endParaRPr lang="en-US" dirty="0"/>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276B0B0-501E-44AE-8412-5B405B8BB8C3}" type="datetime1">
              <a:rPr lang="en-US"/>
              <a:pPr>
                <a:defRPr/>
              </a:pPr>
              <a:t>9/14/2015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ED24E85-5276-47C4-B63B-04B088D93472}" type="slidenum">
              <a:rPr lang="en-US"/>
              <a:pPr>
                <a:defRPr/>
              </a:pPr>
              <a:t>‹#›</a:t>
            </a:fld>
            <a:endParaRPr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C801E165-BD72-4E81-9B80-A0A7FF1D340F}" type="datetime1">
              <a:rPr lang="en-US"/>
              <a:pPr>
                <a:defRPr/>
              </a:pPr>
              <a:t>9/14/2015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E1C6EF22-12C1-42D8-8A31-A10F24A39B6D}" type="slidenum">
              <a:rPr lang="en-US"/>
              <a:pPr>
                <a:defRPr/>
              </a:pPr>
              <a:t>‹#›</a:t>
            </a:fld>
            <a:endParaRPr lang="en-US" dirty="0"/>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E3035F9-0FAB-4211-AB85-A3D39C075972}" type="datetime1">
              <a:rPr lang="en-US"/>
              <a:pPr>
                <a:defRPr/>
              </a:pPr>
              <a:t>9/14/2015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FF15783D-EA1B-458E-B6ED-FDF0D49D7207}" type="slidenum">
              <a:rPr lang="en-US"/>
              <a:pPr>
                <a:defRPr/>
              </a:pPr>
              <a:t>‹#›</a:t>
            </a:fld>
            <a:endParaRPr lang="en-US" dirty="0"/>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F9AB85-9223-457F-8644-B8E3672D4984}" type="datetime1">
              <a:rPr lang="en-US"/>
              <a:pPr>
                <a:defRPr/>
              </a:pPr>
              <a:t>9/14/2015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7978CE61-0187-4C31-896F-075845DDD49E}" type="slidenum">
              <a:rPr lang="en-US"/>
              <a:pPr>
                <a:defRPr/>
              </a:pPr>
              <a:t>‹#›</a:t>
            </a:fld>
            <a:endParaRPr lang="en-US" dirty="0"/>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2D80F-2415-4321-B3AC-D5E2BE789C50}" type="datetime1">
              <a:rPr lang="en-US"/>
              <a:pPr>
                <a:defRPr/>
              </a:pPr>
              <a:t>9/14/2015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7464AB67-D8D3-48DB-B0F7-0774F33DE7A6}" type="slidenum">
              <a:rPr lang="en-US"/>
              <a:pPr>
                <a:defRPr/>
              </a:pPr>
              <a:t>‹#›</a:t>
            </a:fld>
            <a:endParaRPr lang="en-US" dirty="0"/>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196547CA-A119-456A-B417-130E17E022A7}" type="datetime1">
              <a:rPr lang="en-US"/>
              <a:pPr>
                <a:defRPr/>
              </a:pPr>
              <a:t>9/14/2015</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CB5F617B-1417-4BE0-8EFD-4DD7A2DE4DD3}" type="slidenum">
              <a:rPr lang="en-US"/>
              <a:pPr>
                <a:defRPr/>
              </a:pPr>
              <a:t>‹#›</a:t>
            </a:fld>
            <a:endParaRPr lang="en-US" dirty="0"/>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D3B094D4-F10D-4EA4-8B4A-AC7E74C1E511}" type="datetime1">
              <a:rPr lang="en-US"/>
              <a:pPr>
                <a:defRPr/>
              </a:pPr>
              <a:t>9/14/2015</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994371B6-E7C2-4FEF-A9BA-BE7D57C5F434}" type="slidenum">
              <a:rPr lang="en-US"/>
              <a:pPr>
                <a:defRPr/>
              </a:pPr>
              <a:t>‹#›</a:t>
            </a:fld>
            <a:endParaRPr lang="en-US" dirty="0"/>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cs typeface="Arial" charset="0"/>
              </a:defRPr>
            </a:lvl1pPr>
          </a:lstStyle>
          <a:p>
            <a:pPr>
              <a:defRPr/>
            </a:pPr>
            <a:fld id="{C2E1802F-A58B-41DA-8A80-87D2945BA8C4}" type="datetime1">
              <a:rPr lang="en-US"/>
              <a:pPr>
                <a:defRPr/>
              </a:pPr>
              <a:t>9/14/2015</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cs typeface="Arial" charset="0"/>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cs typeface="Arial" charset="0"/>
              </a:defRPr>
            </a:lvl1pPr>
          </a:lstStyle>
          <a:p>
            <a:pPr>
              <a:defRPr/>
            </a:pPr>
            <a:fld id="{24B3B766-9291-4D96-B51F-0DA0206CB7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6" r:id="rId1"/>
    <p:sldLayoutId id="2147484019" r:id="rId2"/>
    <p:sldLayoutId id="2147484027" r:id="rId3"/>
    <p:sldLayoutId id="2147484020" r:id="rId4"/>
    <p:sldLayoutId id="2147484021" r:id="rId5"/>
    <p:sldLayoutId id="2147484022" r:id="rId6"/>
    <p:sldLayoutId id="2147484023" r:id="rId7"/>
    <p:sldLayoutId id="2147484028" r:id="rId8"/>
    <p:sldLayoutId id="2147484029" r:id="rId9"/>
    <p:sldLayoutId id="2147484024" r:id="rId10"/>
    <p:sldLayoutId id="2147484025" r:id="rId11"/>
  </p:sldLayoutIdLst>
  <p:transition spd="slow">
    <p:zoom/>
  </p:transition>
  <p:hf sldNum="0"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68350" y="1704975"/>
            <a:ext cx="5649913" cy="1204913"/>
          </a:xfrm>
        </p:spPr>
        <p:txBody>
          <a:bodyPr/>
          <a:lstStyle/>
          <a:p>
            <a:pPr eaLnBrk="1" fontAlgn="auto" hangingPunct="1">
              <a:spcAft>
                <a:spcPts val="0"/>
              </a:spcAft>
              <a:defRPr/>
            </a:pPr>
            <a:r>
              <a:rPr lang="en-US" sz="4000" dirty="0" smtClean="0"/>
              <a:t>Advanced Placement   </a:t>
            </a:r>
            <a:br>
              <a:rPr lang="en-US" sz="4000" dirty="0" smtClean="0"/>
            </a:br>
            <a:r>
              <a:rPr lang="en-US" sz="4000" dirty="0"/>
              <a:t> </a:t>
            </a:r>
            <a:r>
              <a:rPr lang="en-US" sz="4000" dirty="0" smtClean="0"/>
              <a:t> Human Geography</a:t>
            </a:r>
            <a:endParaRPr lang="en-US" sz="4000" dirty="0"/>
          </a:p>
        </p:txBody>
      </p:sp>
      <p:sp>
        <p:nvSpPr>
          <p:cNvPr id="3" name="Subtitle 2"/>
          <p:cNvSpPr>
            <a:spLocks noGrp="1"/>
          </p:cNvSpPr>
          <p:nvPr>
            <p:ph type="subTitle" idx="1"/>
          </p:nvPr>
        </p:nvSpPr>
        <p:spPr>
          <a:xfrm rot="19140000">
            <a:off x="909638" y="2705100"/>
            <a:ext cx="6511925" cy="328613"/>
          </a:xfrm>
        </p:spPr>
        <p:txBody>
          <a:bodyPr rtlCol="0">
            <a:normAutofit lnSpcReduction="10000"/>
          </a:bodyPr>
          <a:lstStyle/>
          <a:p>
            <a:pPr algn="ctr" eaLnBrk="1" fontAlgn="auto" hangingPunct="1">
              <a:spcAft>
                <a:spcPts val="0"/>
              </a:spcAft>
              <a:buFont typeface="Arial" pitchFamily="34" charset="0"/>
              <a:buNone/>
              <a:defRPr/>
            </a:pPr>
            <a:r>
              <a:rPr sz="1800" b="1"/>
              <a:t>Unit Two:  Population</a:t>
            </a:r>
          </a:p>
        </p:txBody>
      </p:sp>
      <p:pic>
        <p:nvPicPr>
          <p:cNvPr id="6148" name="Picture 10" descr="C:\Users\Owner\AppData\Local\Microsoft\Windows\Temporary Internet Files\Content.IE5\H6MQ49SX\MP900390080[1].jpg"/>
          <p:cNvPicPr>
            <a:picLocks noChangeAspect="1" noChangeArrowheads="1"/>
          </p:cNvPicPr>
          <p:nvPr/>
        </p:nvPicPr>
        <p:blipFill>
          <a:blip r:embed="rId3" cstate="print"/>
          <a:srcRect/>
          <a:stretch>
            <a:fillRect/>
          </a:stretch>
        </p:blipFill>
        <p:spPr bwMode="auto">
          <a:xfrm>
            <a:off x="4800600" y="3200400"/>
            <a:ext cx="3657600" cy="2609850"/>
          </a:xfrm>
          <a:prstGeom prst="rect">
            <a:avLst/>
          </a:prstGeom>
          <a:noFill/>
          <a:ln w="9525">
            <a:noFill/>
            <a:miter lim="800000"/>
            <a:headEnd/>
            <a:tailEnd/>
          </a:ln>
        </p:spPr>
      </p:pic>
      <p:sp>
        <p:nvSpPr>
          <p:cNvPr id="6149" name="TextBox 3"/>
          <p:cNvSpPr txBox="1">
            <a:spLocks noChangeArrowheads="1"/>
          </p:cNvSpPr>
          <p:nvPr/>
        </p:nvSpPr>
        <p:spPr bwMode="auto">
          <a:xfrm>
            <a:off x="5943600" y="6100763"/>
            <a:ext cx="1676400" cy="461962"/>
          </a:xfrm>
          <a:prstGeom prst="rect">
            <a:avLst/>
          </a:prstGeom>
          <a:noFill/>
          <a:ln w="9525">
            <a:noFill/>
            <a:miter lim="800000"/>
            <a:headEnd/>
            <a:tailEnd/>
          </a:ln>
        </p:spPr>
        <p:txBody>
          <a:bodyPr>
            <a:spAutoFit/>
          </a:bodyPr>
          <a:lstStyle/>
          <a:p>
            <a:pPr algn="ctr"/>
            <a:r>
              <a:rPr lang="en-US" sz="2400" b="1"/>
              <a:t>Session 1</a:t>
            </a: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SCALE</a:t>
            </a:r>
            <a:endParaRPr lang="en-US" dirty="0"/>
          </a:p>
        </p:txBody>
      </p:sp>
      <p:sp>
        <p:nvSpPr>
          <p:cNvPr id="3" name="Content Placeholder 2"/>
          <p:cNvSpPr>
            <a:spLocks noGrp="1"/>
          </p:cNvSpPr>
          <p:nvPr>
            <p:ph idx="1"/>
          </p:nvPr>
        </p:nvSpPr>
        <p:spPr/>
        <p:txBody>
          <a:bodyPr/>
          <a:lstStyle/>
          <a:p>
            <a:pPr algn="ctr" eaLnBrk="1" hangingPunct="1">
              <a:defRPr/>
            </a:pPr>
            <a:r>
              <a:rPr lang="en-US" sz="2400" dirty="0" smtClean="0">
                <a:solidFill>
                  <a:schemeClr val="accent3">
                    <a:lumMod val="50000"/>
                  </a:schemeClr>
                </a:solidFill>
              </a:rPr>
              <a:t>Conclusions about population distribution on a </a:t>
            </a:r>
          </a:p>
          <a:p>
            <a:pPr algn="ctr" eaLnBrk="1" hangingPunct="1">
              <a:defRPr/>
            </a:pPr>
            <a:r>
              <a:rPr lang="en-US" sz="2400" dirty="0" smtClean="0">
                <a:solidFill>
                  <a:schemeClr val="accent3">
                    <a:lumMod val="50000"/>
                  </a:schemeClr>
                </a:solidFill>
              </a:rPr>
              <a:t>global scale:</a:t>
            </a:r>
          </a:p>
          <a:p>
            <a:pPr eaLnBrk="1" hangingPunct="1">
              <a:buFont typeface="Arial" charset="0"/>
              <a:buChar char="•"/>
              <a:defRPr/>
            </a:pPr>
            <a:r>
              <a:rPr lang="en-US" sz="2200" b="0" dirty="0" smtClean="0">
                <a:latin typeface="+mj-lt"/>
              </a:rPr>
              <a:t>About 2/3 of the world population is </a:t>
            </a:r>
            <a:r>
              <a:rPr lang="en-US" sz="2200" dirty="0" smtClean="0">
                <a:solidFill>
                  <a:srgbClr val="C00000"/>
                </a:solidFill>
                <a:latin typeface="+mj-lt"/>
              </a:rPr>
              <a:t>concentrated</a:t>
            </a:r>
            <a:r>
              <a:rPr lang="en-US" sz="2200" b="0" dirty="0" smtClean="0">
                <a:latin typeface="+mj-lt"/>
              </a:rPr>
              <a:t> within 300 miles of the ocean.  </a:t>
            </a:r>
          </a:p>
          <a:p>
            <a:pPr eaLnBrk="1" hangingPunct="1">
              <a:buFont typeface="Arial" charset="0"/>
              <a:buChar char="•"/>
              <a:defRPr/>
            </a:pPr>
            <a:r>
              <a:rPr lang="en-US" sz="2200" b="0" dirty="0" smtClean="0">
                <a:latin typeface="+mj-lt"/>
              </a:rPr>
              <a:t>Many who live inland settle in </a:t>
            </a:r>
            <a:r>
              <a:rPr lang="en-US" sz="2200" dirty="0" smtClean="0">
                <a:solidFill>
                  <a:srgbClr val="C00000"/>
                </a:solidFill>
                <a:latin typeface="+mj-lt"/>
              </a:rPr>
              <a:t>river valleys</a:t>
            </a:r>
            <a:r>
              <a:rPr lang="en-US" sz="2200" b="0" dirty="0" smtClean="0">
                <a:latin typeface="+mj-lt"/>
              </a:rPr>
              <a:t>.</a:t>
            </a:r>
          </a:p>
          <a:p>
            <a:pPr eaLnBrk="1" hangingPunct="1">
              <a:buFont typeface="Arial" charset="0"/>
              <a:buChar char="•"/>
              <a:defRPr/>
            </a:pPr>
            <a:r>
              <a:rPr lang="en-US" sz="2200" b="0" dirty="0" smtClean="0">
                <a:latin typeface="+mj-lt"/>
              </a:rPr>
              <a:t>Human beings have long settled around bodies of water.  </a:t>
            </a:r>
            <a:r>
              <a:rPr lang="en-US" sz="2200" dirty="0" smtClean="0">
                <a:solidFill>
                  <a:srgbClr val="C00000"/>
                </a:solidFill>
                <a:latin typeface="+mj-lt"/>
              </a:rPr>
              <a:t>That pattern is still evident today.</a:t>
            </a:r>
          </a:p>
          <a:p>
            <a:pPr algn="ctr" eaLnBrk="1" hangingPunct="1">
              <a:defRPr/>
            </a:pPr>
            <a:endParaRPr lang="en-US" dirty="0" smtClean="0"/>
          </a:p>
        </p:txBody>
      </p:sp>
      <p:pic>
        <p:nvPicPr>
          <p:cNvPr id="15364" name="Picture 2" descr="C:\Users\Owner\AppData\Local\Microsoft\Windows\Temporary Internet Files\Content.IE5\BXPNTBME\MC900090160[1].wmf"/>
          <p:cNvPicPr>
            <a:picLocks noChangeAspect="1" noChangeArrowheads="1"/>
          </p:cNvPicPr>
          <p:nvPr/>
        </p:nvPicPr>
        <p:blipFill>
          <a:blip r:embed="rId2" cstate="print"/>
          <a:srcRect/>
          <a:stretch>
            <a:fillRect/>
          </a:stretch>
        </p:blipFill>
        <p:spPr bwMode="auto">
          <a:xfrm>
            <a:off x="5486400" y="4038600"/>
            <a:ext cx="2874963" cy="235426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33350" y="1049338"/>
            <a:ext cx="5649913" cy="1589087"/>
          </a:xfrm>
        </p:spPr>
        <p:txBody>
          <a:bodyPr/>
          <a:lstStyle/>
          <a:p>
            <a:pPr algn="ctr" eaLnBrk="1" fontAlgn="auto" hangingPunct="1">
              <a:spcAft>
                <a:spcPts val="0"/>
              </a:spcAft>
              <a:defRPr/>
            </a:pPr>
            <a:r>
              <a:rPr b="1"/>
              <a:t>Arithmetic and Physiological population density</a:t>
            </a:r>
          </a:p>
        </p:txBody>
      </p:sp>
      <p:sp>
        <p:nvSpPr>
          <p:cNvPr id="3" name="Text Placeholder 2"/>
          <p:cNvSpPr>
            <a:spLocks noGrp="1"/>
          </p:cNvSpPr>
          <p:nvPr>
            <p:ph type="body" idx="1"/>
          </p:nvPr>
        </p:nvSpPr>
        <p:spPr>
          <a:xfrm rot="19140000">
            <a:off x="1020763" y="1944688"/>
            <a:ext cx="6510337" cy="925512"/>
          </a:xfrm>
        </p:spPr>
        <p:txBody>
          <a:bodyPr rtlCol="0"/>
          <a:lstStyle/>
          <a:p>
            <a:pPr algn="ctr" eaLnBrk="1" fontAlgn="auto" hangingPunct="1">
              <a:spcAft>
                <a:spcPts val="0"/>
              </a:spcAft>
              <a:buFont typeface="Arial" pitchFamily="34" charset="0"/>
              <a:buNone/>
              <a:defRPr/>
            </a:pPr>
            <a:r>
              <a:rPr sz="1800" b="1">
                <a:solidFill>
                  <a:schemeClr val="accent3">
                    <a:lumMod val="50000"/>
                  </a:schemeClr>
                </a:solidFill>
              </a:rPr>
              <a:t>Used to describe population distribution in comparison to natural resources</a:t>
            </a:r>
          </a:p>
        </p:txBody>
      </p:sp>
      <p:pic>
        <p:nvPicPr>
          <p:cNvPr id="16388" name="Picture 5" descr="C:\Users\Owner\AppData\Local\Microsoft\Windows\Temporary Internet Files\Content.IE5\H6MQ49SX\MC900078625[1].wmf"/>
          <p:cNvPicPr>
            <a:picLocks noChangeAspect="1" noChangeArrowheads="1"/>
          </p:cNvPicPr>
          <p:nvPr/>
        </p:nvPicPr>
        <p:blipFill>
          <a:blip r:embed="rId2" cstate="print"/>
          <a:srcRect/>
          <a:stretch>
            <a:fillRect/>
          </a:stretch>
        </p:blipFill>
        <p:spPr bwMode="auto">
          <a:xfrm>
            <a:off x="6172200" y="2133600"/>
            <a:ext cx="1295400" cy="39338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2000" dirty="0" smtClean="0"/>
              <a:t>Arithmetic and Physiological population Density:  </a:t>
            </a:r>
            <a:br>
              <a:rPr lang="en-US" sz="2000" dirty="0" smtClean="0"/>
            </a:br>
            <a:r>
              <a:rPr lang="en-US" sz="2000" dirty="0" smtClean="0"/>
              <a:t>A comparison</a:t>
            </a:r>
            <a:endParaRPr lang="en-US" sz="2000" dirty="0"/>
          </a:p>
        </p:txBody>
      </p:sp>
      <p:sp>
        <p:nvSpPr>
          <p:cNvPr id="3" name="Text Placeholder 2"/>
          <p:cNvSpPr>
            <a:spLocks noGrp="1"/>
          </p:cNvSpPr>
          <p:nvPr>
            <p:ph type="body" idx="1"/>
          </p:nvPr>
        </p:nvSpPr>
        <p:spPr>
          <a:xfrm>
            <a:off x="822325" y="1096963"/>
            <a:ext cx="3200400" cy="549275"/>
          </a:xfrm>
        </p:spPr>
        <p:txBody>
          <a:bodyPr>
            <a:noAutofit/>
          </a:bodyPr>
          <a:lstStyle/>
          <a:p>
            <a:pPr algn="ctr" eaLnBrk="1" hangingPunct="1">
              <a:defRPr/>
            </a:pPr>
            <a:r>
              <a:rPr sz="1600" b="1" spc="0">
                <a:solidFill>
                  <a:srgbClr val="C00000"/>
                </a:solidFill>
                <a:latin typeface="Arial" pitchFamily="34" charset="0"/>
                <a:cs typeface="Arial" pitchFamily="34" charset="0"/>
              </a:rPr>
              <a:t>Arithmetic </a:t>
            </a:r>
          </a:p>
          <a:p>
            <a:pPr algn="ctr" eaLnBrk="1" hangingPunct="1">
              <a:defRPr/>
            </a:pPr>
            <a:r>
              <a:rPr sz="1600" b="1" spc="0">
                <a:solidFill>
                  <a:srgbClr val="C00000"/>
                </a:solidFill>
                <a:latin typeface="Arial" pitchFamily="34" charset="0"/>
                <a:cs typeface="Arial" pitchFamily="34" charset="0"/>
              </a:rPr>
              <a:t>(crude) Density</a:t>
            </a:r>
          </a:p>
        </p:txBody>
      </p:sp>
      <p:sp>
        <p:nvSpPr>
          <p:cNvPr id="4" name="Content Placeholder 3"/>
          <p:cNvSpPr>
            <a:spLocks noGrp="1"/>
          </p:cNvSpPr>
          <p:nvPr>
            <p:ph sz="half" idx="2"/>
          </p:nvPr>
        </p:nvSpPr>
        <p:spPr>
          <a:xfrm>
            <a:off x="819150" y="1701800"/>
            <a:ext cx="3200400" cy="3108325"/>
          </a:xfrm>
        </p:spPr>
        <p:txBody>
          <a:bodyPr/>
          <a:lstStyle/>
          <a:p>
            <a:pPr marL="0" indent="0" eaLnBrk="1" hangingPunct="1">
              <a:buFont typeface="Arial" charset="0"/>
              <a:buChar char="•"/>
            </a:pPr>
            <a:r>
              <a:rPr lang="en-US" sz="1600" b="0" dirty="0" smtClean="0">
                <a:latin typeface="+mj-lt"/>
              </a:rPr>
              <a:t>Total number of people divided by land area</a:t>
            </a:r>
          </a:p>
          <a:p>
            <a:pPr marL="0" indent="0" eaLnBrk="1" hangingPunct="1">
              <a:buFont typeface="Arial" charset="0"/>
              <a:buChar char="•"/>
            </a:pPr>
            <a:r>
              <a:rPr lang="en-US" sz="1600" dirty="0" smtClean="0">
                <a:solidFill>
                  <a:srgbClr val="C00000"/>
                </a:solidFill>
                <a:latin typeface="+mj-lt"/>
              </a:rPr>
              <a:t>Measure</a:t>
            </a:r>
            <a:r>
              <a:rPr lang="en-US" sz="1600" b="0" dirty="0" smtClean="0">
                <a:latin typeface="+mj-lt"/>
              </a:rPr>
              <a:t> used most often by geographers</a:t>
            </a:r>
          </a:p>
          <a:p>
            <a:pPr marL="0" indent="0" eaLnBrk="1" hangingPunct="1">
              <a:buFont typeface="Arial" charset="0"/>
              <a:buChar char="•"/>
            </a:pPr>
            <a:r>
              <a:rPr lang="en-US" sz="1600" b="0" dirty="0" smtClean="0">
                <a:latin typeface="+mj-lt"/>
              </a:rPr>
              <a:t>Does </a:t>
            </a:r>
            <a:r>
              <a:rPr lang="en-US" sz="1600" dirty="0" smtClean="0">
                <a:solidFill>
                  <a:srgbClr val="C00000"/>
                </a:solidFill>
                <a:latin typeface="+mj-lt"/>
              </a:rPr>
              <a:t>not </a:t>
            </a:r>
            <a:r>
              <a:rPr lang="en-US" sz="1600" b="0" dirty="0" smtClean="0">
                <a:latin typeface="+mj-lt"/>
              </a:rPr>
              <a:t>tell us anything about population distribution in individual countries</a:t>
            </a:r>
          </a:p>
          <a:p>
            <a:pPr marL="0" indent="0" eaLnBrk="1" hangingPunct="1">
              <a:buFont typeface="Arial" charset="0"/>
              <a:buChar char="•"/>
            </a:pPr>
            <a:r>
              <a:rPr lang="en-US" sz="1600" b="0" dirty="0" smtClean="0">
                <a:latin typeface="+mj-lt"/>
              </a:rPr>
              <a:t>Gives us only a broad idea about the </a:t>
            </a:r>
            <a:r>
              <a:rPr lang="en-US" sz="1600" dirty="0" smtClean="0">
                <a:solidFill>
                  <a:srgbClr val="C00000"/>
                </a:solidFill>
                <a:latin typeface="+mj-lt"/>
              </a:rPr>
              <a:t>strain</a:t>
            </a:r>
            <a:r>
              <a:rPr lang="en-US" sz="1600" b="0" dirty="0" smtClean="0">
                <a:latin typeface="+mj-lt"/>
              </a:rPr>
              <a:t> the population might put on the land areas</a:t>
            </a:r>
          </a:p>
        </p:txBody>
      </p:sp>
      <p:sp>
        <p:nvSpPr>
          <p:cNvPr id="5" name="Text Placeholder 4"/>
          <p:cNvSpPr>
            <a:spLocks noGrp="1"/>
          </p:cNvSpPr>
          <p:nvPr>
            <p:ph type="body" sz="quarter" idx="3"/>
          </p:nvPr>
        </p:nvSpPr>
        <p:spPr>
          <a:xfrm>
            <a:off x="4724400" y="1143000"/>
            <a:ext cx="3200400" cy="381000"/>
          </a:xfrm>
        </p:spPr>
        <p:txBody>
          <a:bodyPr/>
          <a:lstStyle/>
          <a:p>
            <a:pPr algn="ctr" eaLnBrk="1" hangingPunct="1">
              <a:defRPr/>
            </a:pPr>
            <a:r>
              <a:rPr sz="1600" b="1" spc="0">
                <a:solidFill>
                  <a:srgbClr val="C00000"/>
                </a:solidFill>
                <a:latin typeface="Arial" pitchFamily="34" charset="0"/>
                <a:cs typeface="Arial" pitchFamily="34" charset="0"/>
              </a:rPr>
              <a:t>Physiological Density</a:t>
            </a:r>
          </a:p>
        </p:txBody>
      </p:sp>
      <p:sp>
        <p:nvSpPr>
          <p:cNvPr id="6" name="Content Placeholder 5"/>
          <p:cNvSpPr>
            <a:spLocks noGrp="1"/>
          </p:cNvSpPr>
          <p:nvPr>
            <p:ph sz="quarter" idx="4"/>
          </p:nvPr>
        </p:nvSpPr>
        <p:spPr>
          <a:xfrm>
            <a:off x="4700588" y="1701800"/>
            <a:ext cx="3200400" cy="3108325"/>
          </a:xfrm>
        </p:spPr>
        <p:txBody>
          <a:bodyPr/>
          <a:lstStyle/>
          <a:p>
            <a:pPr marL="0" indent="0" eaLnBrk="1" hangingPunct="1">
              <a:buFont typeface="Arial" charset="0"/>
              <a:buChar char="•"/>
            </a:pPr>
            <a:r>
              <a:rPr lang="en-US" sz="1600" dirty="0" smtClean="0">
                <a:solidFill>
                  <a:srgbClr val="C00000"/>
                </a:solidFill>
                <a:latin typeface="+mj-lt"/>
              </a:rPr>
              <a:t>Measures</a:t>
            </a:r>
            <a:r>
              <a:rPr lang="en-US" sz="1600" b="0" dirty="0" smtClean="0">
                <a:latin typeface="+mj-lt"/>
              </a:rPr>
              <a:t> the pressure that people place on the land to produce enough food</a:t>
            </a:r>
          </a:p>
          <a:p>
            <a:pPr marL="0" indent="0" eaLnBrk="1" hangingPunct="1">
              <a:buFont typeface="Arial" charset="0"/>
              <a:buChar char="•"/>
            </a:pPr>
            <a:r>
              <a:rPr lang="en-US" sz="1600" b="0" dirty="0" smtClean="0">
                <a:latin typeface="+mj-lt"/>
              </a:rPr>
              <a:t>Divides the number of people into square km of arable land</a:t>
            </a:r>
          </a:p>
          <a:p>
            <a:pPr marL="0" indent="0" eaLnBrk="1" hangingPunct="1">
              <a:buFont typeface="Arial" charset="0"/>
              <a:buChar char="•"/>
            </a:pPr>
            <a:r>
              <a:rPr lang="en-US" sz="1600" dirty="0" smtClean="0">
                <a:solidFill>
                  <a:srgbClr val="C00000"/>
                </a:solidFill>
                <a:latin typeface="+mj-lt"/>
              </a:rPr>
              <a:t>Arable land </a:t>
            </a:r>
            <a:r>
              <a:rPr lang="en-US" sz="1600" b="0" dirty="0" smtClean="0">
                <a:latin typeface="+mj-lt"/>
              </a:rPr>
              <a:t>= land suitable for agriculture</a:t>
            </a:r>
          </a:p>
        </p:txBody>
      </p:sp>
      <p:pic>
        <p:nvPicPr>
          <p:cNvPr id="17415" name="Picture 3" descr="C:\Users\Owner\AppData\Local\Microsoft\Windows\Temporary Internet Files\Content.IE5\H6MQ49SX\MC900058201[1].wmf"/>
          <p:cNvPicPr>
            <a:picLocks noChangeAspect="1" noChangeArrowheads="1"/>
          </p:cNvPicPr>
          <p:nvPr/>
        </p:nvPicPr>
        <p:blipFill>
          <a:blip r:embed="rId2" cstate="print"/>
          <a:srcRect/>
          <a:stretch>
            <a:fillRect/>
          </a:stretch>
        </p:blipFill>
        <p:spPr bwMode="auto">
          <a:xfrm>
            <a:off x="4724400" y="3786188"/>
            <a:ext cx="3116263" cy="2667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 look at </a:t>
            </a:r>
            <a:r>
              <a:rPr lang="en-US" dirty="0" err="1" smtClean="0"/>
              <a:t>egypt</a:t>
            </a:r>
            <a:r>
              <a:rPr lang="en-US" dirty="0" smtClean="0"/>
              <a:t>…</a:t>
            </a:r>
            <a:endParaRPr lang="en-US" dirty="0"/>
          </a:p>
        </p:txBody>
      </p:sp>
      <p:sp>
        <p:nvSpPr>
          <p:cNvPr id="3" name="Content Placeholder 2"/>
          <p:cNvSpPr>
            <a:spLocks noGrp="1"/>
          </p:cNvSpPr>
          <p:nvPr>
            <p:ph idx="1"/>
          </p:nvPr>
        </p:nvSpPr>
        <p:spPr/>
        <p:txBody>
          <a:bodyPr/>
          <a:lstStyle/>
          <a:p>
            <a:pPr eaLnBrk="1" hangingPunct="1">
              <a:buFont typeface="Arial" charset="0"/>
              <a:buChar char="•"/>
            </a:pPr>
            <a:r>
              <a:rPr lang="en-US" sz="2200" b="0" dirty="0" smtClean="0">
                <a:latin typeface="+mj-lt"/>
              </a:rPr>
              <a:t>Egypt has a relatively </a:t>
            </a:r>
            <a:r>
              <a:rPr lang="en-US" sz="2200" dirty="0" smtClean="0">
                <a:solidFill>
                  <a:srgbClr val="C00000"/>
                </a:solidFill>
                <a:latin typeface="+mj-lt"/>
              </a:rPr>
              <a:t>sparse population.</a:t>
            </a:r>
          </a:p>
          <a:p>
            <a:pPr eaLnBrk="1" hangingPunct="1">
              <a:buFont typeface="Arial" charset="0"/>
              <a:buChar char="•"/>
            </a:pPr>
            <a:r>
              <a:rPr lang="en-US" sz="2200" dirty="0" smtClean="0">
                <a:solidFill>
                  <a:srgbClr val="C00000"/>
                </a:solidFill>
                <a:latin typeface="+mj-lt"/>
              </a:rPr>
              <a:t>Arithmetic density </a:t>
            </a:r>
            <a:r>
              <a:rPr lang="en-US" sz="2200" b="0" dirty="0" smtClean="0">
                <a:latin typeface="+mj-lt"/>
              </a:rPr>
              <a:t>for the country is 74.</a:t>
            </a:r>
          </a:p>
          <a:p>
            <a:pPr eaLnBrk="1" hangingPunct="1">
              <a:buFont typeface="Arial" charset="0"/>
              <a:buChar char="•"/>
            </a:pPr>
            <a:r>
              <a:rPr lang="en-US" sz="2200" b="0" dirty="0" smtClean="0">
                <a:latin typeface="+mj-lt"/>
              </a:rPr>
              <a:t>Its </a:t>
            </a:r>
            <a:r>
              <a:rPr lang="en-US" sz="2200" dirty="0" smtClean="0">
                <a:solidFill>
                  <a:srgbClr val="C00000"/>
                </a:solidFill>
                <a:latin typeface="+mj-lt"/>
              </a:rPr>
              <a:t>physiological density</a:t>
            </a:r>
            <a:r>
              <a:rPr lang="en-US" sz="2200" b="0" dirty="0" smtClean="0">
                <a:solidFill>
                  <a:srgbClr val="C00000"/>
                </a:solidFill>
                <a:latin typeface="+mj-lt"/>
              </a:rPr>
              <a:t>, </a:t>
            </a:r>
            <a:r>
              <a:rPr lang="en-US" sz="2200" b="0" dirty="0" smtClean="0">
                <a:latin typeface="+mj-lt"/>
              </a:rPr>
              <a:t>however, is 3500!</a:t>
            </a:r>
          </a:p>
          <a:p>
            <a:pPr eaLnBrk="1" hangingPunct="1">
              <a:buFont typeface="Arial" charset="0"/>
              <a:buChar char="•"/>
            </a:pPr>
            <a:r>
              <a:rPr lang="en-US" sz="2200" b="0" dirty="0" smtClean="0">
                <a:latin typeface="+mj-lt"/>
              </a:rPr>
              <a:t>Since much of Egypt is </a:t>
            </a:r>
            <a:r>
              <a:rPr lang="en-US" sz="2200" dirty="0" smtClean="0">
                <a:solidFill>
                  <a:srgbClr val="C00000"/>
                </a:solidFill>
                <a:latin typeface="+mj-lt"/>
              </a:rPr>
              <a:t>desert</a:t>
            </a:r>
            <a:r>
              <a:rPr lang="en-US" sz="2200" b="0" dirty="0" smtClean="0">
                <a:solidFill>
                  <a:srgbClr val="C00000"/>
                </a:solidFill>
                <a:latin typeface="+mj-lt"/>
              </a:rPr>
              <a:t>, </a:t>
            </a:r>
            <a:r>
              <a:rPr lang="en-US" sz="2200" b="0" dirty="0" smtClean="0">
                <a:latin typeface="+mj-lt"/>
              </a:rPr>
              <a:t>its people put a great deal of pressure on the arable land.</a:t>
            </a:r>
          </a:p>
          <a:p>
            <a:pPr eaLnBrk="1" hangingPunct="1">
              <a:buFont typeface="Arial" charset="0"/>
              <a:buChar char="•"/>
            </a:pPr>
            <a:r>
              <a:rPr lang="en-US" sz="2200" dirty="0" smtClean="0">
                <a:solidFill>
                  <a:srgbClr val="C00000"/>
                </a:solidFill>
                <a:latin typeface="+mj-lt"/>
              </a:rPr>
              <a:t>As a result, the country has a very high physiological density</a:t>
            </a:r>
            <a:r>
              <a:rPr lang="en-US" sz="2200" b="0" dirty="0" smtClean="0">
                <a:solidFill>
                  <a:srgbClr val="C00000"/>
                </a:solidFill>
                <a:latin typeface="+mj-lt"/>
              </a:rPr>
              <a:t>.</a:t>
            </a:r>
          </a:p>
        </p:txBody>
      </p:sp>
      <p:pic>
        <p:nvPicPr>
          <p:cNvPr id="18436" name="Picture 2" descr="C:\Users\Owner\AppData\Local\Microsoft\Windows\Temporary Internet Files\Content.IE5\BXPNTBME\MC900231056[1].wmf"/>
          <p:cNvPicPr>
            <a:picLocks noChangeAspect="1" noChangeArrowheads="1"/>
          </p:cNvPicPr>
          <p:nvPr/>
        </p:nvPicPr>
        <p:blipFill>
          <a:blip r:embed="rId2" cstate="print"/>
          <a:srcRect/>
          <a:stretch>
            <a:fillRect/>
          </a:stretch>
        </p:blipFill>
        <p:spPr bwMode="auto">
          <a:xfrm>
            <a:off x="4724400" y="3773488"/>
            <a:ext cx="2332038" cy="2400300"/>
          </a:xfrm>
          <a:prstGeom prst="rect">
            <a:avLst/>
          </a:prstGeom>
          <a:noFill/>
          <a:ln w="28575">
            <a:solidFill>
              <a:srgbClr val="0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2400" dirty="0" smtClean="0"/>
              <a:t>Comparative arithmetic population density</a:t>
            </a:r>
            <a:endParaRPr lang="en-US" sz="2400" dirty="0"/>
          </a:p>
        </p:txBody>
      </p:sp>
      <p:sp>
        <p:nvSpPr>
          <p:cNvPr id="3" name="Content Placeholder 2"/>
          <p:cNvSpPr>
            <a:spLocks noGrp="1"/>
          </p:cNvSpPr>
          <p:nvPr>
            <p:ph idx="1"/>
          </p:nvPr>
        </p:nvSpPr>
        <p:spPr>
          <a:xfrm>
            <a:off x="838200" y="990600"/>
            <a:ext cx="7521575" cy="4310063"/>
          </a:xfrm>
        </p:spPr>
        <p:txBody>
          <a:bodyPr/>
          <a:lstStyle/>
          <a:p>
            <a:pPr eaLnBrk="1" hangingPunct="1">
              <a:defRPr/>
            </a:pPr>
            <a:r>
              <a:rPr lang="en-US" sz="2000" dirty="0" smtClean="0">
                <a:solidFill>
                  <a:srgbClr val="C00000"/>
                </a:solidFill>
                <a:latin typeface="+mj-lt"/>
              </a:rPr>
              <a:t>Country	</a:t>
            </a:r>
            <a:r>
              <a:rPr lang="en-US" sz="2000" dirty="0" smtClean="0">
                <a:solidFill>
                  <a:schemeClr val="accent3">
                    <a:lumMod val="50000"/>
                  </a:schemeClr>
                </a:solidFill>
                <a:latin typeface="+mj-lt"/>
              </a:rPr>
              <a:t>	</a:t>
            </a:r>
            <a:r>
              <a:rPr lang="en-US" sz="2000" dirty="0" smtClean="0">
                <a:solidFill>
                  <a:srgbClr val="C00000"/>
                </a:solidFill>
                <a:latin typeface="+mj-lt"/>
              </a:rPr>
              <a:t>	Arithmetic Density (Per square km)</a:t>
            </a:r>
          </a:p>
          <a:p>
            <a:pPr eaLnBrk="1" hangingPunct="1">
              <a:defRPr/>
            </a:pPr>
            <a:r>
              <a:rPr lang="en-US" sz="1700" b="0" dirty="0" smtClean="0">
                <a:latin typeface="+mj-lt"/>
              </a:rPr>
              <a:t>Monaco					23,660</a:t>
            </a:r>
          </a:p>
          <a:p>
            <a:pPr eaLnBrk="1" hangingPunct="1">
              <a:defRPr/>
            </a:pPr>
            <a:r>
              <a:rPr lang="en-US" sz="1700" b="0" dirty="0" smtClean="0">
                <a:latin typeface="+mj-lt"/>
              </a:rPr>
              <a:t>Singapore				   6,333</a:t>
            </a:r>
          </a:p>
          <a:p>
            <a:pPr eaLnBrk="1" hangingPunct="1">
              <a:defRPr/>
            </a:pPr>
            <a:r>
              <a:rPr lang="en-US" sz="1700" b="0" dirty="0" smtClean="0">
                <a:latin typeface="+mj-lt"/>
              </a:rPr>
              <a:t>South Korea				      480</a:t>
            </a:r>
          </a:p>
          <a:p>
            <a:pPr eaLnBrk="1" hangingPunct="1">
              <a:defRPr/>
            </a:pPr>
            <a:r>
              <a:rPr lang="en-US" sz="1700" b="0" dirty="0" smtClean="0">
                <a:latin typeface="+mj-lt"/>
              </a:rPr>
              <a:t>United Kingdom				      246</a:t>
            </a:r>
          </a:p>
          <a:p>
            <a:pPr eaLnBrk="1" hangingPunct="1">
              <a:defRPr/>
            </a:pPr>
            <a:r>
              <a:rPr lang="en-US" sz="1700" b="0" dirty="0" smtClean="0">
                <a:latin typeface="+mj-lt"/>
              </a:rPr>
              <a:t>Nigeria					      142</a:t>
            </a:r>
          </a:p>
          <a:p>
            <a:pPr eaLnBrk="1" hangingPunct="1">
              <a:defRPr/>
            </a:pPr>
            <a:r>
              <a:rPr lang="en-US" sz="1700" b="0" dirty="0" smtClean="0">
                <a:latin typeface="+mj-lt"/>
              </a:rPr>
              <a:t>Turkey					         97</a:t>
            </a:r>
          </a:p>
          <a:p>
            <a:pPr eaLnBrk="1" hangingPunct="1">
              <a:defRPr/>
            </a:pPr>
            <a:r>
              <a:rPr lang="en-US" sz="1700" b="0" dirty="0" smtClean="0">
                <a:latin typeface="+mj-lt"/>
              </a:rPr>
              <a:t>Nicaragua				        42</a:t>
            </a:r>
          </a:p>
          <a:p>
            <a:pPr eaLnBrk="1" hangingPunct="1">
              <a:defRPr/>
            </a:pPr>
            <a:r>
              <a:rPr lang="en-US" sz="1700" b="0" dirty="0" smtClean="0">
                <a:latin typeface="+mj-lt"/>
              </a:rPr>
              <a:t>United States				        34</a:t>
            </a:r>
          </a:p>
          <a:p>
            <a:pPr eaLnBrk="1" hangingPunct="1">
              <a:defRPr/>
            </a:pPr>
            <a:r>
              <a:rPr lang="en-US" sz="1700" b="0" dirty="0" smtClean="0">
                <a:latin typeface="+mj-lt"/>
              </a:rPr>
              <a:t>Argentina					     13.9</a:t>
            </a:r>
          </a:p>
          <a:p>
            <a:pPr eaLnBrk="1" hangingPunct="1">
              <a:defRPr/>
            </a:pPr>
            <a:r>
              <a:rPr lang="en-US" sz="1700" b="0" dirty="0" smtClean="0">
                <a:latin typeface="+mj-lt"/>
              </a:rPr>
              <a:t>Canada					        3.2</a:t>
            </a:r>
          </a:p>
          <a:p>
            <a:pPr eaLnBrk="1" hangingPunct="1">
              <a:defRPr/>
            </a:pPr>
            <a:endParaRPr lang="en-US" sz="1700" b="0" dirty="0"/>
          </a:p>
        </p:txBody>
      </p:sp>
      <p:pic>
        <p:nvPicPr>
          <p:cNvPr id="19460" name="Picture 4" descr="C:\Users\Owner\AppData\Local\Microsoft\Windows\Temporary Internet Files\Content.IE5\H6MQ49SX\MC900231508[1].wmf"/>
          <p:cNvPicPr>
            <a:picLocks noChangeAspect="1" noChangeArrowheads="1"/>
          </p:cNvPicPr>
          <p:nvPr/>
        </p:nvPicPr>
        <p:blipFill>
          <a:blip r:embed="rId2" cstate="print"/>
          <a:srcRect/>
          <a:stretch>
            <a:fillRect/>
          </a:stretch>
        </p:blipFill>
        <p:spPr bwMode="auto">
          <a:xfrm>
            <a:off x="6705600" y="4114800"/>
            <a:ext cx="1935163" cy="2263775"/>
          </a:xfrm>
          <a:prstGeom prst="rect">
            <a:avLst/>
          </a:prstGeom>
          <a:noFill/>
          <a:ln w="38100">
            <a:solidFill>
              <a:srgbClr val="C00000"/>
            </a:solidFill>
            <a:miter lim="800000"/>
            <a:headEnd/>
            <a:tailEnd/>
          </a:ln>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lgn="ctr" eaLnBrk="1" fontAlgn="auto" hangingPunct="1">
              <a:spcAft>
                <a:spcPts val="0"/>
              </a:spcAft>
              <a:defRPr/>
            </a:pPr>
            <a:r>
              <a:rPr b="1"/>
              <a:t>Carrying capacity</a:t>
            </a:r>
          </a:p>
        </p:txBody>
      </p:sp>
      <p:pic>
        <p:nvPicPr>
          <p:cNvPr id="20483" name="Picture 2" descr="C:\Users\Owner\AppData\Local\Microsoft\Windows\Temporary Internet Files\Content.IE5\6U2F184X\MC900078749[1].wmf"/>
          <p:cNvPicPr>
            <a:picLocks noChangeAspect="1" noChangeArrowheads="1"/>
          </p:cNvPicPr>
          <p:nvPr/>
        </p:nvPicPr>
        <p:blipFill>
          <a:blip r:embed="rId2" cstate="print"/>
          <a:srcRect/>
          <a:stretch>
            <a:fillRect/>
          </a:stretch>
        </p:blipFill>
        <p:spPr bwMode="auto">
          <a:xfrm>
            <a:off x="4191000" y="3352800"/>
            <a:ext cx="4351338" cy="18145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Carrying capacity:  what is it?</a:t>
            </a:r>
            <a:endParaRPr lang="en-US" dirty="0"/>
          </a:p>
        </p:txBody>
      </p:sp>
      <p:sp>
        <p:nvSpPr>
          <p:cNvPr id="3" name="Content Placeholder 2"/>
          <p:cNvSpPr>
            <a:spLocks noGrp="1"/>
          </p:cNvSpPr>
          <p:nvPr>
            <p:ph idx="1"/>
          </p:nvPr>
        </p:nvSpPr>
        <p:spPr/>
        <p:txBody>
          <a:bodyPr/>
          <a:lstStyle/>
          <a:p>
            <a:pPr eaLnBrk="1" hangingPunct="1"/>
            <a:r>
              <a:rPr lang="en-US" sz="2200" dirty="0" smtClean="0">
                <a:solidFill>
                  <a:srgbClr val="C00000"/>
                </a:solidFill>
                <a:latin typeface="+mj-lt"/>
              </a:rPr>
              <a:t>Definition:  </a:t>
            </a:r>
            <a:r>
              <a:rPr lang="en-US" sz="2200" b="0" dirty="0" smtClean="0">
                <a:latin typeface="+mj-lt"/>
              </a:rPr>
              <a:t>the number of people an area can support on a sustained basis</a:t>
            </a:r>
          </a:p>
          <a:p>
            <a:pPr eaLnBrk="1" hangingPunct="1"/>
            <a:endParaRPr lang="en-US" dirty="0" smtClean="0">
              <a:latin typeface="+mj-lt"/>
            </a:endParaRPr>
          </a:p>
          <a:p>
            <a:pPr eaLnBrk="1" hangingPunct="1"/>
            <a:r>
              <a:rPr lang="en-US" sz="2200" dirty="0" smtClean="0">
                <a:solidFill>
                  <a:srgbClr val="C00000"/>
                </a:solidFill>
                <a:latin typeface="+mj-lt"/>
              </a:rPr>
              <a:t>How does carrying capacity relate to overpopulation?  </a:t>
            </a:r>
          </a:p>
          <a:p>
            <a:pPr eaLnBrk="1" hangingPunct="1"/>
            <a:r>
              <a:rPr lang="en-US" sz="2200" b="0" dirty="0" smtClean="0">
                <a:latin typeface="+mj-lt"/>
              </a:rPr>
              <a:t>	The circumstance of too many people for the land to support is known as overpopulation.  </a:t>
            </a:r>
          </a:p>
          <a:p>
            <a:pPr eaLnBrk="1" hangingPunct="1"/>
            <a:endParaRPr lang="en-US" dirty="0" smtClean="0"/>
          </a:p>
        </p:txBody>
      </p:sp>
      <p:pic>
        <p:nvPicPr>
          <p:cNvPr id="21508" name="Picture 3" descr="C:\Users\Owner\AppData\Local\Microsoft\Windows\Temporary Internet Files\Content.IE5\CNBCS08V\MC900384418[1].wmf"/>
          <p:cNvPicPr>
            <a:picLocks noChangeAspect="1" noChangeArrowheads="1"/>
          </p:cNvPicPr>
          <p:nvPr/>
        </p:nvPicPr>
        <p:blipFill>
          <a:blip r:embed="rId2" cstate="print"/>
          <a:srcRect/>
          <a:stretch>
            <a:fillRect/>
          </a:stretch>
        </p:blipFill>
        <p:spPr bwMode="auto">
          <a:xfrm>
            <a:off x="6324600" y="3248025"/>
            <a:ext cx="2095500" cy="3048000"/>
          </a:xfrm>
          <a:prstGeom prst="rect">
            <a:avLst/>
          </a:prstGeom>
          <a:noFill/>
          <a:ln w="9525" cmpd="thickThin">
            <a:solidFill>
              <a:srgbClr val="C00000"/>
            </a:solidFill>
            <a:miter lim="800000"/>
            <a:headEnd/>
            <a:tailEnd/>
          </a:ln>
        </p:spPr>
      </p:pic>
      <p:pic>
        <p:nvPicPr>
          <p:cNvPr id="20486" name="Picture 6" descr="C:\Users\Owner\AppData\Local\Microsoft\Windows\Temporary Internet Files\Content.IE5\CNBCS08V\MC900056898[1].wmf"/>
          <p:cNvPicPr>
            <a:picLocks noChangeAspect="1" noChangeArrowheads="1"/>
          </p:cNvPicPr>
          <p:nvPr/>
        </p:nvPicPr>
        <p:blipFill>
          <a:blip r:embed="rId3" cstate="print">
            <a:duotone>
              <a:schemeClr val="accent2">
                <a:shade val="45000"/>
                <a:satMod val="135000"/>
              </a:schemeClr>
              <a:prstClr val="white"/>
            </a:duotone>
            <a:extLst/>
          </a:blip>
          <a:srcRect/>
          <a:stretch>
            <a:fillRect/>
          </a:stretch>
        </p:blipFill>
        <p:spPr bwMode="auto">
          <a:xfrm>
            <a:off x="2833914" y="4048125"/>
            <a:ext cx="3007317" cy="1447800"/>
          </a:xfrm>
          <a:prstGeom prst="rect">
            <a:avLst/>
          </a:prstGeom>
          <a:ln w="38100" cap="sq" cmpd="thickThin">
            <a:solidFill>
              <a:schemeClr val="accent5">
                <a:lumMod val="50000"/>
              </a:schemeClr>
            </a:solidFill>
            <a:prstDash val="solid"/>
            <a:miter lim="800000"/>
          </a:ln>
          <a:effectLst>
            <a:innerShdw blurRad="76200">
              <a:srgbClr val="000000"/>
            </a:innerShdw>
          </a:effectLs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701675"/>
          </a:xfrm>
        </p:spPr>
        <p:txBody>
          <a:bodyPr/>
          <a:lstStyle/>
          <a:p>
            <a:pPr algn="ctr" eaLnBrk="1" hangingPunct="1">
              <a:defRPr/>
            </a:pPr>
            <a:r>
              <a:rPr lang="en-US" sz="2400" dirty="0" smtClean="0"/>
              <a:t>Carrying capacity depends on an area’s </a:t>
            </a:r>
            <a:br>
              <a:rPr lang="en-US" sz="2400" dirty="0" smtClean="0"/>
            </a:br>
            <a:r>
              <a:rPr lang="en-US" sz="2400" dirty="0" smtClean="0"/>
              <a:t>level of technology.</a:t>
            </a:r>
            <a:endParaRPr lang="en-US" sz="2400" dirty="0"/>
          </a:p>
        </p:txBody>
      </p:sp>
      <p:sp>
        <p:nvSpPr>
          <p:cNvPr id="3" name="Content Placeholder 2"/>
          <p:cNvSpPr>
            <a:spLocks noGrp="1"/>
          </p:cNvSpPr>
          <p:nvPr>
            <p:ph idx="1"/>
          </p:nvPr>
        </p:nvSpPr>
        <p:spPr>
          <a:xfrm>
            <a:off x="838200" y="1295400"/>
            <a:ext cx="7521575" cy="3579813"/>
          </a:xfrm>
        </p:spPr>
        <p:txBody>
          <a:bodyPr/>
          <a:lstStyle/>
          <a:p>
            <a:pPr eaLnBrk="1" hangingPunct="1">
              <a:buFont typeface="Arial" charset="0"/>
              <a:buChar char="•"/>
            </a:pPr>
            <a:r>
              <a:rPr lang="en-US" sz="2000" dirty="0" smtClean="0">
                <a:solidFill>
                  <a:srgbClr val="C00000"/>
                </a:solidFill>
                <a:latin typeface="+mj-lt"/>
              </a:rPr>
              <a:t>Example:  </a:t>
            </a:r>
            <a:r>
              <a:rPr lang="en-US" sz="2000" b="0" dirty="0" smtClean="0">
                <a:latin typeface="+mj-lt"/>
              </a:rPr>
              <a:t>A region whose farmers make use of irrigation and fertilizers can support more people than regions that do not.</a:t>
            </a:r>
          </a:p>
          <a:p>
            <a:pPr eaLnBrk="1" hangingPunct="1">
              <a:buFont typeface="Arial" charset="0"/>
              <a:buChar char="•"/>
            </a:pPr>
            <a:r>
              <a:rPr lang="en-US" sz="2000" dirty="0" smtClean="0">
                <a:solidFill>
                  <a:srgbClr val="C00000"/>
                </a:solidFill>
                <a:latin typeface="+mj-lt"/>
              </a:rPr>
              <a:t>Example:  </a:t>
            </a:r>
            <a:r>
              <a:rPr lang="en-US" sz="2000" b="0" dirty="0" smtClean="0">
                <a:latin typeface="+mj-lt"/>
              </a:rPr>
              <a:t>An industrial society is able to import raw materials from other places, convert them into finished products, and export them.</a:t>
            </a:r>
          </a:p>
          <a:p>
            <a:pPr eaLnBrk="1" hangingPunct="1">
              <a:buFont typeface="Arial" charset="0"/>
              <a:buChar char="•"/>
            </a:pPr>
            <a:r>
              <a:rPr lang="en-US" sz="2000" dirty="0" smtClean="0">
                <a:solidFill>
                  <a:srgbClr val="C00000"/>
                </a:solidFill>
                <a:latin typeface="+mj-lt"/>
              </a:rPr>
              <a:t>Example:  Japan</a:t>
            </a:r>
          </a:p>
          <a:p>
            <a:pPr lvl="4" eaLnBrk="1" hangingPunct="1">
              <a:buFont typeface="Arial" charset="0"/>
              <a:buChar char="•"/>
            </a:pPr>
            <a:r>
              <a:rPr lang="en-US" sz="2000" dirty="0" smtClean="0">
                <a:latin typeface="+mj-lt"/>
              </a:rPr>
              <a:t>An industrial country with a very high carrying capacity</a:t>
            </a:r>
          </a:p>
          <a:p>
            <a:pPr lvl="4" eaLnBrk="1" hangingPunct="1">
              <a:buFont typeface="Arial" charset="0"/>
              <a:buChar char="•"/>
            </a:pPr>
            <a:r>
              <a:rPr lang="en-US" sz="2000" dirty="0" smtClean="0">
                <a:latin typeface="+mj-lt"/>
              </a:rPr>
              <a:t>Relatively small land space</a:t>
            </a:r>
          </a:p>
          <a:p>
            <a:pPr lvl="4" eaLnBrk="1" hangingPunct="1">
              <a:buFont typeface="Arial" charset="0"/>
              <a:buChar char="•"/>
            </a:pPr>
            <a:r>
              <a:rPr lang="en-US" sz="2000" dirty="0" smtClean="0">
                <a:latin typeface="+mj-lt"/>
              </a:rPr>
              <a:t>Able to buy food it cannot produce at home from profits earned by exporting finished products</a:t>
            </a:r>
          </a:p>
        </p:txBody>
      </p:sp>
      <p:pic>
        <p:nvPicPr>
          <p:cNvPr id="22532" name="Picture 2" descr="C:\Users\Owner\AppData\Local\Microsoft\Windows\Temporary Internet Files\Content.IE5\BXPNTBME\MC900090484[1].wmf"/>
          <p:cNvPicPr>
            <a:picLocks noChangeAspect="1" noChangeArrowheads="1"/>
          </p:cNvPicPr>
          <p:nvPr/>
        </p:nvPicPr>
        <p:blipFill>
          <a:blip r:embed="rId2" cstate="print"/>
          <a:srcRect/>
          <a:stretch>
            <a:fillRect/>
          </a:stretch>
        </p:blipFill>
        <p:spPr bwMode="auto">
          <a:xfrm>
            <a:off x="6477000" y="4648200"/>
            <a:ext cx="2047875" cy="2114550"/>
          </a:xfrm>
          <a:prstGeom prst="rect">
            <a:avLst/>
          </a:prstGeom>
          <a:noFill/>
          <a:ln w="12700">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lgn="ctr" eaLnBrk="1" fontAlgn="auto" hangingPunct="1">
              <a:spcAft>
                <a:spcPts val="0"/>
              </a:spcAft>
              <a:defRPr/>
            </a:pPr>
            <a:r>
              <a:rPr b="1"/>
              <a:t>Population pyramids</a:t>
            </a:r>
          </a:p>
        </p:txBody>
      </p:sp>
      <p:pic>
        <p:nvPicPr>
          <p:cNvPr id="23555" name="Picture 2" descr="C:\Users\Owner\AppData\Local\Microsoft\Windows\Temporary Internet Files\Content.IE5\BXPNTBME\MC900078732[1].wmf"/>
          <p:cNvPicPr>
            <a:picLocks noChangeAspect="1" noChangeArrowheads="1"/>
          </p:cNvPicPr>
          <p:nvPr/>
        </p:nvPicPr>
        <p:blipFill>
          <a:blip r:embed="rId2" cstate="print"/>
          <a:srcRect/>
          <a:stretch>
            <a:fillRect/>
          </a:stretch>
        </p:blipFill>
        <p:spPr bwMode="auto">
          <a:xfrm>
            <a:off x="5715000" y="2438400"/>
            <a:ext cx="2238375" cy="32004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Population pyramids	</a:t>
            </a:r>
            <a:endParaRPr lang="en-US" dirty="0"/>
          </a:p>
        </p:txBody>
      </p:sp>
      <p:sp>
        <p:nvSpPr>
          <p:cNvPr id="3" name="Content Placeholder 2"/>
          <p:cNvSpPr>
            <a:spLocks noGrp="1"/>
          </p:cNvSpPr>
          <p:nvPr>
            <p:ph idx="1"/>
          </p:nvPr>
        </p:nvSpPr>
        <p:spPr>
          <a:xfrm>
            <a:off x="822325" y="914400"/>
            <a:ext cx="7521575" cy="4114800"/>
          </a:xfrm>
        </p:spPr>
        <p:txBody>
          <a:bodyPr/>
          <a:lstStyle/>
          <a:p>
            <a:pPr eaLnBrk="1" hangingPunct="1">
              <a:buFont typeface="Arial" charset="0"/>
              <a:buChar char="•"/>
            </a:pPr>
            <a:r>
              <a:rPr lang="en-US" sz="2200" dirty="0" smtClean="0">
                <a:solidFill>
                  <a:srgbClr val="C00000"/>
                </a:solidFill>
                <a:latin typeface="+mj-lt"/>
              </a:rPr>
              <a:t>What do they do?  </a:t>
            </a:r>
          </a:p>
          <a:p>
            <a:pPr lvl="4" eaLnBrk="1" hangingPunct="1">
              <a:buFont typeface="Arial" charset="0"/>
              <a:buChar char="•"/>
            </a:pPr>
            <a:r>
              <a:rPr lang="en-US" sz="2200" dirty="0" smtClean="0">
                <a:latin typeface="+mj-lt"/>
              </a:rPr>
              <a:t>Population pyramids represent a population’s  age and sex composition.</a:t>
            </a:r>
          </a:p>
          <a:p>
            <a:pPr eaLnBrk="1" hangingPunct="1">
              <a:buFont typeface="Arial" charset="0"/>
              <a:buChar char="•"/>
            </a:pPr>
            <a:r>
              <a:rPr lang="en-US" sz="2200" b="0" dirty="0" smtClean="0">
                <a:latin typeface="+mj-lt"/>
              </a:rPr>
              <a:t>The pyramids take </a:t>
            </a:r>
            <a:r>
              <a:rPr lang="en-US" sz="2200" dirty="0" smtClean="0">
                <a:solidFill>
                  <a:srgbClr val="C00000"/>
                </a:solidFill>
                <a:latin typeface="+mj-lt"/>
              </a:rPr>
              <a:t>different shapes according to the distribution </a:t>
            </a:r>
            <a:r>
              <a:rPr lang="en-US" sz="2200" b="0" dirty="0" smtClean="0">
                <a:latin typeface="+mj-lt"/>
              </a:rPr>
              <a:t>of males and females at each age level.</a:t>
            </a:r>
          </a:p>
          <a:p>
            <a:pPr eaLnBrk="1" hangingPunct="1">
              <a:buFont typeface="Arial" charset="0"/>
              <a:buChar char="•"/>
            </a:pPr>
            <a:r>
              <a:rPr lang="en-US" sz="2200" dirty="0" smtClean="0">
                <a:solidFill>
                  <a:srgbClr val="C00000"/>
                </a:solidFill>
                <a:latin typeface="+mj-lt"/>
              </a:rPr>
              <a:t>What affects the shape of a country’s population pyramid?</a:t>
            </a:r>
          </a:p>
          <a:p>
            <a:pPr lvl="4" eaLnBrk="1" hangingPunct="1">
              <a:buFont typeface="Arial" charset="0"/>
              <a:buChar char="•"/>
            </a:pPr>
            <a:r>
              <a:rPr lang="en-US" sz="2200" dirty="0" smtClean="0">
                <a:latin typeface="+mj-lt"/>
              </a:rPr>
              <a:t>Level of health care</a:t>
            </a:r>
          </a:p>
          <a:p>
            <a:pPr lvl="4" eaLnBrk="1" hangingPunct="1">
              <a:buFont typeface="Arial" charset="0"/>
              <a:buChar char="•"/>
            </a:pPr>
            <a:r>
              <a:rPr lang="en-US" sz="2200" dirty="0" smtClean="0">
                <a:latin typeface="+mj-lt"/>
              </a:rPr>
              <a:t>Impact of war</a:t>
            </a:r>
          </a:p>
          <a:p>
            <a:pPr lvl="4" eaLnBrk="1" hangingPunct="1">
              <a:buFont typeface="Arial" charset="0"/>
              <a:buChar char="•"/>
            </a:pPr>
            <a:r>
              <a:rPr lang="en-US" sz="2200" dirty="0" smtClean="0">
                <a:latin typeface="+mj-lt"/>
              </a:rPr>
              <a:t>Availability of birth control</a:t>
            </a:r>
          </a:p>
          <a:p>
            <a:pPr lvl="4" eaLnBrk="1" hangingPunct="1">
              <a:buFont typeface="Arial" charset="0"/>
              <a:buChar char="•"/>
            </a:pPr>
            <a:r>
              <a:rPr lang="en-US" sz="2200" dirty="0" smtClean="0">
                <a:latin typeface="+mj-lt"/>
              </a:rPr>
              <a:t>Level of economic development</a:t>
            </a:r>
          </a:p>
        </p:txBody>
      </p:sp>
      <p:pic>
        <p:nvPicPr>
          <p:cNvPr id="24580" name="Picture 2" descr="C:\Users\Owner\AppData\Local\Microsoft\Windows\Temporary Internet Files\Content.IE5\CNBCS08V\MC900053934[1].wmf"/>
          <p:cNvPicPr>
            <a:picLocks noChangeAspect="1" noChangeArrowheads="1"/>
          </p:cNvPicPr>
          <p:nvPr/>
        </p:nvPicPr>
        <p:blipFill>
          <a:blip r:embed="rId2" cstate="print"/>
          <a:srcRect/>
          <a:stretch>
            <a:fillRect/>
          </a:stretch>
        </p:blipFill>
        <p:spPr bwMode="auto">
          <a:xfrm>
            <a:off x="5802313" y="3733800"/>
            <a:ext cx="2652712" cy="2616200"/>
          </a:xfrm>
          <a:prstGeom prst="rect">
            <a:avLst/>
          </a:prstGeom>
          <a:noFill/>
          <a:ln w="12700">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algn="ctr">
              <a:defRPr/>
            </a:pPr>
            <a:r>
              <a:rPr lang="en-US" sz="2800" dirty="0"/>
              <a:t>Advanced placement</a:t>
            </a:r>
            <a:br>
              <a:rPr lang="en-US" sz="2800" dirty="0"/>
            </a:br>
            <a:r>
              <a:rPr lang="en-US" sz="2800" dirty="0"/>
              <a:t>human geography</a:t>
            </a:r>
            <a:br>
              <a:rPr lang="en-US" sz="2800" dirty="0"/>
            </a:br>
            <a:r>
              <a:rPr lang="en-US" sz="2800" dirty="0"/>
              <a:t>review </a:t>
            </a:r>
            <a:r>
              <a:rPr lang="en-US" sz="2800" smtClean="0"/>
              <a:t>sessionS:  </a:t>
            </a:r>
            <a:r>
              <a:rPr lang="en-US" sz="2800" dirty="0"/>
              <a:t>Unit </a:t>
            </a:r>
            <a:r>
              <a:rPr lang="en-US" sz="2800" dirty="0" smtClean="0"/>
              <a:t>two</a:t>
            </a:r>
            <a:endParaRPr lang="en-US" sz="2800" dirty="0"/>
          </a:p>
        </p:txBody>
      </p:sp>
      <p:sp>
        <p:nvSpPr>
          <p:cNvPr id="7171" name="Rectangle 3"/>
          <p:cNvSpPr>
            <a:spLocks noChangeArrowheads="1"/>
          </p:cNvSpPr>
          <p:nvPr/>
        </p:nvSpPr>
        <p:spPr bwMode="auto">
          <a:xfrm>
            <a:off x="4191000" y="4114800"/>
            <a:ext cx="4572000" cy="2308225"/>
          </a:xfrm>
          <a:prstGeom prst="rect">
            <a:avLst/>
          </a:prstGeom>
          <a:noFill/>
          <a:ln w="9525">
            <a:noFill/>
            <a:miter lim="800000"/>
            <a:headEnd/>
            <a:tailEnd/>
          </a:ln>
        </p:spPr>
        <p:txBody>
          <a:bodyPr>
            <a:spAutoFit/>
          </a:bodyPr>
          <a:lstStyle/>
          <a:p>
            <a:pPr algn="ctr"/>
            <a:r>
              <a:rPr lang="en-US" sz="2400">
                <a:solidFill>
                  <a:schemeClr val="bg1"/>
                </a:solidFill>
              </a:rPr>
              <a:t>By Geri Flanary</a:t>
            </a:r>
          </a:p>
          <a:p>
            <a:pPr algn="ctr"/>
            <a:r>
              <a:rPr lang="en-US" sz="2400">
                <a:solidFill>
                  <a:schemeClr val="bg1"/>
                </a:solidFill>
              </a:rPr>
              <a:t>To accompany </a:t>
            </a:r>
          </a:p>
          <a:p>
            <a:pPr algn="ctr"/>
            <a:r>
              <a:rPr lang="en-US" sz="2400" i="1">
                <a:solidFill>
                  <a:schemeClr val="bg1"/>
                </a:solidFill>
              </a:rPr>
              <a:t>AP Human Geography:  A Study Guide</a:t>
            </a:r>
          </a:p>
          <a:p>
            <a:pPr algn="ctr"/>
            <a:r>
              <a:rPr lang="en-US" sz="2400" i="1">
                <a:solidFill>
                  <a:schemeClr val="bg1"/>
                </a:solidFill>
              </a:rPr>
              <a:t>3</a:t>
            </a:r>
            <a:r>
              <a:rPr lang="en-US" sz="2400" i="1" baseline="30000">
                <a:solidFill>
                  <a:schemeClr val="bg1"/>
                </a:solidFill>
              </a:rPr>
              <a:t>rd</a:t>
            </a:r>
            <a:r>
              <a:rPr lang="en-US" sz="2400" i="1">
                <a:solidFill>
                  <a:schemeClr val="bg1"/>
                </a:solidFill>
              </a:rPr>
              <a:t> edition</a:t>
            </a:r>
          </a:p>
          <a:p>
            <a:pPr algn="ctr"/>
            <a:r>
              <a:rPr lang="en-US" sz="2400">
                <a:solidFill>
                  <a:schemeClr val="bg1"/>
                </a:solidFill>
              </a:rPr>
              <a:t>By Ethel Wood</a:t>
            </a: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Afghanistan</a:t>
            </a:r>
            <a:endParaRPr lang="en-US" dirty="0"/>
          </a:p>
        </p:txBody>
      </p:sp>
      <p:sp>
        <p:nvSpPr>
          <p:cNvPr id="25603" name="Content Placeholder 2"/>
          <p:cNvSpPr>
            <a:spLocks noGrp="1"/>
          </p:cNvSpPr>
          <p:nvPr>
            <p:ph idx="1"/>
          </p:nvPr>
        </p:nvSpPr>
        <p:spPr/>
        <p:txBody>
          <a:bodyPr/>
          <a:lstStyle/>
          <a:p>
            <a:pPr eaLnBrk="1" hangingPunct="1">
              <a:buFont typeface="Arial" charset="0"/>
              <a:buChar char="•"/>
            </a:pPr>
            <a:r>
              <a:rPr lang="en-US" sz="2200" dirty="0" smtClean="0">
                <a:solidFill>
                  <a:srgbClr val="C00000"/>
                </a:solidFill>
                <a:latin typeface="+mj-lt"/>
              </a:rPr>
              <a:t>Pyramid narrows </a:t>
            </a:r>
            <a:r>
              <a:rPr lang="en-US" sz="2200" b="0" dirty="0" smtClean="0">
                <a:latin typeface="+mj-lt"/>
              </a:rPr>
              <a:t>as it goes up in age group.</a:t>
            </a:r>
          </a:p>
          <a:p>
            <a:pPr eaLnBrk="1" hangingPunct="1">
              <a:buFont typeface="Arial" charset="0"/>
              <a:buChar char="•"/>
            </a:pPr>
            <a:r>
              <a:rPr lang="en-US" sz="2200" dirty="0" smtClean="0">
                <a:solidFill>
                  <a:srgbClr val="C00000"/>
                </a:solidFill>
                <a:latin typeface="+mj-lt"/>
              </a:rPr>
              <a:t>Few people </a:t>
            </a:r>
            <a:r>
              <a:rPr lang="en-US" sz="2200" b="0" dirty="0" smtClean="0">
                <a:latin typeface="+mj-lt"/>
              </a:rPr>
              <a:t>live above the age of 75.</a:t>
            </a:r>
          </a:p>
          <a:p>
            <a:pPr eaLnBrk="1" hangingPunct="1">
              <a:buFont typeface="Arial" charset="0"/>
              <a:buChar char="•"/>
            </a:pPr>
            <a:r>
              <a:rPr lang="en-US" sz="2200" dirty="0" smtClean="0">
                <a:solidFill>
                  <a:srgbClr val="C00000"/>
                </a:solidFill>
                <a:latin typeface="+mj-lt"/>
              </a:rPr>
              <a:t>Hospitals </a:t>
            </a:r>
            <a:r>
              <a:rPr lang="en-US" sz="2200" b="0" dirty="0" smtClean="0">
                <a:latin typeface="+mj-lt"/>
              </a:rPr>
              <a:t>are likely to encounter </a:t>
            </a:r>
            <a:r>
              <a:rPr lang="en-US" sz="2200" dirty="0" smtClean="0">
                <a:solidFill>
                  <a:srgbClr val="C00000"/>
                </a:solidFill>
                <a:latin typeface="+mj-lt"/>
              </a:rPr>
              <a:t>health issues among young people.</a:t>
            </a:r>
          </a:p>
          <a:p>
            <a:pPr eaLnBrk="1" hangingPunct="1">
              <a:buFont typeface="Arial" charset="0"/>
              <a:buChar char="•"/>
            </a:pPr>
            <a:r>
              <a:rPr lang="en-US" sz="2200" dirty="0" smtClean="0">
                <a:solidFill>
                  <a:srgbClr val="C00000"/>
                </a:solidFill>
                <a:latin typeface="+mj-lt"/>
              </a:rPr>
              <a:t>Example:  </a:t>
            </a:r>
            <a:r>
              <a:rPr lang="en-US" sz="2200" b="0" dirty="0" smtClean="0">
                <a:latin typeface="+mj-lt"/>
              </a:rPr>
              <a:t>problems of women in childbirth</a:t>
            </a:r>
          </a:p>
        </p:txBody>
      </p:sp>
      <p:pic>
        <p:nvPicPr>
          <p:cNvPr id="25604" name="Picture 5"/>
          <p:cNvPicPr>
            <a:picLocks noChangeAspect="1" noChangeArrowheads="1"/>
          </p:cNvPicPr>
          <p:nvPr/>
        </p:nvPicPr>
        <p:blipFill>
          <a:blip r:embed="rId2" cstate="print"/>
          <a:srcRect/>
          <a:stretch>
            <a:fillRect/>
          </a:stretch>
        </p:blipFill>
        <p:spPr bwMode="auto">
          <a:xfrm>
            <a:off x="4572000" y="3505200"/>
            <a:ext cx="2986088" cy="32369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a:t>
            </a:r>
            <a:r>
              <a:rPr lang="en-US" dirty="0" err="1" smtClean="0"/>
              <a:t>france</a:t>
            </a:r>
            <a:endParaRPr lang="en-US" dirty="0"/>
          </a:p>
        </p:txBody>
      </p:sp>
      <p:sp>
        <p:nvSpPr>
          <p:cNvPr id="26627" name="Content Placeholder 2"/>
          <p:cNvSpPr>
            <a:spLocks noGrp="1"/>
          </p:cNvSpPr>
          <p:nvPr>
            <p:ph idx="1"/>
          </p:nvPr>
        </p:nvSpPr>
        <p:spPr/>
        <p:txBody>
          <a:bodyPr/>
          <a:lstStyle/>
          <a:p>
            <a:pPr eaLnBrk="1" hangingPunct="1">
              <a:buFont typeface="Arial" charset="0"/>
              <a:buChar char="•"/>
            </a:pPr>
            <a:r>
              <a:rPr lang="en-US" sz="2200" b="0" dirty="0" smtClean="0">
                <a:latin typeface="+mj-lt"/>
              </a:rPr>
              <a:t>In older age groups, </a:t>
            </a:r>
            <a:r>
              <a:rPr lang="en-US" sz="2200" dirty="0" smtClean="0">
                <a:solidFill>
                  <a:srgbClr val="C00000"/>
                </a:solidFill>
                <a:latin typeface="+mj-lt"/>
              </a:rPr>
              <a:t>France</a:t>
            </a:r>
            <a:r>
              <a:rPr lang="en-US" sz="2200" b="0" dirty="0" smtClean="0">
                <a:latin typeface="+mj-lt"/>
              </a:rPr>
              <a:t> has more women than men.</a:t>
            </a:r>
          </a:p>
          <a:p>
            <a:pPr eaLnBrk="1" hangingPunct="1">
              <a:buFont typeface="Arial" charset="0"/>
              <a:buChar char="•"/>
            </a:pPr>
            <a:r>
              <a:rPr lang="en-US" sz="2200" b="0" dirty="0" smtClean="0">
                <a:latin typeface="+mj-lt"/>
              </a:rPr>
              <a:t>France has </a:t>
            </a:r>
            <a:r>
              <a:rPr lang="en-US" sz="2200" dirty="0" smtClean="0">
                <a:solidFill>
                  <a:srgbClr val="C00000"/>
                </a:solidFill>
                <a:latin typeface="+mj-lt"/>
              </a:rPr>
              <a:t>fewer people </a:t>
            </a:r>
            <a:r>
              <a:rPr lang="en-US" sz="2200" b="0" dirty="0" smtClean="0">
                <a:latin typeface="+mj-lt"/>
              </a:rPr>
              <a:t>in the age group of 0—4 years olds than Afghanistan.</a:t>
            </a:r>
          </a:p>
          <a:p>
            <a:pPr eaLnBrk="1" hangingPunct="1">
              <a:buFont typeface="Arial" charset="0"/>
              <a:buChar char="•"/>
            </a:pPr>
            <a:r>
              <a:rPr lang="en-US" sz="2200" b="0" dirty="0" smtClean="0">
                <a:latin typeface="+mj-lt"/>
              </a:rPr>
              <a:t>France is more </a:t>
            </a:r>
            <a:r>
              <a:rPr lang="en-US" sz="2200" dirty="0" smtClean="0">
                <a:solidFill>
                  <a:srgbClr val="C00000"/>
                </a:solidFill>
                <a:latin typeface="+mj-lt"/>
              </a:rPr>
              <a:t>likely to specialize in treating diseases </a:t>
            </a:r>
            <a:r>
              <a:rPr lang="en-US" sz="2200" b="0" dirty="0" smtClean="0">
                <a:latin typeface="+mj-lt"/>
              </a:rPr>
              <a:t>of middle and older age groups.</a:t>
            </a:r>
          </a:p>
        </p:txBody>
      </p:sp>
      <p:pic>
        <p:nvPicPr>
          <p:cNvPr id="26628" name="Picture 5"/>
          <p:cNvPicPr>
            <a:picLocks noChangeAspect="1" noChangeArrowheads="1"/>
          </p:cNvPicPr>
          <p:nvPr/>
        </p:nvPicPr>
        <p:blipFill>
          <a:blip r:embed="rId2" cstate="print"/>
          <a:srcRect/>
          <a:stretch>
            <a:fillRect/>
          </a:stretch>
        </p:blipFill>
        <p:spPr bwMode="auto">
          <a:xfrm>
            <a:off x="5029200" y="3276600"/>
            <a:ext cx="3146425" cy="331946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lgn="ctr" eaLnBrk="1" fontAlgn="auto" hangingPunct="1">
              <a:spcAft>
                <a:spcPts val="0"/>
              </a:spcAft>
              <a:defRPr/>
            </a:pPr>
            <a:r>
              <a:rPr b="1"/>
              <a:t>Population concentrations</a:t>
            </a:r>
          </a:p>
        </p:txBody>
      </p:sp>
      <p:pic>
        <p:nvPicPr>
          <p:cNvPr id="27651" name="Picture 2" descr="C:\Users\Owner\AppData\Local\Microsoft\Windows\Temporary Internet Files\Content.IE5\BXPNTBME\MC900078708[1].wmf"/>
          <p:cNvPicPr>
            <a:picLocks noChangeAspect="1" noChangeArrowheads="1"/>
          </p:cNvPicPr>
          <p:nvPr/>
        </p:nvPicPr>
        <p:blipFill>
          <a:blip r:embed="rId2" cstate="print"/>
          <a:srcRect/>
          <a:stretch>
            <a:fillRect/>
          </a:stretch>
        </p:blipFill>
        <p:spPr bwMode="auto">
          <a:xfrm>
            <a:off x="4800600" y="2667000"/>
            <a:ext cx="3409950" cy="32004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Population concentrations:  where?</a:t>
            </a:r>
            <a:endParaRPr lang="en-US" dirty="0"/>
          </a:p>
        </p:txBody>
      </p:sp>
      <p:sp>
        <p:nvSpPr>
          <p:cNvPr id="3" name="Content Placeholder 2"/>
          <p:cNvSpPr>
            <a:spLocks noGrp="1"/>
          </p:cNvSpPr>
          <p:nvPr>
            <p:ph idx="1"/>
          </p:nvPr>
        </p:nvSpPr>
        <p:spPr/>
        <p:txBody>
          <a:bodyPr/>
          <a:lstStyle/>
          <a:p>
            <a:pPr eaLnBrk="1" hangingPunct="1">
              <a:buFont typeface="Arial" charset="0"/>
              <a:buChar char="•"/>
            </a:pPr>
            <a:r>
              <a:rPr lang="en-US" sz="3200" dirty="0" smtClean="0">
                <a:solidFill>
                  <a:srgbClr val="C00000"/>
                </a:solidFill>
                <a:latin typeface="+mj-lt"/>
              </a:rPr>
              <a:t>East Asia</a:t>
            </a:r>
          </a:p>
          <a:p>
            <a:pPr eaLnBrk="1" hangingPunct="1">
              <a:buFont typeface="Arial" charset="0"/>
              <a:buChar char="•"/>
            </a:pPr>
            <a:r>
              <a:rPr lang="en-US" sz="2400" b="0" dirty="0" smtClean="0">
                <a:latin typeface="+mj-lt"/>
              </a:rPr>
              <a:t>About </a:t>
            </a:r>
            <a:r>
              <a:rPr lang="en-US" sz="2400" dirty="0" smtClean="0">
                <a:solidFill>
                  <a:srgbClr val="C00000"/>
                </a:solidFill>
                <a:latin typeface="+mj-lt"/>
              </a:rPr>
              <a:t>1/5 of all humans </a:t>
            </a:r>
            <a:r>
              <a:rPr lang="en-US" sz="2400" b="0" dirty="0" smtClean="0">
                <a:latin typeface="+mj-lt"/>
              </a:rPr>
              <a:t>live in East Asia.</a:t>
            </a:r>
          </a:p>
          <a:p>
            <a:pPr eaLnBrk="1" hangingPunct="1">
              <a:buFont typeface="Arial" charset="0"/>
              <a:buChar char="•"/>
            </a:pPr>
            <a:r>
              <a:rPr lang="en-US" sz="2400" dirty="0" smtClean="0">
                <a:solidFill>
                  <a:srgbClr val="C00000"/>
                </a:solidFill>
                <a:latin typeface="+mj-lt"/>
              </a:rPr>
              <a:t>Region consists of:</a:t>
            </a:r>
          </a:p>
          <a:p>
            <a:pPr lvl="4" eaLnBrk="1" hangingPunct="1">
              <a:buFont typeface="Arial" charset="0"/>
              <a:buChar char="•"/>
            </a:pPr>
            <a:r>
              <a:rPr lang="en-US" sz="2400" dirty="0" smtClean="0">
                <a:latin typeface="+mj-lt"/>
              </a:rPr>
              <a:t>China</a:t>
            </a:r>
          </a:p>
          <a:p>
            <a:pPr lvl="4" eaLnBrk="1" hangingPunct="1">
              <a:buFont typeface="Arial" charset="0"/>
              <a:buChar char="•"/>
            </a:pPr>
            <a:r>
              <a:rPr lang="en-US" sz="2400" dirty="0" smtClean="0">
                <a:latin typeface="+mj-lt"/>
              </a:rPr>
              <a:t>Islands of Japan</a:t>
            </a:r>
          </a:p>
          <a:p>
            <a:pPr lvl="4" eaLnBrk="1" hangingPunct="1">
              <a:buFont typeface="Arial" charset="0"/>
              <a:buChar char="•"/>
            </a:pPr>
            <a:r>
              <a:rPr lang="en-US" sz="2400" dirty="0" smtClean="0">
                <a:latin typeface="+mj-lt"/>
              </a:rPr>
              <a:t>Korean Peninsula</a:t>
            </a:r>
          </a:p>
          <a:p>
            <a:pPr lvl="4" eaLnBrk="1" hangingPunct="1">
              <a:buFont typeface="Arial" charset="0"/>
              <a:buChar char="•"/>
            </a:pPr>
            <a:r>
              <a:rPr lang="en-US" sz="2400" dirty="0" smtClean="0">
                <a:latin typeface="+mj-lt"/>
              </a:rPr>
              <a:t>Island of Taiwan</a:t>
            </a:r>
          </a:p>
        </p:txBody>
      </p:sp>
      <p:pic>
        <p:nvPicPr>
          <p:cNvPr id="28676" name="Picture 2" descr="C:\Users\Owner\AppData\Local\Microsoft\Windows\Temporary Internet Files\Content.IE5\BXPNTBME\MC900233137[1].wmf"/>
          <p:cNvPicPr>
            <a:picLocks noChangeAspect="1" noChangeArrowheads="1"/>
          </p:cNvPicPr>
          <p:nvPr/>
        </p:nvPicPr>
        <p:blipFill>
          <a:blip r:embed="rId2" cstate="print"/>
          <a:srcRect/>
          <a:stretch>
            <a:fillRect/>
          </a:stretch>
        </p:blipFill>
        <p:spPr bwMode="auto">
          <a:xfrm>
            <a:off x="5638800" y="2819400"/>
            <a:ext cx="2128838" cy="2884488"/>
          </a:xfrm>
          <a:prstGeom prst="rect">
            <a:avLst/>
          </a:prstGeom>
          <a:noFill/>
          <a:ln w="12700">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East </a:t>
            </a:r>
            <a:r>
              <a:rPr lang="en-US" dirty="0" err="1" smtClean="0"/>
              <a:t>asia</a:t>
            </a:r>
            <a:endParaRPr lang="en-US" dirty="0"/>
          </a:p>
        </p:txBody>
      </p:sp>
      <p:sp>
        <p:nvSpPr>
          <p:cNvPr id="29699" name="Content Placeholder 2"/>
          <p:cNvSpPr>
            <a:spLocks noGrp="1"/>
          </p:cNvSpPr>
          <p:nvPr>
            <p:ph idx="1"/>
          </p:nvPr>
        </p:nvSpPr>
        <p:spPr/>
        <p:txBody>
          <a:bodyPr/>
          <a:lstStyle/>
          <a:p>
            <a:pPr algn="just" eaLnBrk="1" hangingPunct="1">
              <a:buFont typeface="Arial" charset="0"/>
              <a:buChar char="•"/>
            </a:pPr>
            <a:r>
              <a:rPr lang="en-US" sz="2400" dirty="0" smtClean="0">
                <a:solidFill>
                  <a:srgbClr val="C00000"/>
                </a:solidFill>
                <a:latin typeface="+mj-lt"/>
              </a:rPr>
              <a:t>China:  </a:t>
            </a:r>
            <a:r>
              <a:rPr lang="en-US" sz="2400" b="0" dirty="0" smtClean="0">
                <a:latin typeface="+mj-lt"/>
              </a:rPr>
              <a:t>world’s most populous country</a:t>
            </a:r>
          </a:p>
          <a:p>
            <a:pPr algn="just" eaLnBrk="1" hangingPunct="1">
              <a:buFont typeface="Arial" charset="0"/>
              <a:buChar char="•"/>
            </a:pPr>
            <a:r>
              <a:rPr lang="en-US" sz="2400" b="0" dirty="0" smtClean="0">
                <a:latin typeface="+mj-lt"/>
              </a:rPr>
              <a:t>Chinese population is </a:t>
            </a:r>
            <a:r>
              <a:rPr lang="en-US" sz="2400" dirty="0" smtClean="0">
                <a:solidFill>
                  <a:srgbClr val="C00000"/>
                </a:solidFill>
                <a:latin typeface="+mj-lt"/>
              </a:rPr>
              <a:t>concentrated</a:t>
            </a:r>
            <a:r>
              <a:rPr lang="en-US" sz="2400" b="0" dirty="0" smtClean="0">
                <a:latin typeface="+mj-lt"/>
              </a:rPr>
              <a:t> near the Pacific Coast and in several river valleys, such as the Huang and Yangtze.</a:t>
            </a:r>
          </a:p>
          <a:p>
            <a:pPr algn="just" eaLnBrk="1" hangingPunct="1">
              <a:buFont typeface="Arial" charset="0"/>
              <a:buChar char="•"/>
            </a:pPr>
            <a:r>
              <a:rPr lang="en-US" sz="2400" b="0" dirty="0" smtClean="0">
                <a:latin typeface="+mj-lt"/>
              </a:rPr>
              <a:t>Much of the western part of China is </a:t>
            </a:r>
            <a:r>
              <a:rPr lang="en-US" sz="2400" dirty="0" smtClean="0">
                <a:solidFill>
                  <a:srgbClr val="C00000"/>
                </a:solidFill>
                <a:latin typeface="+mj-lt"/>
              </a:rPr>
              <a:t>sparsely inhabited</a:t>
            </a:r>
            <a:r>
              <a:rPr lang="en-US" sz="2400" b="0" dirty="0" smtClean="0">
                <a:latin typeface="+mj-lt"/>
              </a:rPr>
              <a:t> due to deserts and mountains.</a:t>
            </a:r>
          </a:p>
        </p:txBody>
      </p:sp>
      <p:pic>
        <p:nvPicPr>
          <p:cNvPr id="29700" name="Picture 2" descr="C:\Users\Owner\AppData\Local\Microsoft\Windows\Temporary Internet Files\Content.IE5\H6MQ49SX\MC900331993[1].wmf"/>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5029200" y="3733800"/>
            <a:ext cx="2362200" cy="2424113"/>
          </a:xfrm>
          <a:prstGeom prst="rect">
            <a:avLst/>
          </a:prstGeom>
          <a:noFill/>
          <a:ln w="19050">
            <a:solidFill>
              <a:srgbClr val="C00000"/>
            </a:solidFill>
            <a:miter lim="800000"/>
            <a:headEnd/>
            <a:tailEnd/>
          </a:ln>
          <a:extLst/>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877888" y="3657600"/>
            <a:ext cx="7521575" cy="1363663"/>
          </a:xfrm>
        </p:spPr>
        <p:txBody>
          <a:bodyPr wrap="square" numCol="1" anchorCtr="0" compatLnSpc="1">
            <a:prstTxWarp prst="textNoShape">
              <a:avLst/>
            </a:prstTxWarp>
          </a:bodyPr>
          <a:lstStyle/>
          <a:p>
            <a:pPr algn="just" eaLnBrk="1" hangingPunct="1">
              <a:defRPr/>
            </a:pPr>
            <a:r>
              <a:rPr lang="en-US" sz="2000" b="1" cap="none" dirty="0" smtClean="0">
                <a:solidFill>
                  <a:schemeClr val="accent3">
                    <a:lumMod val="50000"/>
                  </a:schemeClr>
                </a:solidFill>
                <a:latin typeface="Arial" charset="0"/>
                <a:cs typeface="Arial" charset="0"/>
              </a:rPr>
              <a:t>The vast majority of China’s people live in urban areas in the </a:t>
            </a:r>
            <a:r>
              <a:rPr lang="en-US" sz="2000" b="1" cap="none" dirty="0" smtClean="0">
                <a:solidFill>
                  <a:srgbClr val="C00000"/>
                </a:solidFill>
                <a:latin typeface="Arial" charset="0"/>
                <a:cs typeface="Arial" charset="0"/>
              </a:rPr>
              <a:t>east</a:t>
            </a:r>
            <a:r>
              <a:rPr lang="en-US" sz="2000" b="1" cap="none" dirty="0" smtClean="0">
                <a:solidFill>
                  <a:schemeClr val="accent3">
                    <a:lumMod val="50000"/>
                  </a:schemeClr>
                </a:solidFill>
                <a:latin typeface="Arial" charset="0"/>
                <a:cs typeface="Arial" charset="0"/>
              </a:rPr>
              <a:t> with many cities located along rivers and in coastal areas.  Large stretches of mountains and deserts make the </a:t>
            </a:r>
            <a:r>
              <a:rPr lang="en-US" sz="2000" b="1" cap="none" dirty="0" smtClean="0">
                <a:solidFill>
                  <a:srgbClr val="C00000"/>
                </a:solidFill>
                <a:latin typeface="Arial" charset="0"/>
                <a:cs typeface="Arial" charset="0"/>
              </a:rPr>
              <a:t>western </a:t>
            </a:r>
            <a:r>
              <a:rPr lang="en-US" sz="2000" b="1" cap="none" dirty="0" smtClean="0">
                <a:solidFill>
                  <a:schemeClr val="accent3">
                    <a:lumMod val="50000"/>
                  </a:schemeClr>
                </a:solidFill>
                <a:latin typeface="Arial" charset="0"/>
                <a:cs typeface="Arial" charset="0"/>
              </a:rPr>
              <a:t>and </a:t>
            </a:r>
            <a:r>
              <a:rPr lang="en-US" sz="2000" b="1" cap="none" dirty="0" smtClean="0">
                <a:solidFill>
                  <a:srgbClr val="C00000"/>
                </a:solidFill>
                <a:latin typeface="Arial" charset="0"/>
                <a:cs typeface="Arial" charset="0"/>
              </a:rPr>
              <a:t>northern</a:t>
            </a:r>
            <a:r>
              <a:rPr lang="en-US" sz="2000" b="1" cap="none" dirty="0" smtClean="0">
                <a:solidFill>
                  <a:schemeClr val="accent3">
                    <a:lumMod val="50000"/>
                  </a:schemeClr>
                </a:solidFill>
                <a:latin typeface="Arial" charset="0"/>
                <a:cs typeface="Arial" charset="0"/>
              </a:rPr>
              <a:t> parts of the country less habitable.</a:t>
            </a:r>
          </a:p>
        </p:txBody>
      </p:sp>
      <p:pic>
        <p:nvPicPr>
          <p:cNvPr id="30723" name="Picture 3" descr="Chinese population map copy.jpg"/>
          <p:cNvPicPr>
            <a:picLocks noChangeAspect="1"/>
          </p:cNvPicPr>
          <p:nvPr/>
        </p:nvPicPr>
        <p:blipFill>
          <a:blip r:embed="rId2" cstate="print"/>
          <a:srcRect/>
          <a:stretch>
            <a:fillRect/>
          </a:stretch>
        </p:blipFill>
        <p:spPr bwMode="auto">
          <a:xfrm>
            <a:off x="2667000" y="228600"/>
            <a:ext cx="4114800" cy="33162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21575" cy="549275"/>
          </a:xfrm>
        </p:spPr>
        <p:txBody>
          <a:bodyPr/>
          <a:lstStyle/>
          <a:p>
            <a:pPr eaLnBrk="1" hangingPunct="1">
              <a:defRPr/>
            </a:pPr>
            <a:r>
              <a:rPr lang="en-US" dirty="0" smtClean="0"/>
              <a:t>East </a:t>
            </a:r>
            <a:r>
              <a:rPr lang="en-US" dirty="0" err="1" smtClean="0"/>
              <a:t>asia</a:t>
            </a:r>
            <a:r>
              <a:rPr lang="en-US" dirty="0" smtClean="0"/>
              <a:t>:  urban and rural areas</a:t>
            </a:r>
            <a:endParaRPr lang="en-US" dirty="0"/>
          </a:p>
        </p:txBody>
      </p:sp>
      <p:sp>
        <p:nvSpPr>
          <p:cNvPr id="31747" name="Content Placeholder 2"/>
          <p:cNvSpPr>
            <a:spLocks noGrp="1"/>
          </p:cNvSpPr>
          <p:nvPr>
            <p:ph idx="1"/>
          </p:nvPr>
        </p:nvSpPr>
        <p:spPr/>
        <p:txBody>
          <a:bodyPr/>
          <a:lstStyle/>
          <a:p>
            <a:pPr algn="just" eaLnBrk="1" hangingPunct="1">
              <a:buFont typeface="Arial" charset="0"/>
              <a:buChar char="•"/>
            </a:pPr>
            <a:r>
              <a:rPr lang="en-US" sz="2400" b="0" dirty="0" smtClean="0">
                <a:latin typeface="+mj-lt"/>
              </a:rPr>
              <a:t>China has more than 150 </a:t>
            </a:r>
            <a:r>
              <a:rPr lang="en-US" sz="2400" dirty="0" smtClean="0">
                <a:solidFill>
                  <a:srgbClr val="C00000"/>
                </a:solidFill>
                <a:latin typeface="+mj-lt"/>
              </a:rPr>
              <a:t>growing cities</a:t>
            </a:r>
            <a:r>
              <a:rPr lang="en-US" sz="2400" b="0" dirty="0" smtClean="0">
                <a:latin typeface="+mj-lt"/>
              </a:rPr>
              <a:t>, each with at least 1 million inhabitants.</a:t>
            </a:r>
          </a:p>
          <a:p>
            <a:pPr algn="just" eaLnBrk="1" hangingPunct="1">
              <a:buFont typeface="Arial" charset="0"/>
              <a:buChar char="•"/>
            </a:pPr>
            <a:r>
              <a:rPr lang="en-US" sz="2400" b="0" dirty="0" smtClean="0">
                <a:latin typeface="+mj-lt"/>
              </a:rPr>
              <a:t>Two-thirds of China’s inhabitants still live in </a:t>
            </a:r>
            <a:r>
              <a:rPr lang="en-US" sz="2400" dirty="0" smtClean="0">
                <a:solidFill>
                  <a:srgbClr val="C00000"/>
                </a:solidFill>
                <a:latin typeface="+mj-lt"/>
              </a:rPr>
              <a:t>rural areas</a:t>
            </a:r>
            <a:r>
              <a:rPr lang="en-US" sz="2400" b="0" dirty="0" smtClean="0">
                <a:latin typeface="+mj-lt"/>
              </a:rPr>
              <a:t>.</a:t>
            </a:r>
          </a:p>
          <a:p>
            <a:pPr algn="just" eaLnBrk="1" hangingPunct="1">
              <a:buFont typeface="Arial" charset="0"/>
              <a:buChar char="•"/>
            </a:pPr>
            <a:r>
              <a:rPr lang="en-US" sz="2400" b="0" dirty="0" smtClean="0">
                <a:latin typeface="+mj-lt"/>
              </a:rPr>
              <a:t>About three-fourths of all </a:t>
            </a:r>
            <a:r>
              <a:rPr lang="en-US" sz="2400" dirty="0" smtClean="0">
                <a:solidFill>
                  <a:srgbClr val="C00000"/>
                </a:solidFill>
                <a:latin typeface="+mj-lt"/>
              </a:rPr>
              <a:t>Japanese</a:t>
            </a:r>
            <a:r>
              <a:rPr lang="en-US" sz="2400" b="0" dirty="0" smtClean="0">
                <a:latin typeface="+mj-lt"/>
              </a:rPr>
              <a:t> and </a:t>
            </a:r>
            <a:r>
              <a:rPr lang="en-US" sz="2400" dirty="0" smtClean="0">
                <a:solidFill>
                  <a:srgbClr val="C00000"/>
                </a:solidFill>
                <a:latin typeface="+mj-lt"/>
              </a:rPr>
              <a:t>Koreans </a:t>
            </a:r>
            <a:r>
              <a:rPr lang="en-US" sz="2400" b="0" dirty="0" smtClean="0">
                <a:latin typeface="+mj-lt"/>
              </a:rPr>
              <a:t>live in urban areas.</a:t>
            </a:r>
          </a:p>
        </p:txBody>
      </p:sp>
      <p:pic>
        <p:nvPicPr>
          <p:cNvPr id="31748" name="Picture 2" descr="C:\Users\Owner\AppData\Local\Microsoft\Windows\Temporary Internet Files\Content.IE5\BXPNTBME\MC900188449[1].wmf"/>
          <p:cNvPicPr>
            <a:picLocks noChangeAspect="1" noChangeArrowheads="1"/>
          </p:cNvPicPr>
          <p:nvPr/>
        </p:nvPicPr>
        <p:blipFill>
          <a:blip r:embed="rId2" cstate="print">
            <a:lum contrast="-20000"/>
          </a:blip>
          <a:srcRect/>
          <a:stretch>
            <a:fillRect/>
          </a:stretch>
        </p:blipFill>
        <p:spPr bwMode="auto">
          <a:xfrm>
            <a:off x="5257800" y="3429000"/>
            <a:ext cx="2738438" cy="2112963"/>
          </a:xfrm>
          <a:prstGeom prst="rect">
            <a:avLst/>
          </a:prstGeom>
          <a:noFill/>
          <a:ln w="38100">
            <a:solidFill>
              <a:srgbClr val="C00000"/>
            </a:solidFill>
            <a:miter lim="800000"/>
            <a:headEnd/>
            <a:tailEnd/>
          </a:ln>
        </p:spPr>
      </p:pic>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South </a:t>
            </a:r>
            <a:r>
              <a:rPr lang="en-US" dirty="0" err="1" smtClean="0"/>
              <a:t>asia</a:t>
            </a:r>
            <a:endParaRPr lang="en-US" dirty="0"/>
          </a:p>
        </p:txBody>
      </p:sp>
      <p:sp>
        <p:nvSpPr>
          <p:cNvPr id="3" name="Content Placeholder 2"/>
          <p:cNvSpPr>
            <a:spLocks noGrp="1"/>
          </p:cNvSpPr>
          <p:nvPr>
            <p:ph idx="1"/>
          </p:nvPr>
        </p:nvSpPr>
        <p:spPr>
          <a:xfrm>
            <a:off x="838200" y="984250"/>
            <a:ext cx="7521575" cy="4044950"/>
          </a:xfrm>
        </p:spPr>
        <p:txBody>
          <a:bodyPr/>
          <a:lstStyle/>
          <a:p>
            <a:pPr algn="just" eaLnBrk="1" hangingPunct="1">
              <a:buFont typeface="Arial" pitchFamily="34" charset="0"/>
              <a:buChar char="•"/>
              <a:defRPr/>
            </a:pPr>
            <a:r>
              <a:rPr lang="en-US" sz="2200" b="0" dirty="0" smtClean="0">
                <a:latin typeface="+mj-lt"/>
              </a:rPr>
              <a:t>One-fifth of the world’s population lives in </a:t>
            </a:r>
            <a:r>
              <a:rPr lang="en-US" sz="2200" dirty="0" smtClean="0">
                <a:solidFill>
                  <a:srgbClr val="C00000"/>
                </a:solidFill>
                <a:latin typeface="+mj-lt"/>
              </a:rPr>
              <a:t>South Asia.</a:t>
            </a:r>
          </a:p>
          <a:p>
            <a:pPr algn="just" eaLnBrk="1" hangingPunct="1">
              <a:buFont typeface="Arial" pitchFamily="34" charset="0"/>
              <a:buChar char="•"/>
              <a:defRPr/>
            </a:pPr>
            <a:r>
              <a:rPr lang="en-US" sz="2200" b="0" dirty="0" smtClean="0">
                <a:latin typeface="+mj-lt"/>
              </a:rPr>
              <a:t>Much of the population is </a:t>
            </a:r>
            <a:r>
              <a:rPr lang="en-US" sz="2200" dirty="0" smtClean="0">
                <a:solidFill>
                  <a:srgbClr val="C00000"/>
                </a:solidFill>
                <a:latin typeface="+mj-lt"/>
              </a:rPr>
              <a:t>concentrated</a:t>
            </a:r>
            <a:r>
              <a:rPr lang="en-US" sz="2200" b="0" dirty="0" smtClean="0">
                <a:latin typeface="+mj-lt"/>
              </a:rPr>
              <a:t> in the Indus and Ganges River Valleys and along India’s coastlines.</a:t>
            </a:r>
          </a:p>
          <a:p>
            <a:pPr algn="just" eaLnBrk="1" hangingPunct="1">
              <a:buFont typeface="Arial" pitchFamily="34" charset="0"/>
              <a:buChar char="•"/>
              <a:defRPr/>
            </a:pPr>
            <a:r>
              <a:rPr lang="en-US" sz="2200" b="0" dirty="0" smtClean="0">
                <a:latin typeface="+mj-lt"/>
              </a:rPr>
              <a:t>Most regions are </a:t>
            </a:r>
            <a:r>
              <a:rPr lang="en-US" sz="2200" dirty="0" smtClean="0">
                <a:solidFill>
                  <a:srgbClr val="C00000"/>
                </a:solidFill>
                <a:latin typeface="+mj-lt"/>
              </a:rPr>
              <a:t>rural.</a:t>
            </a:r>
          </a:p>
          <a:p>
            <a:pPr algn="just" eaLnBrk="1" hangingPunct="1">
              <a:buFont typeface="Arial" pitchFamily="34" charset="0"/>
              <a:buChar char="•"/>
              <a:defRPr/>
            </a:pPr>
            <a:r>
              <a:rPr lang="en-US" sz="2200" b="0" dirty="0" smtClean="0">
                <a:latin typeface="+mj-lt"/>
              </a:rPr>
              <a:t>Only about 25% of population in this region live in cities.</a:t>
            </a:r>
          </a:p>
          <a:p>
            <a:pPr algn="just" eaLnBrk="1" hangingPunct="1">
              <a:buFont typeface="Arial" pitchFamily="34" charset="0"/>
              <a:buChar char="•"/>
              <a:defRPr/>
            </a:pPr>
            <a:r>
              <a:rPr lang="en-US" sz="2200" dirty="0" smtClean="0">
                <a:solidFill>
                  <a:srgbClr val="C00000"/>
                </a:solidFill>
                <a:latin typeface="+mj-lt"/>
              </a:rPr>
              <a:t>South Asia includes:</a:t>
            </a:r>
          </a:p>
          <a:p>
            <a:pPr indent="0" algn="just" eaLnBrk="1" hangingPunct="1">
              <a:buFont typeface="Arial" pitchFamily="34" charset="0"/>
              <a:buChar char="•"/>
              <a:defRPr/>
            </a:pPr>
            <a:r>
              <a:rPr lang="en-US" sz="2000" b="0" dirty="0" smtClean="0">
                <a:latin typeface="+mj-lt"/>
              </a:rPr>
              <a:t>India</a:t>
            </a:r>
          </a:p>
          <a:p>
            <a:pPr indent="0" algn="just" eaLnBrk="1" hangingPunct="1">
              <a:buFont typeface="Arial" pitchFamily="34" charset="0"/>
              <a:buChar char="•"/>
              <a:defRPr/>
            </a:pPr>
            <a:r>
              <a:rPr lang="en-US" sz="2000" b="0" dirty="0" smtClean="0">
                <a:latin typeface="+mj-lt"/>
              </a:rPr>
              <a:t>Pakistan</a:t>
            </a:r>
          </a:p>
          <a:p>
            <a:pPr indent="0" algn="just" eaLnBrk="1" hangingPunct="1">
              <a:buFont typeface="Arial" pitchFamily="34" charset="0"/>
              <a:buChar char="•"/>
              <a:defRPr/>
            </a:pPr>
            <a:r>
              <a:rPr lang="en-US" sz="2000" b="0" dirty="0" smtClean="0">
                <a:latin typeface="+mj-lt"/>
              </a:rPr>
              <a:t>Bangladesh</a:t>
            </a:r>
          </a:p>
          <a:p>
            <a:pPr indent="0" algn="just" eaLnBrk="1" hangingPunct="1">
              <a:buFont typeface="Arial" pitchFamily="34" charset="0"/>
              <a:buChar char="•"/>
              <a:defRPr/>
            </a:pPr>
            <a:r>
              <a:rPr lang="en-US" sz="2000" b="0" dirty="0" smtClean="0">
                <a:latin typeface="+mj-lt"/>
              </a:rPr>
              <a:t>Island of Sri Lanka</a:t>
            </a:r>
            <a:endParaRPr lang="en-US" sz="2000" b="0" dirty="0">
              <a:latin typeface="+mj-lt"/>
            </a:endParaRPr>
          </a:p>
        </p:txBody>
      </p:sp>
      <p:pic>
        <p:nvPicPr>
          <p:cNvPr id="44034" name="Picture 2" descr="C:\Users\Owner\AppData\Local\Microsoft\Windows\Temporary Internet Files\Content.IE5\H6MQ49SX\MC900364458[1].wmf"/>
          <p:cNvPicPr>
            <a:picLocks noChangeAspect="1" noChangeArrowheads="1"/>
          </p:cNvPicPr>
          <p:nvPr/>
        </p:nvPicPr>
        <p:blipFill>
          <a:blip r:embed="rId2" cstate="print"/>
          <a:srcRect/>
          <a:stretch>
            <a:fillRect/>
          </a:stretch>
        </p:blipFill>
        <p:spPr bwMode="auto">
          <a:xfrm>
            <a:off x="6019800" y="3276600"/>
            <a:ext cx="2284413" cy="2652713"/>
          </a:xfrm>
          <a:prstGeom prst="rect">
            <a:avLst/>
          </a:prstGeom>
          <a:noFill/>
          <a:ln w="28575">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heel(1)">
                                      <p:cBhvr>
                                        <p:cTn id="7" dur="1750"/>
                                        <p:tgtEl>
                                          <p:spTgt spid="3">
                                            <p:txEl>
                                              <p:pRg st="5" end="5"/>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heel(1)">
                                      <p:cBhvr>
                                        <p:cTn id="10" dur="1750"/>
                                        <p:tgtEl>
                                          <p:spTgt spid="3">
                                            <p:txEl>
                                              <p:pRg st="6" end="6"/>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heel(1)">
                                      <p:cBhvr>
                                        <p:cTn id="13" dur="1750"/>
                                        <p:tgtEl>
                                          <p:spTgt spid="3">
                                            <p:txEl>
                                              <p:pRg st="7" end="7"/>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heel(1)">
                                      <p:cBhvr>
                                        <p:cTn id="16" dur="1750"/>
                                        <p:tgtEl>
                                          <p:spTgt spid="3">
                                            <p:txEl>
                                              <p:pRg st="8" end="8"/>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44034"/>
                                        </p:tgtEl>
                                        <p:attrNameLst>
                                          <p:attrName>style.visibility</p:attrName>
                                        </p:attrNameLst>
                                      </p:cBhvr>
                                      <p:to>
                                        <p:strVal val="visible"/>
                                      </p:to>
                                    </p:set>
                                    <p:animEffect transition="in" filter="wheel(1)">
                                      <p:cBhvr>
                                        <p:cTn id="21" dur="175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Southeast </a:t>
            </a:r>
            <a:r>
              <a:rPr lang="en-US" dirty="0" err="1" smtClean="0"/>
              <a:t>asia</a:t>
            </a:r>
            <a:endParaRPr lang="en-US" dirty="0"/>
          </a:p>
        </p:txBody>
      </p:sp>
      <p:sp>
        <p:nvSpPr>
          <p:cNvPr id="3" name="Content Placeholder 2"/>
          <p:cNvSpPr>
            <a:spLocks noGrp="1"/>
          </p:cNvSpPr>
          <p:nvPr>
            <p:ph idx="1"/>
          </p:nvPr>
        </p:nvSpPr>
        <p:spPr>
          <a:xfrm>
            <a:off x="822325" y="1100138"/>
            <a:ext cx="7521575" cy="3929062"/>
          </a:xfrm>
        </p:spPr>
        <p:txBody>
          <a:bodyPr/>
          <a:lstStyle/>
          <a:p>
            <a:pPr algn="just" eaLnBrk="1" hangingPunct="1">
              <a:buFont typeface="Arial" pitchFamily="34" charset="0"/>
              <a:buChar char="•"/>
              <a:defRPr/>
            </a:pPr>
            <a:r>
              <a:rPr lang="en-US" sz="2200" b="0" dirty="0" smtClean="0">
                <a:latin typeface="+mj-lt"/>
              </a:rPr>
              <a:t>About 500 million people live in this region.</a:t>
            </a:r>
          </a:p>
          <a:p>
            <a:pPr algn="just" eaLnBrk="1" hangingPunct="1">
              <a:buFont typeface="Arial" pitchFamily="34" charset="0"/>
              <a:buChar char="•"/>
              <a:defRPr/>
            </a:pPr>
            <a:r>
              <a:rPr lang="en-US" sz="2200" b="0" dirty="0" smtClean="0">
                <a:latin typeface="+mj-lt"/>
              </a:rPr>
              <a:t>The region contains the world’s </a:t>
            </a:r>
            <a:r>
              <a:rPr lang="en-US" sz="2200" dirty="0" smtClean="0">
                <a:solidFill>
                  <a:srgbClr val="C00000"/>
                </a:solidFill>
                <a:latin typeface="+mj-lt"/>
              </a:rPr>
              <a:t>fourth most populous country</a:t>
            </a:r>
            <a:r>
              <a:rPr lang="en-US" sz="2200" b="0" dirty="0" smtClean="0">
                <a:latin typeface="+mj-lt"/>
              </a:rPr>
              <a:t>—Indonesia, consisting of thousands of islands.</a:t>
            </a:r>
          </a:p>
          <a:p>
            <a:pPr algn="just" eaLnBrk="1" hangingPunct="1">
              <a:buFont typeface="Arial" pitchFamily="34" charset="0"/>
              <a:buChar char="•"/>
              <a:defRPr/>
            </a:pPr>
            <a:r>
              <a:rPr lang="en-US" sz="2200" dirty="0" smtClean="0">
                <a:solidFill>
                  <a:srgbClr val="C00000"/>
                </a:solidFill>
                <a:latin typeface="+mj-lt"/>
              </a:rPr>
              <a:t>Region includes such places as:</a:t>
            </a:r>
          </a:p>
          <a:p>
            <a:pPr marL="0" indent="0" algn="just" eaLnBrk="1" hangingPunct="1">
              <a:defRPr/>
            </a:pPr>
            <a:r>
              <a:rPr lang="en-US" sz="2200" b="0" dirty="0" smtClean="0">
                <a:latin typeface="+mj-lt"/>
              </a:rPr>
              <a:t>	Vietnam			Borneo</a:t>
            </a:r>
          </a:p>
          <a:p>
            <a:pPr marL="0" indent="0" algn="just" eaLnBrk="1" hangingPunct="1">
              <a:defRPr/>
            </a:pPr>
            <a:r>
              <a:rPr lang="en-US" sz="2200" b="0" dirty="0" smtClean="0">
                <a:latin typeface="+mj-lt"/>
              </a:rPr>
              <a:t>	Thailand			Papua New Guinea</a:t>
            </a:r>
          </a:p>
          <a:p>
            <a:pPr marL="0" indent="0" algn="just" eaLnBrk="1" hangingPunct="1">
              <a:defRPr/>
            </a:pPr>
            <a:r>
              <a:rPr lang="en-US" sz="2200" b="0" dirty="0" smtClean="0">
                <a:latin typeface="+mj-lt"/>
              </a:rPr>
              <a:t>	Myanmar (Burma)		Philippines</a:t>
            </a:r>
          </a:p>
          <a:p>
            <a:pPr marL="0" indent="0" algn="just" eaLnBrk="1" hangingPunct="1">
              <a:defRPr/>
            </a:pPr>
            <a:r>
              <a:rPr lang="en-US" sz="2200" b="0" dirty="0" smtClean="0">
                <a:latin typeface="+mj-lt"/>
              </a:rPr>
              <a:t>	Java</a:t>
            </a:r>
          </a:p>
          <a:p>
            <a:pPr marL="0" indent="0" algn="just" eaLnBrk="1" hangingPunct="1">
              <a:defRPr/>
            </a:pPr>
            <a:r>
              <a:rPr lang="en-US" sz="2200" b="0" dirty="0" smtClean="0">
                <a:latin typeface="+mj-lt"/>
              </a:rPr>
              <a:t>	Sumatra</a:t>
            </a:r>
          </a:p>
        </p:txBody>
      </p:sp>
      <p:pic>
        <p:nvPicPr>
          <p:cNvPr id="32773" name="Picture 5" descr="C:\Users\Owner\AppData\Local\Microsoft\Windows\Temporary Internet Files\Content.IE5\6U2F184X\MC900188653[1].wmf"/>
          <p:cNvPicPr>
            <a:picLocks noChangeAspect="1" noChangeArrowheads="1"/>
          </p:cNvPicPr>
          <p:nvPr/>
        </p:nvPicPr>
        <p:blipFill>
          <a:blip r:embed="rId2" cstate="print">
            <a:grayscl/>
          </a:blip>
          <a:srcRect/>
          <a:stretch>
            <a:fillRect/>
          </a:stretch>
        </p:blipFill>
        <p:spPr bwMode="auto">
          <a:xfrm>
            <a:off x="4724400" y="4419600"/>
            <a:ext cx="2805113" cy="1828800"/>
          </a:xfrm>
          <a:prstGeom prst="rect">
            <a:avLst/>
          </a:prstGeom>
          <a:solidFill>
            <a:srgbClr val="000000">
              <a:shade val="95000"/>
            </a:srgbClr>
          </a:solidFill>
          <a:ln w="57150" cap="sq">
            <a:solidFill>
              <a:srgbClr val="C00000"/>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europe</a:t>
            </a:r>
            <a:endParaRPr lang="en-US" dirty="0"/>
          </a:p>
        </p:txBody>
      </p:sp>
      <p:sp>
        <p:nvSpPr>
          <p:cNvPr id="3" name="Content Placeholder 2"/>
          <p:cNvSpPr>
            <a:spLocks noGrp="1"/>
          </p:cNvSpPr>
          <p:nvPr>
            <p:ph idx="1"/>
          </p:nvPr>
        </p:nvSpPr>
        <p:spPr>
          <a:xfrm>
            <a:off x="857250" y="912813"/>
            <a:ext cx="7521575" cy="3579812"/>
          </a:xfrm>
        </p:spPr>
        <p:txBody>
          <a:bodyPr/>
          <a:lstStyle/>
          <a:p>
            <a:pPr algn="just" eaLnBrk="1" hangingPunct="1"/>
            <a:endParaRPr lang="en-US" sz="2800" b="0" dirty="0" smtClean="0"/>
          </a:p>
          <a:p>
            <a:pPr algn="just" eaLnBrk="1" hangingPunct="1">
              <a:buFont typeface="Arial" charset="0"/>
              <a:buChar char="•"/>
            </a:pPr>
            <a:r>
              <a:rPr lang="en-US" sz="2800" b="0" dirty="0" smtClean="0">
                <a:latin typeface="+mj-lt"/>
              </a:rPr>
              <a:t>Europe is the </a:t>
            </a:r>
            <a:r>
              <a:rPr lang="en-US" sz="2800" dirty="0" smtClean="0">
                <a:solidFill>
                  <a:srgbClr val="C00000"/>
                </a:solidFill>
                <a:latin typeface="+mj-lt"/>
              </a:rPr>
              <a:t>only </a:t>
            </a:r>
            <a:r>
              <a:rPr lang="en-US" sz="2800" b="0" dirty="0" smtClean="0">
                <a:latin typeface="+mj-lt"/>
              </a:rPr>
              <a:t>non-Asian area of population concentration.</a:t>
            </a:r>
          </a:p>
          <a:p>
            <a:pPr algn="just" eaLnBrk="1" hangingPunct="1">
              <a:buFont typeface="Arial" charset="0"/>
              <a:buChar char="•"/>
            </a:pPr>
            <a:r>
              <a:rPr lang="en-US" sz="2800" b="0" dirty="0" smtClean="0">
                <a:latin typeface="+mj-lt"/>
              </a:rPr>
              <a:t>Population is concentrated primarily in </a:t>
            </a:r>
            <a:r>
              <a:rPr lang="en-US" sz="2800" dirty="0" smtClean="0">
                <a:solidFill>
                  <a:srgbClr val="C00000"/>
                </a:solidFill>
                <a:latin typeface="+mj-lt"/>
              </a:rPr>
              <a:t>urban areas.</a:t>
            </a:r>
          </a:p>
          <a:p>
            <a:pPr algn="just" eaLnBrk="1" hangingPunct="1">
              <a:buFont typeface="Arial" charset="0"/>
              <a:buChar char="•"/>
            </a:pPr>
            <a:r>
              <a:rPr lang="en-US" sz="2800" b="0" dirty="0" smtClean="0">
                <a:latin typeface="+mj-lt"/>
              </a:rPr>
              <a:t>Less than 20% of inhabitants are </a:t>
            </a:r>
            <a:r>
              <a:rPr lang="en-US" sz="2800" dirty="0" smtClean="0">
                <a:solidFill>
                  <a:srgbClr val="C00000"/>
                </a:solidFill>
                <a:latin typeface="+mj-lt"/>
              </a:rPr>
              <a:t>farmers</a:t>
            </a:r>
            <a:r>
              <a:rPr lang="en-US" sz="2800" b="0" dirty="0" smtClean="0">
                <a:latin typeface="+mj-lt"/>
              </a:rPr>
              <a:t>.</a:t>
            </a:r>
          </a:p>
        </p:txBody>
      </p:sp>
      <p:pic>
        <p:nvPicPr>
          <p:cNvPr id="34820" name="Picture 2" descr="C:\Users\Owner\AppData\Local\Microsoft\Windows\Temporary Internet Files\Content.IE5\6U2F184X\MC900101110[1].wmf"/>
          <p:cNvPicPr>
            <a:picLocks noChangeAspect="1" noChangeArrowheads="1"/>
          </p:cNvPicPr>
          <p:nvPr/>
        </p:nvPicPr>
        <p:blipFill>
          <a:blip r:embed="rId2" cstate="print">
            <a:grayscl/>
          </a:blip>
          <a:srcRect/>
          <a:stretch>
            <a:fillRect/>
          </a:stretch>
        </p:blipFill>
        <p:spPr bwMode="auto">
          <a:xfrm>
            <a:off x="6629400" y="4492625"/>
            <a:ext cx="1800225" cy="2060575"/>
          </a:xfrm>
          <a:prstGeom prst="rect">
            <a:avLst/>
          </a:prstGeom>
          <a:noFill/>
          <a:ln w="28575">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1" end="1"/>
                                            </p:txEl>
                                          </p:spTgt>
                                        </p:tgtEl>
                                        <p:attrNameLst>
                                          <p:attrName>ppt_x</p:attrName>
                                          <p:attrName>ppt_y</p:attrName>
                                        </p:attrNameLst>
                                      </p:cBhvr>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lgn="ctr" eaLnBrk="1" fontAlgn="auto" hangingPunct="1">
              <a:spcAft>
                <a:spcPts val="0"/>
              </a:spcAft>
              <a:defRPr/>
            </a:pPr>
            <a:r>
              <a:rPr b="1"/>
              <a:t>Geographical Analysis </a:t>
            </a:r>
            <a:br>
              <a:rPr b="1"/>
            </a:br>
            <a:r>
              <a:rPr b="1"/>
              <a:t>of Population</a:t>
            </a:r>
          </a:p>
        </p:txBody>
      </p:sp>
      <p:pic>
        <p:nvPicPr>
          <p:cNvPr id="8195" name="Picture 5" descr="C:\Users\Owner\AppData\Local\Microsoft\Windows\Temporary Internet Files\Content.IE5\H6MQ49SX\MC900078753[1].wmf"/>
          <p:cNvPicPr>
            <a:picLocks noChangeAspect="1" noChangeArrowheads="1"/>
          </p:cNvPicPr>
          <p:nvPr/>
        </p:nvPicPr>
        <p:blipFill>
          <a:blip r:embed="rId2" cstate="print"/>
          <a:srcRect/>
          <a:stretch>
            <a:fillRect/>
          </a:stretch>
        </p:blipFill>
        <p:spPr bwMode="auto">
          <a:xfrm>
            <a:off x="5181600" y="2743200"/>
            <a:ext cx="2819400" cy="2997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europe</a:t>
            </a:r>
            <a:endParaRPr lang="en-US" dirty="0"/>
          </a:p>
        </p:txBody>
      </p:sp>
      <p:sp>
        <p:nvSpPr>
          <p:cNvPr id="3" name="Content Placeholder 2"/>
          <p:cNvSpPr>
            <a:spLocks noGrp="1"/>
          </p:cNvSpPr>
          <p:nvPr>
            <p:ph idx="1"/>
          </p:nvPr>
        </p:nvSpPr>
        <p:spPr>
          <a:xfrm>
            <a:off x="857250" y="912813"/>
            <a:ext cx="7521575" cy="3579812"/>
          </a:xfrm>
        </p:spPr>
        <p:txBody>
          <a:bodyPr/>
          <a:lstStyle/>
          <a:p>
            <a:pPr algn="just" eaLnBrk="1" hangingPunct="1">
              <a:buFont typeface="Arial" charset="0"/>
              <a:buChar char="•"/>
            </a:pPr>
            <a:endParaRPr lang="en-US" sz="1100" b="0" dirty="0" smtClean="0"/>
          </a:p>
          <a:p>
            <a:pPr algn="just" eaLnBrk="1" hangingPunct="1">
              <a:buFont typeface="Arial" charset="0"/>
              <a:buChar char="•"/>
            </a:pPr>
            <a:r>
              <a:rPr lang="en-US" sz="2800" b="0" dirty="0" smtClean="0">
                <a:latin typeface="+mj-lt"/>
              </a:rPr>
              <a:t>European </a:t>
            </a:r>
            <a:r>
              <a:rPr lang="en-US" sz="2800" dirty="0" smtClean="0">
                <a:solidFill>
                  <a:srgbClr val="C00000"/>
                </a:solidFill>
                <a:latin typeface="+mj-lt"/>
              </a:rPr>
              <a:t>terrain and environment </a:t>
            </a:r>
            <a:r>
              <a:rPr lang="en-US" sz="2800" b="0" dirty="0" smtClean="0">
                <a:latin typeface="+mj-lt"/>
              </a:rPr>
              <a:t>are not as closely related to population distribution as in Asia.</a:t>
            </a:r>
          </a:p>
          <a:p>
            <a:pPr algn="just" eaLnBrk="1" hangingPunct="1">
              <a:buFont typeface="Arial" charset="0"/>
              <a:buChar char="•"/>
            </a:pPr>
            <a:r>
              <a:rPr lang="en-US" sz="2800" b="0" dirty="0" smtClean="0">
                <a:latin typeface="+mj-lt"/>
              </a:rPr>
              <a:t>An </a:t>
            </a:r>
            <a:r>
              <a:rPr lang="en-US" sz="2800" dirty="0" smtClean="0">
                <a:solidFill>
                  <a:srgbClr val="C00000"/>
                </a:solidFill>
                <a:latin typeface="+mj-lt"/>
              </a:rPr>
              <a:t>axis of densely populated areas </a:t>
            </a:r>
            <a:r>
              <a:rPr lang="en-US" sz="2800" b="0" dirty="0" smtClean="0">
                <a:latin typeface="+mj-lt"/>
              </a:rPr>
              <a:t>follows the location of Europe’s coal fields, indicative of the importance of industrialization as it relates to population growth.</a:t>
            </a:r>
          </a:p>
        </p:txBody>
      </p:sp>
      <p:pic>
        <p:nvPicPr>
          <p:cNvPr id="35844" name="Picture 2" descr="C:\Users\Owner\AppData\Local\Microsoft\Windows\Temporary Internet Files\Content.IE5\6U2F184X\MC900101110[1].wmf"/>
          <p:cNvPicPr>
            <a:picLocks noChangeAspect="1" noChangeArrowheads="1"/>
          </p:cNvPicPr>
          <p:nvPr/>
        </p:nvPicPr>
        <p:blipFill>
          <a:blip r:embed="rId2" cstate="print">
            <a:grayscl/>
          </a:blip>
          <a:srcRect/>
          <a:stretch>
            <a:fillRect/>
          </a:stretch>
        </p:blipFill>
        <p:spPr bwMode="auto">
          <a:xfrm>
            <a:off x="6629400" y="4492625"/>
            <a:ext cx="1800225" cy="2060575"/>
          </a:xfrm>
          <a:prstGeom prst="rect">
            <a:avLst/>
          </a:prstGeom>
          <a:noFill/>
          <a:ln w="28575">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9150" y="1727200"/>
            <a:ext cx="5651500" cy="1206500"/>
          </a:xfrm>
        </p:spPr>
        <p:txBody>
          <a:bodyPr/>
          <a:lstStyle/>
          <a:p>
            <a:pPr algn="ctr" eaLnBrk="1" fontAlgn="auto" hangingPunct="1">
              <a:spcAft>
                <a:spcPts val="0"/>
              </a:spcAft>
              <a:defRPr/>
            </a:pPr>
            <a:r>
              <a:rPr b="1"/>
              <a:t>Population Patterns:</a:t>
            </a:r>
            <a:br>
              <a:rPr b="1"/>
            </a:br>
            <a:r>
              <a:rPr b="1"/>
              <a:t>race and ethnicity</a:t>
            </a:r>
          </a:p>
        </p:txBody>
      </p:sp>
      <p:pic>
        <p:nvPicPr>
          <p:cNvPr id="36867" name="Picture 2" descr="C:\Users\Owner\AppData\Local\Microsoft\Windows\Temporary Internet Files\Content.IE5\CNBCS08V\MC900288988[1].wmf"/>
          <p:cNvPicPr>
            <a:picLocks noChangeAspect="1" noChangeArrowheads="1"/>
          </p:cNvPicPr>
          <p:nvPr/>
        </p:nvPicPr>
        <p:blipFill>
          <a:blip r:embed="rId2" cstate="print">
            <a:lum bright="-40000" contrast="-40000"/>
          </a:blip>
          <a:srcRect/>
          <a:stretch>
            <a:fillRect/>
          </a:stretch>
        </p:blipFill>
        <p:spPr bwMode="auto">
          <a:xfrm>
            <a:off x="4191000" y="3505200"/>
            <a:ext cx="4364038" cy="18399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Race and ethnicity…</a:t>
            </a:r>
            <a:r>
              <a:rPr lang="en-US" cap="none" dirty="0" smtClean="0"/>
              <a:t>What’s the difference?</a:t>
            </a:r>
            <a:endParaRPr lang="en-US" cap="none" dirty="0"/>
          </a:p>
        </p:txBody>
      </p:sp>
      <p:sp>
        <p:nvSpPr>
          <p:cNvPr id="37891" name="Content Placeholder 2"/>
          <p:cNvSpPr>
            <a:spLocks noGrp="1"/>
          </p:cNvSpPr>
          <p:nvPr>
            <p:ph idx="1"/>
          </p:nvPr>
        </p:nvSpPr>
        <p:spPr>
          <a:xfrm>
            <a:off x="822325" y="1100138"/>
            <a:ext cx="7521575" cy="3929062"/>
          </a:xfrm>
        </p:spPr>
        <p:txBody>
          <a:bodyPr/>
          <a:lstStyle/>
          <a:p>
            <a:pPr algn="just" eaLnBrk="1" hangingPunct="1">
              <a:buFont typeface="Arial" charset="0"/>
              <a:buChar char="•"/>
            </a:pPr>
            <a:endParaRPr lang="en-US" sz="1100" dirty="0" smtClean="0">
              <a:solidFill>
                <a:srgbClr val="C00000"/>
              </a:solidFill>
            </a:endParaRPr>
          </a:p>
          <a:p>
            <a:pPr algn="just" eaLnBrk="1" hangingPunct="1">
              <a:buFont typeface="Arial" charset="0"/>
              <a:buChar char="•"/>
            </a:pPr>
            <a:r>
              <a:rPr lang="en-US" sz="2400" dirty="0" smtClean="0">
                <a:solidFill>
                  <a:srgbClr val="C00000"/>
                </a:solidFill>
                <a:latin typeface="+mj-lt"/>
              </a:rPr>
              <a:t>Race:  </a:t>
            </a:r>
            <a:r>
              <a:rPr lang="en-US" sz="2400" b="0" dirty="0" smtClean="0">
                <a:latin typeface="+mj-lt"/>
              </a:rPr>
              <a:t>a category composed of people who share biologically transmitted traits that members of a society consider important</a:t>
            </a:r>
          </a:p>
          <a:p>
            <a:pPr algn="just" eaLnBrk="1" hangingPunct="1">
              <a:buFont typeface="Arial" charset="0"/>
              <a:buChar char="•"/>
            </a:pPr>
            <a:r>
              <a:rPr lang="en-US" sz="2400" dirty="0" smtClean="0">
                <a:solidFill>
                  <a:srgbClr val="C00000"/>
                </a:solidFill>
                <a:latin typeface="+mj-lt"/>
              </a:rPr>
              <a:t>Ethnicity:  </a:t>
            </a:r>
            <a:r>
              <a:rPr lang="en-US" sz="2400" b="0" dirty="0" smtClean="0">
                <a:latin typeface="+mj-lt"/>
              </a:rPr>
              <a:t>less based on physical characteristics and emphasizes a shared cultural heritage, such as</a:t>
            </a:r>
          </a:p>
          <a:p>
            <a:pPr lvl="4" algn="just" eaLnBrk="1" hangingPunct="1">
              <a:buFont typeface="Arial" charset="0"/>
              <a:buChar char="•"/>
            </a:pPr>
            <a:r>
              <a:rPr lang="en-US" sz="2400" dirty="0" smtClean="0">
                <a:latin typeface="+mj-lt"/>
              </a:rPr>
              <a:t>language</a:t>
            </a:r>
          </a:p>
          <a:p>
            <a:pPr lvl="4" algn="just" eaLnBrk="1" hangingPunct="1">
              <a:buFont typeface="Arial" charset="0"/>
              <a:buChar char="•"/>
            </a:pPr>
            <a:r>
              <a:rPr lang="en-US" sz="2400" dirty="0" smtClean="0">
                <a:latin typeface="+mj-lt"/>
              </a:rPr>
              <a:t>religion</a:t>
            </a:r>
          </a:p>
          <a:p>
            <a:pPr lvl="4" algn="just" eaLnBrk="1" hangingPunct="1">
              <a:buFont typeface="Arial" charset="0"/>
              <a:buChar char="•"/>
            </a:pPr>
            <a:r>
              <a:rPr lang="en-US" sz="2400" dirty="0" smtClean="0">
                <a:latin typeface="+mj-lt"/>
              </a:rPr>
              <a:t>customs</a:t>
            </a:r>
          </a:p>
        </p:txBody>
      </p:sp>
      <p:pic>
        <p:nvPicPr>
          <p:cNvPr id="37892"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3429000" y="5257800"/>
            <a:ext cx="1841500" cy="1146175"/>
          </a:xfrm>
          <a:prstGeom prst="rect">
            <a:avLst/>
          </a:prstGeom>
          <a:noFill/>
          <a:ln w="9525">
            <a:noFill/>
            <a:miter lim="800000"/>
            <a:headEnd/>
            <a:tailEnd/>
          </a:ln>
        </p:spPr>
      </p:pic>
      <p:pic>
        <p:nvPicPr>
          <p:cNvPr id="37893"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5270500" y="5246688"/>
            <a:ext cx="1841500" cy="1146175"/>
          </a:xfrm>
          <a:prstGeom prst="rect">
            <a:avLst/>
          </a:prstGeom>
          <a:noFill/>
          <a:ln w="9525">
            <a:noFill/>
            <a:miter lim="800000"/>
            <a:headEnd/>
            <a:tailEnd/>
          </a:ln>
        </p:spPr>
      </p:pic>
      <p:pic>
        <p:nvPicPr>
          <p:cNvPr id="37894"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7112000" y="5246688"/>
            <a:ext cx="1841500" cy="11461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Race and ethnicity…</a:t>
            </a:r>
            <a:r>
              <a:rPr lang="en-US" cap="none" dirty="0" smtClean="0"/>
              <a:t>What’s the difference?</a:t>
            </a:r>
            <a:endParaRPr lang="en-US" cap="none" dirty="0"/>
          </a:p>
        </p:txBody>
      </p:sp>
      <p:sp>
        <p:nvSpPr>
          <p:cNvPr id="3" name="Content Placeholder 2"/>
          <p:cNvSpPr>
            <a:spLocks noGrp="1"/>
          </p:cNvSpPr>
          <p:nvPr>
            <p:ph idx="1"/>
          </p:nvPr>
        </p:nvSpPr>
        <p:spPr>
          <a:xfrm>
            <a:off x="822325" y="1100138"/>
            <a:ext cx="7521575" cy="3929062"/>
          </a:xfrm>
        </p:spPr>
        <p:txBody>
          <a:bodyPr/>
          <a:lstStyle/>
          <a:p>
            <a:pPr marL="0" indent="0" algn="ctr" eaLnBrk="1" hangingPunct="1"/>
            <a:r>
              <a:rPr lang="en-US" sz="3600" smtClean="0">
                <a:solidFill>
                  <a:srgbClr val="C00000"/>
                </a:solidFill>
              </a:rPr>
              <a:t>Because many people live in areas or neighborhoods with people of the same race and/or ethnicity, patterns of population distribution are often determined by these two characteristics.</a:t>
            </a:r>
          </a:p>
        </p:txBody>
      </p:sp>
      <p:pic>
        <p:nvPicPr>
          <p:cNvPr id="38916"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3429000" y="5257800"/>
            <a:ext cx="1841500" cy="1146175"/>
          </a:xfrm>
          <a:prstGeom prst="rect">
            <a:avLst/>
          </a:prstGeom>
          <a:noFill/>
          <a:ln w="9525">
            <a:noFill/>
            <a:miter lim="800000"/>
            <a:headEnd/>
            <a:tailEnd/>
          </a:ln>
        </p:spPr>
      </p:pic>
      <p:pic>
        <p:nvPicPr>
          <p:cNvPr id="38917"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5270500" y="5246688"/>
            <a:ext cx="1841500" cy="1146175"/>
          </a:xfrm>
          <a:prstGeom prst="rect">
            <a:avLst/>
          </a:prstGeom>
          <a:noFill/>
          <a:ln w="9525">
            <a:noFill/>
            <a:miter lim="800000"/>
            <a:headEnd/>
            <a:tailEnd/>
          </a:ln>
        </p:spPr>
      </p:pic>
      <p:pic>
        <p:nvPicPr>
          <p:cNvPr id="38918" name="Picture 2" descr="C:\Users\Owner\AppData\Local\Microsoft\Windows\Temporary Internet Files\Content.IE5\H6MQ49SX\MC900434233[1].wmf"/>
          <p:cNvPicPr>
            <a:picLocks noChangeAspect="1" noChangeArrowheads="1"/>
          </p:cNvPicPr>
          <p:nvPr/>
        </p:nvPicPr>
        <p:blipFill>
          <a:blip r:embed="rId2" cstate="print"/>
          <a:srcRect/>
          <a:stretch>
            <a:fillRect/>
          </a:stretch>
        </p:blipFill>
        <p:spPr bwMode="auto">
          <a:xfrm>
            <a:off x="7112000" y="5246688"/>
            <a:ext cx="1841500" cy="11461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 look at </a:t>
            </a:r>
            <a:r>
              <a:rPr lang="en-US" dirty="0" err="1" smtClean="0"/>
              <a:t>canada</a:t>
            </a:r>
            <a:r>
              <a:rPr lang="en-US" dirty="0" smtClean="0"/>
              <a:t>…</a:t>
            </a:r>
            <a:endParaRPr lang="en-US" dirty="0"/>
          </a:p>
        </p:txBody>
      </p:sp>
      <p:sp>
        <p:nvSpPr>
          <p:cNvPr id="3" name="Content Placeholder 2"/>
          <p:cNvSpPr>
            <a:spLocks noGrp="1"/>
          </p:cNvSpPr>
          <p:nvPr>
            <p:ph idx="1"/>
          </p:nvPr>
        </p:nvSpPr>
        <p:spPr/>
        <p:txBody>
          <a:bodyPr/>
          <a:lstStyle/>
          <a:p>
            <a:pPr algn="just" eaLnBrk="1" hangingPunct="1"/>
            <a:r>
              <a:rPr lang="en-US" sz="2200" smtClean="0">
                <a:solidFill>
                  <a:srgbClr val="C00000"/>
                </a:solidFill>
              </a:rPr>
              <a:t>Two largest ethnic groups:</a:t>
            </a:r>
          </a:p>
          <a:p>
            <a:pPr lvl="2" algn="just" eaLnBrk="1" hangingPunct="1">
              <a:buFont typeface="Arial" charset="0"/>
              <a:buChar char="•"/>
            </a:pPr>
            <a:r>
              <a:rPr lang="en-US" sz="2200" smtClean="0"/>
              <a:t>British Isles origin</a:t>
            </a:r>
          </a:p>
          <a:p>
            <a:pPr lvl="2" algn="just" eaLnBrk="1" hangingPunct="1">
              <a:buFont typeface="Arial" charset="0"/>
              <a:buChar char="•"/>
            </a:pPr>
            <a:r>
              <a:rPr lang="en-US" sz="2200" smtClean="0"/>
              <a:t>French origin</a:t>
            </a:r>
          </a:p>
          <a:p>
            <a:pPr algn="just" eaLnBrk="1" hangingPunct="1">
              <a:buFont typeface="Arial" charset="0"/>
              <a:buChar char="•"/>
            </a:pPr>
            <a:r>
              <a:rPr lang="en-US" sz="2200" b="0" smtClean="0"/>
              <a:t>A study of population distribution in Canada shows a significant division based on </a:t>
            </a:r>
            <a:r>
              <a:rPr lang="en-US" sz="2200" smtClean="0">
                <a:solidFill>
                  <a:srgbClr val="C00000"/>
                </a:solidFill>
              </a:rPr>
              <a:t>language-based ethnicity.</a:t>
            </a:r>
          </a:p>
          <a:p>
            <a:pPr algn="just" eaLnBrk="1" hangingPunct="1">
              <a:buFont typeface="Arial" charset="0"/>
              <a:buChar char="•"/>
            </a:pPr>
            <a:r>
              <a:rPr lang="en-US" sz="2200" smtClean="0">
                <a:solidFill>
                  <a:srgbClr val="C00000"/>
                </a:solidFill>
              </a:rPr>
              <a:t>One result:  movement in Quebec to be a separate country from the rest of Canada</a:t>
            </a:r>
          </a:p>
          <a:p>
            <a:pPr eaLnBrk="1" hangingPunct="1"/>
            <a:endParaRPr lang="en-US" smtClean="0"/>
          </a:p>
        </p:txBody>
      </p:sp>
      <p:pic>
        <p:nvPicPr>
          <p:cNvPr id="39940" name="Picture 2" descr="C:\Users\Owner\AppData\Local\Microsoft\Windows\Temporary Internet Files\Content.IE5\6U2F184X\MC900231654[1].wmf"/>
          <p:cNvPicPr>
            <a:picLocks noChangeAspect="1" noChangeArrowheads="1"/>
          </p:cNvPicPr>
          <p:nvPr/>
        </p:nvPicPr>
        <p:blipFill>
          <a:blip r:embed="rId2" cstate="print"/>
          <a:srcRect/>
          <a:stretch>
            <a:fillRect/>
          </a:stretch>
        </p:blipFill>
        <p:spPr bwMode="auto">
          <a:xfrm>
            <a:off x="6781800" y="4267200"/>
            <a:ext cx="1735138" cy="2501900"/>
          </a:xfrm>
          <a:prstGeom prst="rect">
            <a:avLst/>
          </a:prstGeom>
          <a:noFill/>
          <a:ln w="9525">
            <a:noFill/>
            <a:miter lim="800000"/>
            <a:headEnd/>
            <a:tailEnd/>
          </a:ln>
        </p:spPr>
      </p:pic>
      <p:pic>
        <p:nvPicPr>
          <p:cNvPr id="39941" name="Picture 3" descr="C:\Users\Owner\AppData\Local\Microsoft\Windows\Temporary Internet Files\Content.IE5\H6MQ49SX\MC900436808[1].wmf"/>
          <p:cNvPicPr>
            <a:picLocks noChangeAspect="1" noChangeArrowheads="1"/>
          </p:cNvPicPr>
          <p:nvPr/>
        </p:nvPicPr>
        <p:blipFill>
          <a:blip r:embed="rId3" cstate="print"/>
          <a:srcRect/>
          <a:stretch>
            <a:fillRect/>
          </a:stretch>
        </p:blipFill>
        <p:spPr bwMode="auto">
          <a:xfrm>
            <a:off x="3197225" y="4267200"/>
            <a:ext cx="2749550" cy="14986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anim calcmode="lin" valueType="num">
                                      <p:cBhvr>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521575" cy="549275"/>
          </a:xfrm>
        </p:spPr>
        <p:txBody>
          <a:bodyPr/>
          <a:lstStyle/>
          <a:p>
            <a:pPr algn="ctr">
              <a:defRPr/>
            </a:pPr>
            <a:r>
              <a:rPr lang="en-US" dirty="0" smtClean="0">
                <a:solidFill>
                  <a:srgbClr val="C00000"/>
                </a:solidFill>
              </a:rPr>
              <a:t>Language-based ethnicity in </a:t>
            </a:r>
            <a:r>
              <a:rPr lang="en-US" dirty="0" err="1" smtClean="0">
                <a:solidFill>
                  <a:srgbClr val="C00000"/>
                </a:solidFill>
              </a:rPr>
              <a:t>canada</a:t>
            </a:r>
            <a:endParaRPr lang="en-US" dirty="0">
              <a:solidFill>
                <a:srgbClr val="C00000"/>
              </a:solidFill>
            </a:endParaRPr>
          </a:p>
        </p:txBody>
      </p:sp>
      <p:pic>
        <p:nvPicPr>
          <p:cNvPr id="56322" name="Picture 2"/>
          <p:cNvPicPr>
            <a:picLocks noGrp="1" noChangeAspect="1" noChangeArrowheads="1"/>
          </p:cNvPicPr>
          <p:nvPr>
            <p:ph idx="1"/>
          </p:nvPr>
        </p:nvPicPr>
        <p:blipFill>
          <a:blip r:embed="rId2" cstate="print">
            <a:extLst/>
          </a:blip>
          <a:srcRect/>
          <a:stretch>
            <a:fillRect/>
          </a:stretch>
        </p:blipFill>
        <p:spPr>
          <a:xfrm>
            <a:off x="1981200" y="1066800"/>
            <a:ext cx="5661841" cy="4614862"/>
          </a:xfrm>
          <a:ln w="38100">
            <a:solidFill>
              <a:schemeClr val="tx1"/>
            </a:solidFill>
          </a:ln>
          <a:effectLst>
            <a:innerShdw blurRad="76200">
              <a:srgbClr val="000000"/>
            </a:innerShdw>
          </a:effectLst>
          <a:extLst/>
        </p:spPr>
      </p:pic>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rgbClr val="C00000"/>
                </a:solidFill>
              </a:rPr>
              <a:t>The </a:t>
            </a:r>
            <a:r>
              <a:rPr lang="en-US" dirty="0" err="1" smtClean="0">
                <a:solidFill>
                  <a:srgbClr val="C00000"/>
                </a:solidFill>
              </a:rPr>
              <a:t>U.s.</a:t>
            </a:r>
            <a:r>
              <a:rPr lang="en-US" dirty="0" smtClean="0">
                <a:solidFill>
                  <a:srgbClr val="C00000"/>
                </a:solidFill>
              </a:rPr>
              <a:t> census bureau</a:t>
            </a:r>
            <a:endParaRPr lang="en-US" dirty="0">
              <a:solidFill>
                <a:srgbClr val="C00000"/>
              </a:solidFill>
            </a:endParaRPr>
          </a:p>
        </p:txBody>
      </p:sp>
      <p:sp>
        <p:nvSpPr>
          <p:cNvPr id="3" name="Content Placeholder 2"/>
          <p:cNvSpPr>
            <a:spLocks noGrp="1"/>
          </p:cNvSpPr>
          <p:nvPr>
            <p:ph idx="1"/>
          </p:nvPr>
        </p:nvSpPr>
        <p:spPr/>
        <p:txBody>
          <a:bodyPr/>
          <a:lstStyle/>
          <a:p>
            <a:pPr algn="just" eaLnBrk="1" hangingPunct="1">
              <a:buFont typeface="Arial" charset="0"/>
              <a:buChar char="•"/>
            </a:pPr>
            <a:r>
              <a:rPr lang="en-US" sz="2200" dirty="0" smtClean="0">
                <a:solidFill>
                  <a:srgbClr val="C00000"/>
                </a:solidFill>
                <a:latin typeface="+mj-lt"/>
              </a:rPr>
              <a:t>Census</a:t>
            </a:r>
            <a:r>
              <a:rPr lang="en-US" sz="2200" b="0" dirty="0" smtClean="0">
                <a:latin typeface="+mj-lt"/>
              </a:rPr>
              <a:t> (count of the population done every 10 years)</a:t>
            </a:r>
          </a:p>
          <a:p>
            <a:pPr algn="just" eaLnBrk="1" hangingPunct="1">
              <a:buFont typeface="Arial" charset="0"/>
              <a:buChar char="•"/>
            </a:pPr>
            <a:r>
              <a:rPr lang="en-US" sz="2200" b="0" dirty="0" smtClean="0">
                <a:latin typeface="+mj-lt"/>
              </a:rPr>
              <a:t>Maintains </a:t>
            </a:r>
            <a:r>
              <a:rPr lang="en-US" sz="2200" dirty="0" smtClean="0">
                <a:solidFill>
                  <a:srgbClr val="C00000"/>
                </a:solidFill>
                <a:latin typeface="+mj-lt"/>
              </a:rPr>
              <a:t>detailed population statistics </a:t>
            </a:r>
            <a:r>
              <a:rPr lang="en-US" sz="2200" b="0" dirty="0" smtClean="0">
                <a:latin typeface="+mj-lt"/>
              </a:rPr>
              <a:t>based on race and ethnicity</a:t>
            </a:r>
          </a:p>
          <a:p>
            <a:pPr algn="just" eaLnBrk="1" hangingPunct="1">
              <a:buFont typeface="Arial" charset="0"/>
              <a:buChar char="•"/>
            </a:pPr>
            <a:r>
              <a:rPr lang="en-US" sz="2200" b="0" dirty="0" smtClean="0">
                <a:latin typeface="+mj-lt"/>
              </a:rPr>
              <a:t>Questionnaire done by residents asks everyone to </a:t>
            </a:r>
            <a:r>
              <a:rPr lang="en-US" sz="2200" dirty="0" smtClean="0">
                <a:solidFill>
                  <a:srgbClr val="C00000"/>
                </a:solidFill>
                <a:latin typeface="+mj-lt"/>
              </a:rPr>
              <a:t>self-identify </a:t>
            </a:r>
            <a:r>
              <a:rPr lang="en-US" sz="2200" b="0" dirty="0" smtClean="0">
                <a:latin typeface="+mj-lt"/>
              </a:rPr>
              <a:t>race and national ancestry</a:t>
            </a:r>
          </a:p>
          <a:p>
            <a:pPr algn="just" eaLnBrk="1" hangingPunct="1">
              <a:buFont typeface="Arial" charset="0"/>
              <a:buChar char="•"/>
            </a:pPr>
            <a:r>
              <a:rPr lang="en-US" sz="2200" dirty="0" smtClean="0">
                <a:solidFill>
                  <a:srgbClr val="C00000"/>
                </a:solidFill>
                <a:latin typeface="+mj-lt"/>
              </a:rPr>
              <a:t>Great variety </a:t>
            </a:r>
            <a:r>
              <a:rPr lang="en-US" sz="2200" b="0" dirty="0" smtClean="0">
                <a:latin typeface="+mj-lt"/>
              </a:rPr>
              <a:t>reported by those responding</a:t>
            </a:r>
          </a:p>
        </p:txBody>
      </p:sp>
      <p:pic>
        <p:nvPicPr>
          <p:cNvPr id="41988" name="Picture 2" descr="C:\Users\Owner\AppData\Local\Microsoft\Windows\Temporary Internet Files\Content.IE5\BXPNTBME\MC900189571[1].jpg"/>
          <p:cNvPicPr>
            <a:picLocks noChangeAspect="1" noChangeArrowheads="1"/>
          </p:cNvPicPr>
          <p:nvPr/>
        </p:nvPicPr>
        <p:blipFill>
          <a:blip r:embed="rId2" cstate="print"/>
          <a:srcRect/>
          <a:stretch>
            <a:fillRect/>
          </a:stretch>
        </p:blipFill>
        <p:spPr bwMode="auto">
          <a:xfrm>
            <a:off x="4572000" y="3657600"/>
            <a:ext cx="3822700" cy="2998788"/>
          </a:xfrm>
          <a:prstGeom prst="rect">
            <a:avLst/>
          </a:prstGeom>
          <a:noFill/>
          <a:ln w="38100">
            <a:solidFill>
              <a:srgbClr val="C00000"/>
            </a:solid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rgbClr val="C00000"/>
                </a:solidFill>
              </a:rPr>
              <a:t>Population change in the </a:t>
            </a:r>
            <a:r>
              <a:rPr lang="en-US" dirty="0" err="1" smtClean="0">
                <a:solidFill>
                  <a:srgbClr val="C00000"/>
                </a:solidFill>
              </a:rPr>
              <a:t>u.s.</a:t>
            </a:r>
            <a:endParaRPr lang="en-US" dirty="0">
              <a:solidFill>
                <a:srgbClr val="C00000"/>
              </a:solidFill>
            </a:endParaRPr>
          </a:p>
        </p:txBody>
      </p:sp>
      <p:pic>
        <p:nvPicPr>
          <p:cNvPr id="57346" name="Picture 2"/>
          <p:cNvPicPr>
            <a:picLocks noGrp="1" noChangeAspect="1" noChangeArrowheads="1"/>
          </p:cNvPicPr>
          <p:nvPr>
            <p:ph idx="1"/>
          </p:nvPr>
        </p:nvPicPr>
        <p:blipFill>
          <a:blip r:embed="rId2" cstate="print">
            <a:lum contrast="20000"/>
          </a:blip>
          <a:srcRect/>
          <a:stretch>
            <a:fillRect/>
          </a:stretch>
        </p:blipFill>
        <p:spPr>
          <a:xfrm>
            <a:off x="838200" y="1219200"/>
            <a:ext cx="7646988" cy="3790950"/>
          </a:xfrm>
          <a:ln w="38100" cap="sq">
            <a:solidFill>
              <a:srgbClr val="000000"/>
            </a:solidFill>
          </a:ln>
          <a:effectLst>
            <a:outerShdw blurRad="50800" dist="38100" dir="2700000" algn="tl" rotWithShape="0">
              <a:srgbClr val="000000">
                <a:alpha val="43000"/>
              </a:srgbClr>
            </a:outerShdw>
          </a:effectLst>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400" dirty="0" smtClean="0"/>
              <a:t>Key questions to consider from session 1</a:t>
            </a:r>
            <a:endParaRPr lang="en-US" sz="2400" dirty="0"/>
          </a:p>
        </p:txBody>
      </p:sp>
      <p:sp>
        <p:nvSpPr>
          <p:cNvPr id="3" name="Content Placeholder 2"/>
          <p:cNvSpPr>
            <a:spLocks noGrp="1"/>
          </p:cNvSpPr>
          <p:nvPr>
            <p:ph idx="1"/>
          </p:nvPr>
        </p:nvSpPr>
        <p:spPr>
          <a:xfrm>
            <a:off x="762000" y="1066800"/>
            <a:ext cx="7521575" cy="3962400"/>
          </a:xfrm>
        </p:spPr>
        <p:txBody>
          <a:bodyPr/>
          <a:lstStyle/>
          <a:p>
            <a:r>
              <a:rPr lang="en-US" sz="2400" smtClean="0"/>
              <a:t>What is </a:t>
            </a:r>
            <a:r>
              <a:rPr lang="en-US" sz="2400" smtClean="0">
                <a:solidFill>
                  <a:srgbClr val="C00000"/>
                </a:solidFill>
              </a:rPr>
              <a:t>demography?</a:t>
            </a:r>
          </a:p>
          <a:p>
            <a:r>
              <a:rPr lang="en-US" sz="2400" smtClean="0"/>
              <a:t>What is the difference between </a:t>
            </a:r>
            <a:r>
              <a:rPr lang="en-US" sz="2400" smtClean="0">
                <a:solidFill>
                  <a:srgbClr val="C00000"/>
                </a:solidFill>
              </a:rPr>
              <a:t>distribution </a:t>
            </a:r>
            <a:r>
              <a:rPr lang="en-US" sz="2400" smtClean="0"/>
              <a:t>and </a:t>
            </a:r>
            <a:r>
              <a:rPr lang="en-US" sz="2400" smtClean="0">
                <a:solidFill>
                  <a:srgbClr val="C00000"/>
                </a:solidFill>
              </a:rPr>
              <a:t>density?</a:t>
            </a:r>
          </a:p>
          <a:p>
            <a:r>
              <a:rPr lang="en-US" sz="2400" smtClean="0"/>
              <a:t>What is the difference between </a:t>
            </a:r>
            <a:r>
              <a:rPr lang="en-US" sz="2400" smtClean="0">
                <a:solidFill>
                  <a:srgbClr val="C00000"/>
                </a:solidFill>
              </a:rPr>
              <a:t>physiological density </a:t>
            </a:r>
            <a:r>
              <a:rPr lang="en-US" sz="2400" smtClean="0"/>
              <a:t>and </a:t>
            </a:r>
            <a:r>
              <a:rPr lang="en-US" sz="2400" smtClean="0">
                <a:solidFill>
                  <a:srgbClr val="C00000"/>
                </a:solidFill>
              </a:rPr>
              <a:t>arithmetic density</a:t>
            </a:r>
            <a:r>
              <a:rPr lang="en-US" sz="2400" smtClean="0"/>
              <a:t>?</a:t>
            </a:r>
          </a:p>
          <a:p>
            <a:r>
              <a:rPr lang="en-US" sz="2400" smtClean="0"/>
              <a:t>What is the relationship between </a:t>
            </a:r>
            <a:r>
              <a:rPr lang="en-US" sz="2400" smtClean="0">
                <a:solidFill>
                  <a:srgbClr val="C00000"/>
                </a:solidFill>
              </a:rPr>
              <a:t>carrying capacity </a:t>
            </a:r>
            <a:r>
              <a:rPr lang="en-US" sz="2400" smtClean="0"/>
              <a:t>and </a:t>
            </a:r>
            <a:r>
              <a:rPr lang="en-US" sz="2400" smtClean="0">
                <a:solidFill>
                  <a:srgbClr val="C00000"/>
                </a:solidFill>
              </a:rPr>
              <a:t>overpopulation?</a:t>
            </a:r>
          </a:p>
          <a:p>
            <a:r>
              <a:rPr lang="en-US" sz="2400" smtClean="0"/>
              <a:t>What areas/regions of the world are the</a:t>
            </a:r>
            <a:r>
              <a:rPr lang="en-US" sz="2400" smtClean="0">
                <a:solidFill>
                  <a:srgbClr val="C00000"/>
                </a:solidFill>
              </a:rPr>
              <a:t> most densely populated?</a:t>
            </a:r>
          </a:p>
          <a:p>
            <a:r>
              <a:rPr lang="en-US" sz="2400" smtClean="0"/>
              <a:t>Distinguish between the terms </a:t>
            </a:r>
            <a:r>
              <a:rPr lang="en-US" sz="2400" smtClean="0">
                <a:solidFill>
                  <a:srgbClr val="C00000"/>
                </a:solidFill>
              </a:rPr>
              <a:t>“race” </a:t>
            </a:r>
            <a:r>
              <a:rPr lang="en-US" sz="2400" smtClean="0"/>
              <a:t>and </a:t>
            </a:r>
            <a:r>
              <a:rPr lang="en-US" sz="2400" smtClean="0">
                <a:solidFill>
                  <a:srgbClr val="C00000"/>
                </a:solidFill>
              </a:rPr>
              <a:t>“ethnicity.”</a:t>
            </a:r>
          </a:p>
          <a:p>
            <a:endParaRPr lang="en-US" smtClean="0"/>
          </a:p>
          <a:p>
            <a:endParaRPr lang="en-US"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fontAlgn="auto" hangingPunct="1">
              <a:spcAft>
                <a:spcPts val="0"/>
              </a:spcAft>
              <a:defRPr/>
            </a:pPr>
            <a:r>
              <a:rPr lang="en-US" b="1" dirty="0" smtClean="0"/>
              <a:t>What is demography?</a:t>
            </a:r>
            <a:endParaRPr lang="en-US" b="1" dirty="0"/>
          </a:p>
        </p:txBody>
      </p:sp>
      <p:sp>
        <p:nvSpPr>
          <p:cNvPr id="2" name="Content Placeholder 1"/>
          <p:cNvSpPr>
            <a:spLocks noGrp="1"/>
          </p:cNvSpPr>
          <p:nvPr>
            <p:ph idx="1"/>
          </p:nvPr>
        </p:nvSpPr>
        <p:spPr/>
        <p:txBody>
          <a:bodyPr rtlCol="0">
            <a:normAutofit/>
          </a:bodyPr>
          <a:lstStyle/>
          <a:p>
            <a:pPr algn="just" eaLnBrk="1" hangingPunct="1">
              <a:spcBef>
                <a:spcPct val="20000"/>
              </a:spcBef>
              <a:buClr>
                <a:srgbClr val="FFFFCC"/>
              </a:buClr>
              <a:buSzPct val="70000"/>
              <a:buFont typeface="Wingdings" pitchFamily="2" charset="2"/>
              <a:buChar char="n"/>
              <a:defRPr/>
            </a:pPr>
            <a:r>
              <a:rPr lang="en-US" sz="2800" b="0" kern="0" dirty="0">
                <a:latin typeface="+mj-lt"/>
              </a:rPr>
              <a:t>It is the scientific or statistical study of </a:t>
            </a:r>
            <a:r>
              <a:rPr lang="en-US" sz="2800" kern="0" dirty="0">
                <a:solidFill>
                  <a:srgbClr val="C00000"/>
                </a:solidFill>
                <a:latin typeface="+mj-lt"/>
              </a:rPr>
              <a:t>population</a:t>
            </a:r>
            <a:r>
              <a:rPr lang="en-US" sz="2800" b="0" kern="0" dirty="0">
                <a:solidFill>
                  <a:schemeClr val="accent3">
                    <a:lumMod val="75000"/>
                  </a:schemeClr>
                </a:solidFill>
                <a:latin typeface="+mj-lt"/>
              </a:rPr>
              <a:t>.  </a:t>
            </a:r>
          </a:p>
          <a:p>
            <a:pPr algn="just" eaLnBrk="1" hangingPunct="1">
              <a:spcBef>
                <a:spcPct val="20000"/>
              </a:spcBef>
              <a:buClr>
                <a:srgbClr val="FFFFCC"/>
              </a:buClr>
              <a:buSzPct val="70000"/>
              <a:buFont typeface="Wingdings" pitchFamily="2" charset="2"/>
              <a:buChar char="n"/>
              <a:defRPr/>
            </a:pPr>
            <a:r>
              <a:rPr lang="en-US" sz="2800" b="0" kern="0" dirty="0">
                <a:latin typeface="+mj-lt"/>
              </a:rPr>
              <a:t>It comes from the Greek word </a:t>
            </a:r>
            <a:r>
              <a:rPr lang="en-US" sz="2800" i="1" kern="0" dirty="0">
                <a:solidFill>
                  <a:srgbClr val="C00000"/>
                </a:solidFill>
                <a:latin typeface="+mj-lt"/>
              </a:rPr>
              <a:t>demos</a:t>
            </a:r>
            <a:r>
              <a:rPr lang="en-US" sz="2800" b="0" kern="0" dirty="0">
                <a:latin typeface="+mj-lt"/>
              </a:rPr>
              <a:t> (populace or people) and </a:t>
            </a:r>
            <a:r>
              <a:rPr lang="en-US" sz="2800" i="1" kern="0" dirty="0">
                <a:solidFill>
                  <a:srgbClr val="C00000"/>
                </a:solidFill>
                <a:latin typeface="+mj-lt"/>
              </a:rPr>
              <a:t>graph</a:t>
            </a:r>
            <a:r>
              <a:rPr lang="en-US" sz="2800" i="1" kern="0" dirty="0">
                <a:solidFill>
                  <a:srgbClr val="FFFFFF"/>
                </a:solidFill>
                <a:latin typeface="+mj-lt"/>
              </a:rPr>
              <a:t> </a:t>
            </a:r>
            <a:r>
              <a:rPr lang="en-US" sz="2800" b="0" kern="0" dirty="0">
                <a:latin typeface="+mj-lt"/>
              </a:rPr>
              <a:t>(to </a:t>
            </a:r>
            <a:r>
              <a:rPr lang="en-US" sz="2800" b="0" kern="0" dirty="0" smtClean="0">
                <a:latin typeface="+mj-lt"/>
              </a:rPr>
              <a:t>describe).</a:t>
            </a:r>
            <a:endParaRPr lang="en-US" sz="2800" b="0" kern="0" dirty="0">
              <a:latin typeface="+mj-lt"/>
            </a:endParaRPr>
          </a:p>
          <a:p>
            <a:pPr eaLnBrk="1" fontAlgn="auto" hangingPunct="1">
              <a:spcAft>
                <a:spcPts val="0"/>
              </a:spcAft>
              <a:buFont typeface="Arial" pitchFamily="34" charset="0"/>
              <a:buNone/>
              <a:defRPr/>
            </a:pPr>
            <a:endParaRPr lang="en-US" dirty="0"/>
          </a:p>
        </p:txBody>
      </p:sp>
      <p:pic>
        <p:nvPicPr>
          <p:cNvPr id="9220" name="Picture 2"/>
          <p:cNvPicPr>
            <a:picLocks noChangeAspect="1" noChangeArrowheads="1"/>
          </p:cNvPicPr>
          <p:nvPr/>
        </p:nvPicPr>
        <p:blipFill>
          <a:blip r:embed="rId2" cstate="print"/>
          <a:srcRect/>
          <a:stretch>
            <a:fillRect/>
          </a:stretch>
        </p:blipFill>
        <p:spPr bwMode="auto">
          <a:xfrm>
            <a:off x="3429000" y="3505200"/>
            <a:ext cx="3352800" cy="280193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t>Population geography</a:t>
            </a:r>
            <a:endParaRPr lang="en-US" b="1" dirty="0"/>
          </a:p>
        </p:txBody>
      </p:sp>
      <p:sp>
        <p:nvSpPr>
          <p:cNvPr id="3" name="Content Placeholder 2"/>
          <p:cNvSpPr>
            <a:spLocks noGrp="1"/>
          </p:cNvSpPr>
          <p:nvPr>
            <p:ph idx="1"/>
          </p:nvPr>
        </p:nvSpPr>
        <p:spPr>
          <a:xfrm>
            <a:off x="822325" y="1100138"/>
            <a:ext cx="7521575" cy="3929062"/>
          </a:xfrm>
        </p:spPr>
        <p:txBody>
          <a:bodyPr rtlCol="0">
            <a:normAutofit/>
          </a:bodyPr>
          <a:lstStyle/>
          <a:p>
            <a:pPr algn="just" eaLnBrk="1" fontAlgn="auto" hangingPunct="1">
              <a:spcAft>
                <a:spcPts val="0"/>
              </a:spcAft>
              <a:buFont typeface="Arial" pitchFamily="34" charset="0"/>
              <a:buChar char="•"/>
              <a:defRPr/>
            </a:pPr>
            <a:r>
              <a:rPr lang="en-US" sz="2000" dirty="0" smtClean="0">
                <a:latin typeface="Tahoma" pitchFamily="34" charset="0"/>
                <a:ea typeface="Tahoma" pitchFamily="34" charset="0"/>
                <a:cs typeface="Tahoma" pitchFamily="34" charset="0"/>
              </a:rPr>
              <a:t>Special emphasis on </a:t>
            </a:r>
            <a:r>
              <a:rPr lang="en-US" sz="2000" dirty="0" smtClean="0">
                <a:solidFill>
                  <a:srgbClr val="C00000"/>
                </a:solidFill>
                <a:latin typeface="Tahoma" pitchFamily="34" charset="0"/>
                <a:ea typeface="Tahoma" pitchFamily="34" charset="0"/>
                <a:cs typeface="Tahoma" pitchFamily="34" charset="0"/>
              </a:rPr>
              <a:t>spatial organization</a:t>
            </a:r>
          </a:p>
          <a:p>
            <a:pPr marL="630936" lvl="3" indent="-164592" algn="just" eaLnBrk="1" fontAlgn="auto" hangingPunct="1">
              <a:spcAft>
                <a:spcPts val="0"/>
              </a:spcAft>
              <a:buFont typeface="Arial" pitchFamily="34" charset="0"/>
              <a:buChar char="•"/>
              <a:defRPr/>
            </a:pPr>
            <a:endParaRPr lang="en-US" sz="800" dirty="0" smtClean="0">
              <a:latin typeface="Tahoma" pitchFamily="34" charset="0"/>
              <a:ea typeface="Tahoma" pitchFamily="34" charset="0"/>
              <a:cs typeface="Tahoma" pitchFamily="34" charset="0"/>
            </a:endParaRPr>
          </a:p>
          <a:p>
            <a:pPr marL="630936" lvl="3" indent="-164592" algn="just" eaLnBrk="1" fontAlgn="auto" hangingPunct="1">
              <a:spcAft>
                <a:spcPts val="0"/>
              </a:spcAft>
              <a:buFont typeface="Arial" pitchFamily="34" charset="0"/>
              <a:buChar char="•"/>
              <a:defRPr/>
            </a:pPr>
            <a:r>
              <a:rPr lang="en-US" sz="1800" dirty="0" smtClean="0">
                <a:latin typeface="Tahoma" pitchFamily="34" charset="0"/>
                <a:ea typeface="Tahoma" pitchFamily="34" charset="0"/>
                <a:cs typeface="Tahoma" pitchFamily="34" charset="0"/>
              </a:rPr>
              <a:t>Location of</a:t>
            </a:r>
          </a:p>
          <a:p>
            <a:pPr marL="859536" lvl="4" indent="-173736" algn="just" eaLnBrk="1" fontAlgn="auto" hangingPunct="1">
              <a:spcAft>
                <a:spcPts val="0"/>
              </a:spcAft>
              <a:buFont typeface="Arial" pitchFamily="34" charset="0"/>
              <a:buChar char="•"/>
              <a:defRPr/>
            </a:pPr>
            <a:r>
              <a:rPr lang="en-US" sz="1800" dirty="0" smtClean="0">
                <a:latin typeface="Tahoma" pitchFamily="34" charset="0"/>
                <a:ea typeface="Tahoma" pitchFamily="34" charset="0"/>
                <a:cs typeface="Tahoma" pitchFamily="34" charset="0"/>
              </a:rPr>
              <a:t>Places</a:t>
            </a:r>
            <a:endParaRPr lang="en-US" sz="1800" dirty="0">
              <a:latin typeface="Tahoma" pitchFamily="34" charset="0"/>
              <a:ea typeface="Tahoma" pitchFamily="34" charset="0"/>
              <a:cs typeface="Tahoma" pitchFamily="34" charset="0"/>
            </a:endParaRPr>
          </a:p>
          <a:p>
            <a:pPr marL="859536" lvl="4" indent="-173736" algn="just" eaLnBrk="1" fontAlgn="auto" hangingPunct="1">
              <a:spcAft>
                <a:spcPts val="0"/>
              </a:spcAft>
              <a:buFont typeface="Arial" pitchFamily="34" charset="0"/>
              <a:buChar char="•"/>
              <a:defRPr/>
            </a:pPr>
            <a:r>
              <a:rPr lang="en-US" sz="1800" dirty="0" smtClean="0">
                <a:latin typeface="Tahoma" pitchFamily="34" charset="0"/>
                <a:ea typeface="Tahoma" pitchFamily="34" charset="0"/>
                <a:cs typeface="Tahoma" pitchFamily="34" charset="0"/>
              </a:rPr>
              <a:t>People</a:t>
            </a:r>
            <a:endParaRPr lang="en-US" sz="1800" dirty="0">
              <a:latin typeface="Tahoma" pitchFamily="34" charset="0"/>
              <a:ea typeface="Tahoma" pitchFamily="34" charset="0"/>
              <a:cs typeface="Tahoma" pitchFamily="34" charset="0"/>
            </a:endParaRPr>
          </a:p>
          <a:p>
            <a:pPr marL="859536" lvl="4" indent="-173736" algn="just" eaLnBrk="1" fontAlgn="auto" hangingPunct="1">
              <a:spcAft>
                <a:spcPts val="0"/>
              </a:spcAft>
              <a:buFont typeface="Arial" pitchFamily="34" charset="0"/>
              <a:buChar char="•"/>
              <a:defRPr/>
            </a:pPr>
            <a:r>
              <a:rPr lang="en-US" sz="1800" dirty="0" smtClean="0">
                <a:latin typeface="Tahoma" pitchFamily="34" charset="0"/>
                <a:ea typeface="Tahoma" pitchFamily="34" charset="0"/>
                <a:cs typeface="Tahoma" pitchFamily="34" charset="0"/>
              </a:rPr>
              <a:t>Events</a:t>
            </a:r>
          </a:p>
          <a:p>
            <a:pPr marL="859536" lvl="4" indent="-173736" algn="just" eaLnBrk="1" fontAlgn="auto" hangingPunct="1">
              <a:spcAft>
                <a:spcPts val="0"/>
              </a:spcAft>
              <a:buFont typeface="Arial" pitchFamily="34" charset="0"/>
              <a:buChar char="•"/>
              <a:defRPr/>
            </a:pPr>
            <a:r>
              <a:rPr lang="en-US" sz="1800" dirty="0" smtClean="0">
                <a:latin typeface="Tahoma" pitchFamily="34" charset="0"/>
                <a:ea typeface="Tahoma" pitchFamily="34" charset="0"/>
                <a:cs typeface="Tahoma" pitchFamily="34" charset="0"/>
              </a:rPr>
              <a:t>Connections between people and landscapes</a:t>
            </a:r>
          </a:p>
          <a:p>
            <a:pPr marL="285750" indent="-285750" algn="just" eaLnBrk="1" fontAlgn="auto" hangingPunct="1">
              <a:spcAft>
                <a:spcPts val="0"/>
              </a:spcAft>
              <a:buFont typeface="Arial" pitchFamily="34" charset="0"/>
              <a:buChar char="•"/>
              <a:defRPr/>
            </a:pPr>
            <a:r>
              <a:rPr lang="en-US" sz="2000" dirty="0" smtClean="0">
                <a:latin typeface="Tahoma" pitchFamily="34" charset="0"/>
                <a:ea typeface="Tahoma" pitchFamily="34" charset="0"/>
                <a:cs typeface="Tahoma" pitchFamily="34" charset="0"/>
              </a:rPr>
              <a:t>Population geography focuses on the </a:t>
            </a:r>
            <a:r>
              <a:rPr lang="en-US" sz="2000" dirty="0" smtClean="0">
                <a:solidFill>
                  <a:srgbClr val="C00000"/>
                </a:solidFill>
                <a:latin typeface="Tahoma" pitchFamily="34" charset="0"/>
                <a:ea typeface="Tahoma" pitchFamily="34" charset="0"/>
                <a:cs typeface="Tahoma" pitchFamily="34" charset="0"/>
              </a:rPr>
              <a:t>number</a:t>
            </a:r>
            <a:r>
              <a:rPr lang="en-US" sz="2000" dirty="0" smtClean="0">
                <a:latin typeface="Tahoma" pitchFamily="34" charset="0"/>
                <a:ea typeface="Tahoma" pitchFamily="34" charset="0"/>
                <a:cs typeface="Tahoma" pitchFamily="34" charset="0"/>
              </a:rPr>
              <a:t>, </a:t>
            </a:r>
            <a:r>
              <a:rPr lang="en-US" sz="2000" dirty="0" smtClean="0">
                <a:solidFill>
                  <a:srgbClr val="C00000"/>
                </a:solidFill>
                <a:latin typeface="Tahoma" pitchFamily="34" charset="0"/>
                <a:ea typeface="Tahoma" pitchFamily="34" charset="0"/>
                <a:cs typeface="Tahoma" pitchFamily="34" charset="0"/>
              </a:rPr>
              <a:t>composition</a:t>
            </a:r>
            <a:r>
              <a:rPr lang="en-US" sz="2000" dirty="0" smtClean="0">
                <a:latin typeface="Tahoma" pitchFamily="34" charset="0"/>
                <a:ea typeface="Tahoma" pitchFamily="34" charset="0"/>
                <a:cs typeface="Tahoma" pitchFamily="34" charset="0"/>
              </a:rPr>
              <a:t>, and </a:t>
            </a:r>
            <a:r>
              <a:rPr lang="en-US" sz="2000" dirty="0" smtClean="0">
                <a:solidFill>
                  <a:srgbClr val="C00000"/>
                </a:solidFill>
                <a:latin typeface="Tahoma" pitchFamily="34" charset="0"/>
                <a:ea typeface="Tahoma" pitchFamily="34" charset="0"/>
                <a:cs typeface="Tahoma" pitchFamily="34" charset="0"/>
              </a:rPr>
              <a:t>distribution</a:t>
            </a:r>
            <a:r>
              <a:rPr lang="en-US" sz="2000" dirty="0" smtClean="0">
                <a:latin typeface="Tahoma" pitchFamily="34" charset="0"/>
                <a:ea typeface="Tahoma" pitchFamily="34" charset="0"/>
                <a:cs typeface="Tahoma" pitchFamily="34" charset="0"/>
              </a:rPr>
              <a:t> of human beings on earth’s surface.</a:t>
            </a:r>
          </a:p>
          <a:p>
            <a:pPr marL="859536" lvl="4" indent="-173736" algn="just" eaLnBrk="1" fontAlgn="auto" hangingPunct="1">
              <a:spcAft>
                <a:spcPts val="0"/>
              </a:spcAft>
              <a:buFont typeface="Arial" pitchFamily="34" charset="0"/>
              <a:buChar char="•"/>
              <a:defRPr/>
            </a:pPr>
            <a:endParaRPr lang="en-US" sz="800" dirty="0" smtClean="0"/>
          </a:p>
          <a:p>
            <a:pPr marL="859536" lvl="4" indent="-173736" algn="just" eaLnBrk="1" fontAlgn="auto" hangingPunct="1">
              <a:spcAft>
                <a:spcPts val="0"/>
              </a:spcAft>
              <a:buFont typeface="Arial" pitchFamily="34" charset="0"/>
              <a:buChar char="•"/>
              <a:defRPr/>
            </a:pPr>
            <a:r>
              <a:rPr lang="en-US" sz="1800" dirty="0" smtClean="0"/>
              <a:t>Population changes</a:t>
            </a:r>
          </a:p>
          <a:p>
            <a:pPr marL="859536" lvl="4" indent="-173736" algn="just" eaLnBrk="1" fontAlgn="auto" hangingPunct="1">
              <a:spcAft>
                <a:spcPts val="0"/>
              </a:spcAft>
              <a:buFont typeface="Arial" pitchFamily="34" charset="0"/>
              <a:buChar char="•"/>
              <a:defRPr/>
            </a:pPr>
            <a:r>
              <a:rPr lang="en-US" sz="1800" dirty="0" smtClean="0"/>
              <a:t>How changes relate to earth’s environment and natural resources</a:t>
            </a:r>
          </a:p>
          <a:p>
            <a:pPr eaLnBrk="1" fontAlgn="auto" hangingPunct="1">
              <a:spcAft>
                <a:spcPts val="0"/>
              </a:spcAft>
              <a:buFont typeface="Arial" pitchFamily="34" charset="0"/>
              <a:buNone/>
              <a:defRPr/>
            </a:pP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Distribution</a:t>
            </a:r>
            <a:endParaRPr lang="en-US" dirty="0"/>
          </a:p>
        </p:txBody>
      </p:sp>
      <p:sp>
        <p:nvSpPr>
          <p:cNvPr id="3" name="Content Placeholder 2"/>
          <p:cNvSpPr>
            <a:spLocks noGrp="1"/>
          </p:cNvSpPr>
          <p:nvPr>
            <p:ph idx="1"/>
          </p:nvPr>
        </p:nvSpPr>
        <p:spPr/>
        <p:txBody>
          <a:bodyPr/>
          <a:lstStyle/>
          <a:p>
            <a:pPr eaLnBrk="1" hangingPunct="1">
              <a:buFont typeface="Arial" charset="0"/>
              <a:buChar char="•"/>
            </a:pPr>
            <a:r>
              <a:rPr lang="en-US" sz="2000" dirty="0" smtClean="0">
                <a:solidFill>
                  <a:srgbClr val="C00000"/>
                </a:solidFill>
                <a:latin typeface="Tahoma" pitchFamily="34" charset="0"/>
                <a:cs typeface="Tahoma" pitchFamily="34" charset="0"/>
              </a:rPr>
              <a:t>Distribution:  </a:t>
            </a:r>
            <a:r>
              <a:rPr lang="en-US" sz="2000" b="0" dirty="0" smtClean="0">
                <a:latin typeface="Tahoma" pitchFamily="34" charset="0"/>
                <a:cs typeface="Tahoma" pitchFamily="34" charset="0"/>
              </a:rPr>
              <a:t>refers to the arrangement of locations on the earth’s surface where people live.</a:t>
            </a:r>
          </a:p>
          <a:p>
            <a:pPr eaLnBrk="1" hangingPunct="1">
              <a:buFont typeface="Arial" charset="0"/>
              <a:buChar char="•"/>
            </a:pPr>
            <a:r>
              <a:rPr lang="en-US" sz="2000" b="0" dirty="0" smtClean="0">
                <a:latin typeface="Tahoma" pitchFamily="34" charset="0"/>
                <a:cs typeface="Tahoma" pitchFamily="34" charset="0"/>
              </a:rPr>
              <a:t>Distribution of the world’s population is </a:t>
            </a:r>
            <a:r>
              <a:rPr lang="en-US" sz="2000" dirty="0" smtClean="0">
                <a:solidFill>
                  <a:srgbClr val="C00000"/>
                </a:solidFill>
                <a:latin typeface="Tahoma" pitchFamily="34" charset="0"/>
                <a:cs typeface="Tahoma" pitchFamily="34" charset="0"/>
              </a:rPr>
              <a:t>uneven.</a:t>
            </a:r>
          </a:p>
          <a:p>
            <a:pPr eaLnBrk="1" hangingPunct="1">
              <a:buFont typeface="Arial" charset="0"/>
              <a:buChar char="•"/>
            </a:pPr>
            <a:r>
              <a:rPr lang="en-US" sz="2000" b="0" dirty="0" smtClean="0">
                <a:latin typeface="Tahoma" pitchFamily="34" charset="0"/>
                <a:cs typeface="Tahoma" pitchFamily="34" charset="0"/>
              </a:rPr>
              <a:t>Some lands are nearly</a:t>
            </a:r>
            <a:r>
              <a:rPr lang="en-US" sz="2000" b="0" dirty="0" smtClean="0">
                <a:solidFill>
                  <a:srgbClr val="C00000"/>
                </a:solidFill>
                <a:latin typeface="Tahoma" pitchFamily="34" charset="0"/>
                <a:cs typeface="Tahoma" pitchFamily="34" charset="0"/>
              </a:rPr>
              <a:t> </a:t>
            </a:r>
            <a:r>
              <a:rPr lang="en-US" sz="2000" dirty="0" smtClean="0">
                <a:solidFill>
                  <a:srgbClr val="C00000"/>
                </a:solidFill>
                <a:latin typeface="Tahoma" pitchFamily="34" charset="0"/>
                <a:cs typeface="Tahoma" pitchFamily="34" charset="0"/>
              </a:rPr>
              <a:t>uninhabited</a:t>
            </a:r>
            <a:r>
              <a:rPr lang="en-US" sz="2000" b="0" dirty="0" smtClean="0">
                <a:solidFill>
                  <a:srgbClr val="C00000"/>
                </a:solidFill>
                <a:latin typeface="Tahoma" pitchFamily="34" charset="0"/>
                <a:cs typeface="Tahoma" pitchFamily="34" charset="0"/>
              </a:rPr>
              <a:t> </a:t>
            </a:r>
            <a:r>
              <a:rPr lang="en-US" sz="2000" b="0" dirty="0" smtClean="0">
                <a:latin typeface="Tahoma" pitchFamily="34" charset="0"/>
                <a:cs typeface="Tahoma" pitchFamily="34" charset="0"/>
              </a:rPr>
              <a:t>while others are </a:t>
            </a:r>
            <a:r>
              <a:rPr lang="en-US" sz="2000" dirty="0" smtClean="0">
                <a:solidFill>
                  <a:srgbClr val="C00000"/>
                </a:solidFill>
                <a:latin typeface="Tahoma" pitchFamily="34" charset="0"/>
                <a:cs typeface="Tahoma" pitchFamily="34" charset="0"/>
              </a:rPr>
              <a:t>densely populated.</a:t>
            </a:r>
          </a:p>
          <a:p>
            <a:pPr eaLnBrk="1" hangingPunct="1">
              <a:buFont typeface="Arial" charset="0"/>
              <a:buChar char="•"/>
            </a:pPr>
            <a:r>
              <a:rPr lang="en-US" sz="2000" b="0" dirty="0" smtClean="0">
                <a:latin typeface="Tahoma" pitchFamily="34" charset="0"/>
                <a:cs typeface="Tahoma" pitchFamily="34" charset="0"/>
              </a:rPr>
              <a:t>Distribution is best shown with a </a:t>
            </a:r>
            <a:r>
              <a:rPr lang="en-US" sz="2000" dirty="0" smtClean="0">
                <a:solidFill>
                  <a:srgbClr val="C00000"/>
                </a:solidFill>
                <a:latin typeface="Tahoma" pitchFamily="34" charset="0"/>
                <a:cs typeface="Tahoma" pitchFamily="34" charset="0"/>
              </a:rPr>
              <a:t>dot map.</a:t>
            </a:r>
          </a:p>
          <a:p>
            <a:pPr eaLnBrk="1" hangingPunct="1">
              <a:buFont typeface="Arial" charset="0"/>
              <a:buChar char="•"/>
            </a:pPr>
            <a:r>
              <a:rPr lang="en-US" sz="2000" b="0" dirty="0" smtClean="0">
                <a:latin typeface="Tahoma" pitchFamily="34" charset="0"/>
                <a:cs typeface="Tahoma" pitchFamily="34" charset="0"/>
              </a:rPr>
              <a:t>Half of the world’s people live near </a:t>
            </a:r>
            <a:r>
              <a:rPr lang="en-US" sz="2000" dirty="0" smtClean="0">
                <a:solidFill>
                  <a:srgbClr val="C00000"/>
                </a:solidFill>
                <a:latin typeface="Tahoma" pitchFamily="34" charset="0"/>
                <a:cs typeface="Tahoma" pitchFamily="34" charset="0"/>
              </a:rPr>
              <a:t>cities.</a:t>
            </a:r>
          </a:p>
        </p:txBody>
      </p:sp>
      <p:pic>
        <p:nvPicPr>
          <p:cNvPr id="10246" name="Picture 6" descr="C:\Users\Owner\AppData\Local\Microsoft\Windows\Temporary Internet Files\Content.IE5\BXPNTBME\MC900078708[1].wmf"/>
          <p:cNvPicPr>
            <a:picLocks noChangeAspect="1" noChangeArrowheads="1"/>
          </p:cNvPicPr>
          <p:nvPr/>
        </p:nvPicPr>
        <p:blipFill>
          <a:blip r:embed="rId2" cstate="print">
            <a:duotone>
              <a:schemeClr val="accent3">
                <a:shade val="45000"/>
                <a:satMod val="135000"/>
              </a:schemeClr>
              <a:prstClr val="white"/>
            </a:duotone>
            <a:extLst/>
          </a:blip>
          <a:srcRect/>
          <a:stretch>
            <a:fillRect/>
          </a:stretch>
        </p:blipFill>
        <p:spPr bwMode="auto">
          <a:xfrm>
            <a:off x="3733800" y="3810000"/>
            <a:ext cx="2951471" cy="2770500"/>
          </a:xfrm>
          <a:prstGeom prst="rect">
            <a:avLst/>
          </a:prstGeom>
          <a:noFill/>
          <a:effectLst>
            <a:glow rad="127000">
              <a:schemeClr val="bg1"/>
            </a:glow>
          </a:effectLst>
          <a:extLst/>
        </p:spPr>
      </p:pic>
      <p:pic>
        <p:nvPicPr>
          <p:cNvPr id="10247" name="Picture 7" descr="C:\Users\Owner\AppData\Local\Microsoft\Windows\Temporary Internet Files\Content.IE5\6U2F184X\MC900213387[1].wmf"/>
          <p:cNvPicPr>
            <a:picLocks noChangeAspect="1" noChangeArrowheads="1"/>
          </p:cNvPicPr>
          <p:nvPr/>
        </p:nvPicPr>
        <p:blipFill>
          <a:blip r:embed="rId3" cstate="print">
            <a:duotone>
              <a:schemeClr val="accent3">
                <a:shade val="45000"/>
                <a:satMod val="135000"/>
              </a:schemeClr>
              <a:prstClr val="white"/>
            </a:duotone>
            <a:extLst/>
          </a:blip>
          <a:srcRect/>
          <a:stretch>
            <a:fillRect/>
          </a:stretch>
        </p:blipFill>
        <p:spPr bwMode="auto">
          <a:xfrm>
            <a:off x="6879133" y="2854147"/>
            <a:ext cx="1667866" cy="1794053"/>
          </a:xfrm>
          <a:prstGeom prst="rect">
            <a:avLst/>
          </a:prstGeom>
          <a:noFill/>
          <a:extLst/>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75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75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75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DENSITY AND scale</a:t>
            </a:r>
            <a:endParaRPr lang="en-US" dirty="0"/>
          </a:p>
        </p:txBody>
      </p:sp>
      <p:sp>
        <p:nvSpPr>
          <p:cNvPr id="12291" name="Content Placeholder 2"/>
          <p:cNvSpPr>
            <a:spLocks noGrp="1"/>
          </p:cNvSpPr>
          <p:nvPr>
            <p:ph idx="1"/>
          </p:nvPr>
        </p:nvSpPr>
        <p:spPr>
          <a:xfrm>
            <a:off x="762000" y="841375"/>
            <a:ext cx="7521575" cy="4035425"/>
          </a:xfrm>
        </p:spPr>
        <p:txBody>
          <a:bodyPr/>
          <a:lstStyle/>
          <a:p>
            <a:pPr eaLnBrk="1" hangingPunct="1">
              <a:defRPr/>
            </a:pPr>
            <a:r>
              <a:rPr lang="en-US" sz="2400" dirty="0" smtClean="0"/>
              <a:t>			</a:t>
            </a:r>
            <a:r>
              <a:rPr lang="en-US" sz="2400" dirty="0" smtClean="0">
                <a:solidFill>
                  <a:srgbClr val="C00000"/>
                </a:solidFill>
                <a:latin typeface="+mj-lt"/>
              </a:rPr>
              <a:t>Population density </a:t>
            </a:r>
            <a:r>
              <a:rPr lang="en-US" sz="1400" dirty="0" smtClean="0">
                <a:latin typeface="+mj-lt"/>
              </a:rPr>
              <a:t>(definition):  </a:t>
            </a:r>
            <a:r>
              <a:rPr lang="en-US" sz="1800" b="0" dirty="0" smtClean="0">
                <a:latin typeface="+mj-lt"/>
              </a:rPr>
              <a:t>the number of </a:t>
            </a:r>
            <a:endParaRPr lang="en-US" sz="1800" b="0" dirty="0" smtClean="0">
              <a:latin typeface="+mj-lt"/>
            </a:endParaRPr>
          </a:p>
          <a:p>
            <a:pPr eaLnBrk="1" hangingPunct="1">
              <a:defRPr/>
            </a:pPr>
            <a:r>
              <a:rPr lang="en-US" sz="1800" b="0" dirty="0">
                <a:latin typeface="+mj-lt"/>
              </a:rPr>
              <a:t> </a:t>
            </a:r>
            <a:r>
              <a:rPr lang="en-US" sz="1800" b="0" dirty="0" smtClean="0">
                <a:latin typeface="+mj-lt"/>
              </a:rPr>
              <a:t>                               </a:t>
            </a:r>
            <a:r>
              <a:rPr lang="en-US" sz="1800" b="0" dirty="0" smtClean="0">
                <a:latin typeface="+mj-lt"/>
              </a:rPr>
              <a:t>people</a:t>
            </a:r>
            <a:r>
              <a:rPr lang="en-US" sz="1800" b="0" dirty="0">
                <a:latin typeface="+mj-lt"/>
              </a:rPr>
              <a:t> </a:t>
            </a:r>
            <a:r>
              <a:rPr lang="en-US" sz="1800" b="0" dirty="0" smtClean="0">
                <a:latin typeface="+mj-lt"/>
              </a:rPr>
              <a:t>divided </a:t>
            </a:r>
            <a:r>
              <a:rPr lang="en-US" sz="1800" b="0" dirty="0" smtClean="0">
                <a:latin typeface="+mj-lt"/>
              </a:rPr>
              <a:t>by the total land area; a measure used </a:t>
            </a:r>
            <a:r>
              <a:rPr lang="en-US" sz="1800" b="0" dirty="0" smtClean="0">
                <a:latin typeface="+mj-lt"/>
              </a:rPr>
              <a:t>often                 by </a:t>
            </a:r>
            <a:r>
              <a:rPr lang="en-US" sz="1800" b="0" dirty="0" smtClean="0">
                <a:latin typeface="+mj-lt"/>
              </a:rPr>
              <a:t>geographers</a:t>
            </a:r>
            <a:endParaRPr lang="en-US" sz="2400" dirty="0" smtClean="0">
              <a:latin typeface="+mj-lt"/>
            </a:endParaRPr>
          </a:p>
          <a:p>
            <a:pPr eaLnBrk="1" hangingPunct="1">
              <a:defRPr/>
            </a:pPr>
            <a:r>
              <a:rPr lang="en-US" sz="2400" dirty="0" smtClean="0">
                <a:latin typeface="+mj-lt"/>
              </a:rPr>
              <a:t>	     </a:t>
            </a:r>
            <a:r>
              <a:rPr lang="en-US" sz="2400" dirty="0" smtClean="0">
                <a:solidFill>
                  <a:srgbClr val="C00000"/>
                </a:solidFill>
                <a:latin typeface="+mj-lt"/>
              </a:rPr>
              <a:t>Population maps are drawn at different scales:</a:t>
            </a:r>
          </a:p>
          <a:p>
            <a:pPr marL="801688" lvl="4" indent="-285750" eaLnBrk="1" hangingPunct="1">
              <a:buFont typeface="Arial" charset="0"/>
              <a:buChar char="•"/>
              <a:defRPr/>
            </a:pPr>
            <a:endParaRPr lang="en-US" sz="1000" dirty="0" smtClean="0">
              <a:latin typeface="+mj-lt"/>
            </a:endParaRPr>
          </a:p>
          <a:p>
            <a:pPr marL="801688" lvl="4" indent="-285750" eaLnBrk="1" hangingPunct="1">
              <a:buFont typeface="Arial" charset="0"/>
              <a:buChar char="•"/>
              <a:defRPr/>
            </a:pPr>
            <a:r>
              <a:rPr lang="en-US" sz="1800" b="1" dirty="0" smtClean="0">
                <a:solidFill>
                  <a:schemeClr val="bg2">
                    <a:lumMod val="10000"/>
                  </a:schemeClr>
                </a:solidFill>
                <a:latin typeface="+mj-lt"/>
              </a:rPr>
              <a:t>Largest scale </a:t>
            </a:r>
            <a:r>
              <a:rPr lang="en-US" sz="1800" dirty="0" smtClean="0">
                <a:latin typeface="+mj-lt"/>
              </a:rPr>
              <a:t>(example):  In a rural county in U.S., a dot may actually show the location of every individual.</a:t>
            </a:r>
          </a:p>
          <a:p>
            <a:pPr marL="801688" lvl="4" indent="-285750" eaLnBrk="1" hangingPunct="1">
              <a:buFont typeface="Arial" charset="0"/>
              <a:buChar char="•"/>
              <a:defRPr/>
            </a:pPr>
            <a:r>
              <a:rPr lang="en-US" sz="1800" b="1" dirty="0" smtClean="0">
                <a:solidFill>
                  <a:schemeClr val="bg2">
                    <a:lumMod val="10000"/>
                  </a:schemeClr>
                </a:solidFill>
                <a:latin typeface="+mj-lt"/>
              </a:rPr>
              <a:t>Medium scale </a:t>
            </a:r>
            <a:r>
              <a:rPr lang="en-US" sz="1800" dirty="0" smtClean="0">
                <a:latin typeface="+mj-lt"/>
              </a:rPr>
              <a:t>(example):  In a single country, a dot may represent 5000 people.</a:t>
            </a:r>
          </a:p>
          <a:p>
            <a:pPr marL="801688" lvl="4" indent="-285750" eaLnBrk="1" hangingPunct="1">
              <a:buFont typeface="Arial" charset="0"/>
              <a:buChar char="•"/>
              <a:defRPr/>
            </a:pPr>
            <a:r>
              <a:rPr lang="en-US" sz="1800" b="1" dirty="0" smtClean="0">
                <a:solidFill>
                  <a:schemeClr val="bg2">
                    <a:lumMod val="10000"/>
                  </a:schemeClr>
                </a:solidFill>
                <a:latin typeface="+mj-lt"/>
              </a:rPr>
              <a:t>Smallest scale </a:t>
            </a:r>
            <a:r>
              <a:rPr lang="en-US" sz="1800" dirty="0" smtClean="0">
                <a:latin typeface="+mj-lt"/>
              </a:rPr>
              <a:t>(example):  On a world map, a dot may represent 100,000 people.</a:t>
            </a:r>
          </a:p>
          <a:p>
            <a:pPr marL="801688" lvl="4" indent="-285750" eaLnBrk="1" hangingPunct="1">
              <a:buFont typeface="Arial" charset="0"/>
              <a:buChar char="•"/>
              <a:defRPr/>
            </a:pPr>
            <a:endParaRPr lang="en-US" dirty="0" smtClean="0"/>
          </a:p>
        </p:txBody>
      </p:sp>
      <p:pic>
        <p:nvPicPr>
          <p:cNvPr id="12292" name="Picture 4" descr="C:\Users\Owner\AppData\Local\Microsoft\Windows\Temporary Internet Files\Content.IE5\6U2F184X\MC910217056[1].png"/>
          <p:cNvPicPr>
            <a:picLocks noChangeAspect="1" noChangeArrowheads="1"/>
          </p:cNvPicPr>
          <p:nvPr/>
        </p:nvPicPr>
        <p:blipFill>
          <a:blip r:embed="rId2" cstate="print"/>
          <a:srcRect/>
          <a:stretch>
            <a:fillRect/>
          </a:stretch>
        </p:blipFill>
        <p:spPr bwMode="auto">
          <a:xfrm>
            <a:off x="1066800" y="841375"/>
            <a:ext cx="1219200" cy="1219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animEffect transition="in" filter="fade">
                                      <p:cBhvr>
                                        <p:cTn id="7" dur="1000"/>
                                        <p:tgtEl>
                                          <p:spTgt spid="12291">
                                            <p:txEl>
                                              <p:pRg st="4" end="4"/>
                                            </p:txEl>
                                          </p:spTgt>
                                        </p:tgtEl>
                                      </p:cBhvr>
                                    </p:animEffect>
                                    <p:anim calcmode="lin" valueType="num">
                                      <p:cBhvr>
                                        <p:cTn id="8"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xEl>
                                              <p:pRg st="5" end="5"/>
                                            </p:txEl>
                                          </p:spTgt>
                                        </p:tgtEl>
                                        <p:attrNameLst>
                                          <p:attrName>style.visibility</p:attrName>
                                        </p:attrNameLst>
                                      </p:cBhvr>
                                      <p:to>
                                        <p:strVal val="visible"/>
                                      </p:to>
                                    </p:set>
                                    <p:animEffect transition="in" filter="fade">
                                      <p:cBhvr>
                                        <p:cTn id="14" dur="1000"/>
                                        <p:tgtEl>
                                          <p:spTgt spid="12291">
                                            <p:txEl>
                                              <p:pRg st="5" end="5"/>
                                            </p:txEl>
                                          </p:spTgt>
                                        </p:tgtEl>
                                      </p:cBhvr>
                                    </p:animEffect>
                                    <p:anim calcmode="lin" valueType="num">
                                      <p:cBhvr>
                                        <p:cTn id="15"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animEffect transition="in" filter="fade">
                                      <p:cBhvr>
                                        <p:cTn id="21" dur="1000"/>
                                        <p:tgtEl>
                                          <p:spTgt spid="12291">
                                            <p:txEl>
                                              <p:pRg st="6" end="6"/>
                                            </p:txEl>
                                          </p:spTgt>
                                        </p:tgtEl>
                                      </p:cBhvr>
                                    </p:animEffect>
                                    <p:anim calcmode="lin" valueType="num">
                                      <p:cBhvr>
                                        <p:cTn id="22"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dirty="0" smtClean="0"/>
              <a:t>SCALE</a:t>
            </a:r>
            <a:endParaRPr lang="en-US" dirty="0"/>
          </a:p>
        </p:txBody>
      </p:sp>
      <p:sp>
        <p:nvSpPr>
          <p:cNvPr id="12291" name="Content Placeholder 4"/>
          <p:cNvSpPr>
            <a:spLocks noGrp="1"/>
          </p:cNvSpPr>
          <p:nvPr>
            <p:ph idx="1"/>
          </p:nvPr>
        </p:nvSpPr>
        <p:spPr/>
        <p:txBody>
          <a:bodyPr/>
          <a:lstStyle/>
          <a:p>
            <a:pPr algn="ctr" eaLnBrk="1" hangingPunct="1">
              <a:defRPr/>
            </a:pPr>
            <a:r>
              <a:rPr lang="en-US" sz="2400" dirty="0" smtClean="0">
                <a:solidFill>
                  <a:schemeClr val="accent3">
                    <a:lumMod val="50000"/>
                  </a:schemeClr>
                </a:solidFill>
              </a:rPr>
              <a:t>Conclusions about population distribution on a </a:t>
            </a:r>
          </a:p>
          <a:p>
            <a:pPr algn="ctr" eaLnBrk="1" hangingPunct="1">
              <a:defRPr/>
            </a:pPr>
            <a:r>
              <a:rPr lang="en-US" sz="2400" dirty="0" smtClean="0">
                <a:solidFill>
                  <a:schemeClr val="accent3">
                    <a:lumMod val="50000"/>
                  </a:schemeClr>
                </a:solidFill>
              </a:rPr>
              <a:t>global scale:</a:t>
            </a:r>
          </a:p>
          <a:p>
            <a:pPr eaLnBrk="1" hangingPunct="1">
              <a:buFont typeface="Arial" charset="0"/>
              <a:buChar char="•"/>
              <a:defRPr/>
            </a:pPr>
            <a:r>
              <a:rPr lang="en-US" sz="2200" b="0" dirty="0" smtClean="0"/>
              <a:t>Almost 90% of all people live north of the </a:t>
            </a:r>
            <a:r>
              <a:rPr lang="en-US" sz="2200" dirty="0" smtClean="0">
                <a:solidFill>
                  <a:srgbClr val="C00000"/>
                </a:solidFill>
              </a:rPr>
              <a:t>equator.</a:t>
            </a:r>
          </a:p>
          <a:p>
            <a:pPr eaLnBrk="1" hangingPunct="1">
              <a:defRPr/>
            </a:pPr>
            <a:endParaRPr lang="en-US" dirty="0" smtClean="0"/>
          </a:p>
          <a:p>
            <a:pPr eaLnBrk="1" hangingPunct="1">
              <a:defRPr/>
            </a:pPr>
            <a:endParaRPr lang="en-US" dirty="0" smtClean="0"/>
          </a:p>
        </p:txBody>
      </p:sp>
      <p:pic>
        <p:nvPicPr>
          <p:cNvPr id="26629" name="Picture 5" descr="C:\Users\Owner\Pictures\My Scans\Equator.jpg"/>
          <p:cNvPicPr>
            <a:picLocks noChangeAspect="1" noChangeArrowheads="1"/>
          </p:cNvPicPr>
          <p:nvPr/>
        </p:nvPicPr>
        <p:blipFill>
          <a:blip r:embed="rId2" cstate="print"/>
          <a:srcRect/>
          <a:stretch>
            <a:fillRect/>
          </a:stretch>
        </p:blipFill>
        <p:spPr bwMode="auto">
          <a:xfrm>
            <a:off x="2743200" y="2532063"/>
            <a:ext cx="3962400" cy="25304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wipe(down)">
                                      <p:cBhvr>
                                        <p:cTn id="7"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SCALE</a:t>
            </a:r>
            <a:endParaRPr lang="en-US" dirty="0"/>
          </a:p>
        </p:txBody>
      </p:sp>
      <p:sp>
        <p:nvSpPr>
          <p:cNvPr id="13315" name="Content Placeholder 2"/>
          <p:cNvSpPr>
            <a:spLocks noGrp="1"/>
          </p:cNvSpPr>
          <p:nvPr>
            <p:ph idx="1"/>
          </p:nvPr>
        </p:nvSpPr>
        <p:spPr/>
        <p:txBody>
          <a:bodyPr/>
          <a:lstStyle/>
          <a:p>
            <a:pPr algn="ctr" eaLnBrk="1" hangingPunct="1">
              <a:defRPr/>
            </a:pPr>
            <a:r>
              <a:rPr lang="en-US" sz="2400" dirty="0" smtClean="0">
                <a:solidFill>
                  <a:schemeClr val="accent3">
                    <a:lumMod val="50000"/>
                  </a:schemeClr>
                </a:solidFill>
                <a:latin typeface="+mj-lt"/>
              </a:rPr>
              <a:t>Conclusions about population distribution on a </a:t>
            </a:r>
          </a:p>
          <a:p>
            <a:pPr algn="ctr" eaLnBrk="1" hangingPunct="1">
              <a:defRPr/>
            </a:pPr>
            <a:r>
              <a:rPr lang="en-US" sz="2400" dirty="0" smtClean="0">
                <a:solidFill>
                  <a:schemeClr val="accent3">
                    <a:lumMod val="50000"/>
                  </a:schemeClr>
                </a:solidFill>
                <a:latin typeface="+mj-lt"/>
              </a:rPr>
              <a:t>global scale:</a:t>
            </a:r>
          </a:p>
          <a:p>
            <a:pPr eaLnBrk="1" hangingPunct="1">
              <a:buFont typeface="Arial" charset="0"/>
              <a:buChar char="•"/>
              <a:defRPr/>
            </a:pPr>
            <a:r>
              <a:rPr lang="en-US" sz="2200" b="0" dirty="0" smtClean="0">
                <a:latin typeface="+mj-lt"/>
              </a:rPr>
              <a:t>More than </a:t>
            </a:r>
            <a:r>
              <a:rPr lang="en-US" sz="2200" dirty="0" smtClean="0">
                <a:solidFill>
                  <a:srgbClr val="C00000"/>
                </a:solidFill>
                <a:latin typeface="+mj-lt"/>
              </a:rPr>
              <a:t>half of all people </a:t>
            </a:r>
            <a:r>
              <a:rPr lang="en-US" sz="2200" b="0" dirty="0" smtClean="0">
                <a:latin typeface="+mj-lt"/>
              </a:rPr>
              <a:t>live on about 5% of the land, and almost 9/10 on less than 20% of the land.</a:t>
            </a:r>
          </a:p>
          <a:p>
            <a:pPr eaLnBrk="1" hangingPunct="1">
              <a:buFont typeface="Arial" charset="0"/>
              <a:buChar char="•"/>
              <a:defRPr/>
            </a:pPr>
            <a:r>
              <a:rPr lang="en-US" sz="2200" b="0" dirty="0" smtClean="0">
                <a:latin typeface="+mj-lt"/>
              </a:rPr>
              <a:t>Rapidly growing </a:t>
            </a:r>
            <a:r>
              <a:rPr lang="en-US" sz="2200" dirty="0" smtClean="0">
                <a:solidFill>
                  <a:srgbClr val="C00000"/>
                </a:solidFill>
                <a:latin typeface="+mj-lt"/>
              </a:rPr>
              <a:t>urban areas</a:t>
            </a:r>
            <a:r>
              <a:rPr lang="en-US" sz="2200" b="0" dirty="0" smtClean="0">
                <a:latin typeface="+mj-lt"/>
              </a:rPr>
              <a:t> increasingly dominate the globe.</a:t>
            </a:r>
          </a:p>
          <a:p>
            <a:pPr eaLnBrk="1" hangingPunct="1">
              <a:buFont typeface="Arial" charset="0"/>
              <a:buChar char="•"/>
              <a:defRPr/>
            </a:pPr>
            <a:r>
              <a:rPr lang="en-US" sz="2200" b="0" dirty="0" smtClean="0">
                <a:latin typeface="+mj-lt"/>
              </a:rPr>
              <a:t>Most people live in areas close to </a:t>
            </a:r>
            <a:r>
              <a:rPr lang="en-US" sz="2200" dirty="0" smtClean="0">
                <a:solidFill>
                  <a:srgbClr val="C00000"/>
                </a:solidFill>
                <a:latin typeface="+mj-lt"/>
              </a:rPr>
              <a:t>sea level</a:t>
            </a:r>
            <a:r>
              <a:rPr lang="en-US" sz="2200" dirty="0" smtClean="0">
                <a:latin typeface="+mj-lt"/>
              </a:rPr>
              <a:t>.</a:t>
            </a:r>
          </a:p>
          <a:p>
            <a:pPr eaLnBrk="1" hangingPunct="1">
              <a:buFont typeface="Arial" charset="0"/>
              <a:buChar char="•"/>
              <a:defRPr/>
            </a:pPr>
            <a:r>
              <a:rPr lang="en-US" sz="2200" b="0" dirty="0" smtClean="0">
                <a:latin typeface="+mj-lt"/>
              </a:rPr>
              <a:t>Most </a:t>
            </a:r>
            <a:r>
              <a:rPr lang="en-US" sz="2200" dirty="0" smtClean="0">
                <a:solidFill>
                  <a:srgbClr val="C00000"/>
                </a:solidFill>
                <a:latin typeface="+mj-lt"/>
              </a:rPr>
              <a:t>arable land </a:t>
            </a:r>
            <a:r>
              <a:rPr lang="en-US" sz="2200" b="0" dirty="0" smtClean="0">
                <a:latin typeface="+mj-lt"/>
              </a:rPr>
              <a:t>is at lower latitudes.</a:t>
            </a:r>
          </a:p>
        </p:txBody>
      </p:sp>
      <p:pic>
        <p:nvPicPr>
          <p:cNvPr id="14340" name="Picture 2" descr="C:\Users\Owner\AppData\Local\Microsoft\Windows\Temporary Internet Files\Content.IE5\BXPNTBME\MC900083283[1].wmf"/>
          <p:cNvPicPr>
            <a:picLocks noChangeAspect="1" noChangeArrowheads="1"/>
          </p:cNvPicPr>
          <p:nvPr/>
        </p:nvPicPr>
        <p:blipFill>
          <a:blip r:embed="rId2" cstate="print"/>
          <a:srcRect/>
          <a:stretch>
            <a:fillRect/>
          </a:stretch>
        </p:blipFill>
        <p:spPr bwMode="auto">
          <a:xfrm>
            <a:off x="6172200" y="4114800"/>
            <a:ext cx="2432050" cy="237966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1000"/>
                                        <p:tgtEl>
                                          <p:spTgt spid="13315">
                                            <p:txEl>
                                              <p:pRg st="2" end="2"/>
                                            </p:txEl>
                                          </p:spTgt>
                                        </p:tgtEl>
                                      </p:cBhvr>
                                    </p:animEffect>
                                    <p:anim calcmode="lin" valueType="num">
                                      <p:cBhvr>
                                        <p:cTn id="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3" end="3"/>
                                            </p:txEl>
                                          </p:spTgt>
                                        </p:tgtEl>
                                        <p:attrNameLst>
                                          <p:attrName>style.visibility</p:attrName>
                                        </p:attrNameLst>
                                      </p:cBhvr>
                                      <p:to>
                                        <p:strVal val="visible"/>
                                      </p:to>
                                    </p:set>
                                    <p:animEffect transition="in" filter="fade">
                                      <p:cBhvr>
                                        <p:cTn id="14" dur="1000"/>
                                        <p:tgtEl>
                                          <p:spTgt spid="13315">
                                            <p:txEl>
                                              <p:pRg st="3" end="3"/>
                                            </p:txEl>
                                          </p:spTgt>
                                        </p:tgtEl>
                                      </p:cBhvr>
                                    </p:animEffect>
                                    <p:anim calcmode="lin" valueType="num">
                                      <p:cBhvr>
                                        <p:cTn id="1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fade">
                                      <p:cBhvr>
                                        <p:cTn id="21" dur="1000"/>
                                        <p:tgtEl>
                                          <p:spTgt spid="13315">
                                            <p:txEl>
                                              <p:pRg st="4" end="4"/>
                                            </p:txEl>
                                          </p:spTgt>
                                        </p:tgtEl>
                                      </p:cBhvr>
                                    </p:animEffect>
                                    <p:anim calcmode="lin" valueType="num">
                                      <p:cBhvr>
                                        <p:cTn id="22"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Effect transition="in" filter="fade">
                                      <p:cBhvr>
                                        <p:cTn id="28" dur="1000"/>
                                        <p:tgtEl>
                                          <p:spTgt spid="13315">
                                            <p:txEl>
                                              <p:pRg st="5" end="5"/>
                                            </p:txEl>
                                          </p:spTgt>
                                        </p:tgtEl>
                                      </p:cBhvr>
                                    </p:animEffect>
                                    <p:anim calcmode="lin" valueType="num">
                                      <p:cBhvr>
                                        <p:cTn id="29"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12172</TotalTime>
  <Words>1307</Words>
  <Application>Microsoft Office PowerPoint</Application>
  <PresentationFormat>On-screen Show (4:3)</PresentationFormat>
  <Paragraphs>196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Angles</vt:lpstr>
      <vt:lpstr>Advanced Placement      Human Geography</vt:lpstr>
      <vt:lpstr>Advanced placement human geography review sessionS:  Unit two</vt:lpstr>
      <vt:lpstr>Geographical Analysis  of Population</vt:lpstr>
      <vt:lpstr>What is demography?</vt:lpstr>
      <vt:lpstr>Population geography</vt:lpstr>
      <vt:lpstr>Distribution</vt:lpstr>
      <vt:lpstr>DENSITY AND scale</vt:lpstr>
      <vt:lpstr>SCALE</vt:lpstr>
      <vt:lpstr>SCALE</vt:lpstr>
      <vt:lpstr>SCALE</vt:lpstr>
      <vt:lpstr>Arithmetic and Physiological population density</vt:lpstr>
      <vt:lpstr>Arithmetic and Physiological population Density:   A comparison</vt:lpstr>
      <vt:lpstr>A look at egypt…</vt:lpstr>
      <vt:lpstr>Comparative arithmetic population density</vt:lpstr>
      <vt:lpstr>Carrying capacity</vt:lpstr>
      <vt:lpstr>Carrying capacity:  what is it?</vt:lpstr>
      <vt:lpstr>Carrying capacity depends on an area’s  level of technology.</vt:lpstr>
      <vt:lpstr>Population pyramids</vt:lpstr>
      <vt:lpstr>Population pyramids </vt:lpstr>
      <vt:lpstr>Example:  Afghanistan</vt:lpstr>
      <vt:lpstr>Example:  france</vt:lpstr>
      <vt:lpstr>Population concentrations</vt:lpstr>
      <vt:lpstr>Population concentrations:  where?</vt:lpstr>
      <vt:lpstr>East asia</vt:lpstr>
      <vt:lpstr>The vast majority of China’s people live in urban areas in the east with many cities located along rivers and in coastal areas.  Large stretches of mountains and deserts make the western and northern parts of the country less habitable.</vt:lpstr>
      <vt:lpstr>East asia:  urban and rural areas</vt:lpstr>
      <vt:lpstr>South asia</vt:lpstr>
      <vt:lpstr>Southeast asia</vt:lpstr>
      <vt:lpstr>europe</vt:lpstr>
      <vt:lpstr>europe</vt:lpstr>
      <vt:lpstr>Population Patterns: race and ethnicity</vt:lpstr>
      <vt:lpstr>Race and ethnicity…What’s the difference?</vt:lpstr>
      <vt:lpstr>Race and ethnicity…What’s the difference?</vt:lpstr>
      <vt:lpstr>A look at canada…</vt:lpstr>
      <vt:lpstr>Language-based ethnicity in canada</vt:lpstr>
      <vt:lpstr>The U.s. census bureau</vt:lpstr>
      <vt:lpstr>Population change in the u.s.</vt:lpstr>
      <vt:lpstr>Key questions to consider from session 1</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Human Geography</dc:title>
  <dc:creator>Owner</dc:creator>
  <cp:lastModifiedBy>Laura Greer</cp:lastModifiedBy>
  <cp:revision>59</cp:revision>
  <cp:lastPrinted>2011-04-03T00:03:15Z</cp:lastPrinted>
  <dcterms:created xsi:type="dcterms:W3CDTF">2010-09-28T21:01:16Z</dcterms:created>
  <dcterms:modified xsi:type="dcterms:W3CDTF">2015-09-14T20:26:32Z</dcterms:modified>
</cp:coreProperties>
</file>