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68" r:id="rId3"/>
    <p:sldId id="299" r:id="rId4"/>
    <p:sldId id="305" r:id="rId5"/>
    <p:sldId id="306" r:id="rId6"/>
    <p:sldId id="307" r:id="rId7"/>
    <p:sldId id="312" r:id="rId8"/>
    <p:sldId id="313" r:id="rId9"/>
    <p:sldId id="332" r:id="rId10"/>
    <p:sldId id="314" r:id="rId11"/>
    <p:sldId id="315" r:id="rId12"/>
    <p:sldId id="333" r:id="rId13"/>
    <p:sldId id="318" r:id="rId14"/>
    <p:sldId id="334" r:id="rId15"/>
    <p:sldId id="316" r:id="rId16"/>
    <p:sldId id="304" r:id="rId17"/>
    <p:sldId id="300" r:id="rId18"/>
    <p:sldId id="308" r:id="rId19"/>
    <p:sldId id="301" r:id="rId20"/>
    <p:sldId id="317" r:id="rId21"/>
    <p:sldId id="302" r:id="rId22"/>
    <p:sldId id="309" r:id="rId23"/>
    <p:sldId id="303" r:id="rId24"/>
    <p:sldId id="310" r:id="rId25"/>
    <p:sldId id="319" r:id="rId26"/>
    <p:sldId id="321" r:id="rId27"/>
    <p:sldId id="322" r:id="rId28"/>
    <p:sldId id="323" r:id="rId29"/>
    <p:sldId id="335" r:id="rId30"/>
    <p:sldId id="324" r:id="rId31"/>
    <p:sldId id="336" r:id="rId32"/>
    <p:sldId id="325" r:id="rId33"/>
    <p:sldId id="337" r:id="rId34"/>
    <p:sldId id="320" r:id="rId35"/>
    <p:sldId id="327" r:id="rId36"/>
    <p:sldId id="328" r:id="rId37"/>
    <p:sldId id="329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D87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0CFF-5F23-45E5-B74C-FF542A03A280}" type="datetime1">
              <a:rPr lang="en-US"/>
              <a:pPr>
                <a:defRPr/>
              </a:pPr>
              <a:t>10/24/2012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FEE8F-2152-4BDB-A4D2-97BDD5DFB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0578B-76DE-42F7-A1DD-5CC306001B16}" type="datetime1">
              <a:rPr lang="en-US"/>
              <a:pPr>
                <a:defRPr/>
              </a:pPr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7AB1F-EF2E-4CBF-B9D3-01ABED894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5EBC-5CFD-4887-B966-82939DF58DA0}" type="datetime1">
              <a:rPr lang="en-US"/>
              <a:pPr>
                <a:defRPr/>
              </a:pPr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4D76C-579F-4BE6-97C3-B25291DE8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FC30-D07C-4EC5-AB36-65D18A8A6705}" type="datetime1">
              <a:rPr lang="en-US"/>
              <a:pPr>
                <a:defRPr/>
              </a:pPr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132F6-1B5A-4BE3-851D-0B29EF8928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7E391-24E9-4B3C-9D4F-1C5762493D21}" type="datetime1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41CB-BC4C-4897-B87C-90A6837CB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33FB-B363-4DCD-811B-AB1306FE961D}" type="datetime1">
              <a:rPr lang="en-US"/>
              <a:pPr>
                <a:defRPr/>
              </a:pPr>
              <a:t>10/24/2012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BC99-C97A-42FD-8E3D-D5F1DF3012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C9969-D4D7-41CE-A5BA-8542E2CB93EA}" type="datetime1">
              <a:rPr lang="en-US"/>
              <a:pPr>
                <a:defRPr/>
              </a:pPr>
              <a:t>10/24/2012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976C3-2B9B-4AA3-A9EC-0875200291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5B9B-EDA4-4EDB-A289-F3A19A947733}" type="datetime1">
              <a:rPr lang="en-US"/>
              <a:pPr>
                <a:defRPr/>
              </a:pPr>
              <a:t>10/24/2012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5397A-26D3-43E2-8D52-632B9357C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011D-7AA5-4D52-8100-A4C77D411401}" type="datetime1">
              <a:rPr lang="en-US"/>
              <a:pPr>
                <a:defRPr/>
              </a:pPr>
              <a:t>10/24/2012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B160D-AC2A-4FB0-834B-FEF719A9B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DE61C-12B3-4FDF-8374-B8AFEBD261AD}" type="datetime1">
              <a:rPr lang="en-US"/>
              <a:pPr>
                <a:defRPr/>
              </a:pPr>
              <a:t>10/24/2012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BEAEAD-55DB-427F-80C7-4D2A45D37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7097F-CAF5-48EB-8D0A-55E1EF96FE42}" type="datetime1">
              <a:rPr lang="en-US"/>
              <a:pPr>
                <a:defRPr/>
              </a:pPr>
              <a:t>10/24/2012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C1861-4823-4BAA-9FFA-DE2400357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F8C12A-8B7D-4BE4-93D4-E2F0337D3B39}" type="datetime1">
              <a:rPr lang="en-US"/>
              <a:pPr>
                <a:defRPr/>
              </a:pPr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A0EE43-E95E-46C4-87AA-B91081148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4" r:id="rId2"/>
    <p:sldLayoutId id="2147483982" r:id="rId3"/>
    <p:sldLayoutId id="2147483975" r:id="rId4"/>
    <p:sldLayoutId id="2147483976" r:id="rId5"/>
    <p:sldLayoutId id="2147483977" r:id="rId6"/>
    <p:sldLayoutId id="2147483978" r:id="rId7"/>
    <p:sldLayoutId id="2147483983" r:id="rId8"/>
    <p:sldLayoutId id="2147483984" r:id="rId9"/>
    <p:sldLayoutId id="2147483979" r:id="rId10"/>
    <p:sldLayoutId id="2147483980" r:id="rId11"/>
  </p:sldLayoutIdLst>
  <p:transition spd="slow">
    <p:zo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68350" y="1704975"/>
            <a:ext cx="5649913" cy="1204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Advanced Placement   </a:t>
            </a:r>
            <a:br>
              <a:rPr lang="en-US" sz="4000" dirty="0" smtClean="0"/>
            </a:br>
            <a:r>
              <a:rPr lang="en-US" sz="4000" dirty="0"/>
              <a:t> </a:t>
            </a:r>
            <a:r>
              <a:rPr lang="en-US" sz="4000" dirty="0" smtClean="0"/>
              <a:t> Human Geography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638" y="2705100"/>
            <a:ext cx="6511925" cy="32861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1800" b="1"/>
              <a:t>Unit Two:  Population</a:t>
            </a:r>
          </a:p>
        </p:txBody>
      </p:sp>
      <p:pic>
        <p:nvPicPr>
          <p:cNvPr id="6148" name="Picture 10" descr="C:\Users\Owner\AppData\Local\Microsoft\Windows\Temporary Internet Files\Content.IE5\H6MQ49SX\MP9003900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00400"/>
            <a:ext cx="3657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5749925" y="6042025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Session 2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The first alarm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47800" y="914400"/>
            <a:ext cx="3200400" cy="808038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sz="1600" b="1" spc="0"/>
              <a:t>Exponential growth</a:t>
            </a:r>
          </a:p>
          <a:p>
            <a:pPr algn="ctr">
              <a:spcBef>
                <a:spcPts val="0"/>
              </a:spcBef>
              <a:defRPr/>
            </a:pPr>
            <a:r>
              <a:rPr sz="1600" b="1" spc="0"/>
              <a:t>v.</a:t>
            </a:r>
          </a:p>
          <a:p>
            <a:pPr algn="ctr">
              <a:spcBef>
                <a:spcPts val="0"/>
              </a:spcBef>
              <a:defRPr/>
            </a:pPr>
            <a:r>
              <a:rPr sz="1600" b="1" spc="0"/>
              <a:t>Linear growth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4267200" cy="3200400"/>
          </a:xfrm>
        </p:spPr>
        <p:txBody>
          <a:bodyPr/>
          <a:lstStyle/>
          <a:p>
            <a:pPr marL="0" indent="0"/>
            <a:r>
              <a:rPr lang="en-US" sz="2200" smtClean="0"/>
              <a:t>Population increases </a:t>
            </a:r>
            <a:r>
              <a:rPr lang="en-US" sz="2200" smtClean="0">
                <a:solidFill>
                  <a:srgbClr val="C00000"/>
                </a:solidFill>
              </a:rPr>
              <a:t>exponentially </a:t>
            </a:r>
            <a:r>
              <a:rPr lang="en-US" sz="2200" smtClean="0"/>
              <a:t>(geometric rate).</a:t>
            </a:r>
          </a:p>
          <a:p>
            <a:pPr marL="0" indent="0"/>
            <a:r>
              <a:rPr lang="en-US" sz="2200" smtClean="0"/>
              <a:t>	</a:t>
            </a:r>
            <a:r>
              <a:rPr lang="en-US" sz="2200" smtClean="0">
                <a:solidFill>
                  <a:srgbClr val="5C5928"/>
                </a:solidFill>
              </a:rPr>
              <a:t>Illustrated:  </a:t>
            </a:r>
            <a:r>
              <a:rPr lang="en-US" sz="2200" smtClean="0"/>
              <a:t>2, 4, 8, 16, 	32…etc.</a:t>
            </a:r>
          </a:p>
          <a:p>
            <a:pPr marL="0" indent="0"/>
            <a:endParaRPr lang="en-US" sz="900" smtClean="0"/>
          </a:p>
          <a:p>
            <a:pPr marL="0" indent="0"/>
            <a:r>
              <a:rPr lang="en-US" sz="2200" smtClean="0"/>
              <a:t>Food supplies increase at </a:t>
            </a:r>
            <a:r>
              <a:rPr lang="en-US" sz="2200" smtClean="0">
                <a:solidFill>
                  <a:srgbClr val="C00000"/>
                </a:solidFill>
              </a:rPr>
              <a:t>arithmetic </a:t>
            </a:r>
            <a:r>
              <a:rPr lang="en-US" sz="2200" smtClean="0"/>
              <a:t>rate.</a:t>
            </a:r>
          </a:p>
          <a:p>
            <a:pPr marL="0" indent="0"/>
            <a:r>
              <a:rPr lang="en-US" sz="2200" smtClean="0"/>
              <a:t>	</a:t>
            </a:r>
            <a:r>
              <a:rPr lang="en-US" sz="2200" smtClean="0">
                <a:solidFill>
                  <a:srgbClr val="5C5928"/>
                </a:solidFill>
              </a:rPr>
              <a:t>Illustrated:  </a:t>
            </a:r>
            <a:r>
              <a:rPr lang="en-US" sz="2200" smtClean="0"/>
              <a:t>2, 3, 4, 5, 	6…etc.</a:t>
            </a:r>
          </a:p>
          <a:p>
            <a:pPr marL="0" indent="0"/>
            <a:endParaRPr lang="en-US" sz="160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05400" y="3962400"/>
            <a:ext cx="3200400" cy="8080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000" b="1" spc="0"/>
              <a:t>Thomas Malthus</a:t>
            </a:r>
          </a:p>
          <a:p>
            <a:pPr algn="ctr">
              <a:defRPr/>
            </a:pPr>
            <a:r>
              <a:rPr sz="2000" b="1" spc="0"/>
              <a:t>British Economist</a:t>
            </a:r>
          </a:p>
        </p:txBody>
      </p:sp>
      <p:pic>
        <p:nvPicPr>
          <p:cNvPr id="16390" name="Picture 6" descr="Malthu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914400"/>
            <a:ext cx="2457450" cy="2914650"/>
          </a:xfr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05200" y="5334000"/>
            <a:ext cx="5410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Population growth would outpace food supply!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Thomas </a:t>
            </a:r>
            <a:r>
              <a:rPr lang="en-US" b="1" dirty="0" err="1" smtClean="0"/>
              <a:t>malthus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3200" b="0" dirty="0" smtClean="0">
                <a:latin typeface="+mj-lt"/>
              </a:rPr>
              <a:t>Nicknamed the “Gloomy Parson”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200" b="0" dirty="0" smtClean="0">
                <a:latin typeface="+mj-lt"/>
              </a:rPr>
              <a:t>Recognized that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population growth could be stopped </a:t>
            </a:r>
            <a:r>
              <a:rPr lang="en-US" sz="3200" b="0" dirty="0" smtClean="0">
                <a:latin typeface="+mj-lt"/>
              </a:rPr>
              <a:t>by birth control and/or abstinence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Morally objected to birth control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Considered abstinence unlikely</a:t>
            </a:r>
          </a:p>
          <a:p>
            <a:pPr>
              <a:defRPr/>
            </a:pPr>
            <a:r>
              <a:rPr lang="en-US" dirty="0"/>
              <a:t>	</a:t>
            </a:r>
          </a:p>
        </p:txBody>
      </p:sp>
      <p:pic>
        <p:nvPicPr>
          <p:cNvPr id="40962" name="Picture 2" descr="C:\Users\Owner\AppData\Local\Microsoft\Windows\Temporary Internet Files\Content.IE5\H6MQ49SX\MC9000713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2743200" cy="2060792"/>
          </a:xfrm>
          <a:prstGeom prst="rect">
            <a:avLst/>
          </a:prstGeom>
          <a:ln w="762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Thomas </a:t>
            </a:r>
            <a:r>
              <a:rPr lang="en-US" b="1" dirty="0" err="1" smtClean="0"/>
              <a:t>malthus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3200" b="0" dirty="0" smtClean="0">
                <a:latin typeface="+mj-lt"/>
              </a:rPr>
              <a:t>Malthus saw a future in which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famine</a:t>
            </a:r>
            <a:r>
              <a:rPr lang="en-US" sz="3200" b="0" dirty="0" smtClean="0">
                <a:latin typeface="+mj-lt"/>
              </a:rPr>
              <a:t> would prevail, accompanied by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disease </a:t>
            </a:r>
            <a:r>
              <a:rPr lang="en-US" sz="3200" b="0" dirty="0" smtClean="0">
                <a:latin typeface="+mj-lt"/>
              </a:rPr>
              <a:t>and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war.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200" b="0" dirty="0" smtClean="0">
                <a:latin typeface="+mj-lt"/>
              </a:rPr>
              <a:t>These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“negative checks” </a:t>
            </a:r>
            <a:r>
              <a:rPr lang="en-US" sz="3200" b="0" dirty="0" smtClean="0">
                <a:latin typeface="+mj-lt"/>
              </a:rPr>
              <a:t>would be the forces that keep population growth contained.</a:t>
            </a:r>
          </a:p>
          <a:p>
            <a:pPr>
              <a:defRPr/>
            </a:pPr>
            <a:r>
              <a:rPr lang="en-US" dirty="0"/>
              <a:t>	</a:t>
            </a:r>
          </a:p>
        </p:txBody>
      </p:sp>
      <p:pic>
        <p:nvPicPr>
          <p:cNvPr id="40962" name="Picture 2" descr="C:\Users\Owner\AppData\Local\Microsoft\Windows\Temporary Internet Files\Content.IE5\H6MQ49SX\MC9000713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2743200" cy="2060792"/>
          </a:xfrm>
          <a:prstGeom prst="rect">
            <a:avLst/>
          </a:prstGeom>
          <a:ln w="762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Criticisms of </a:t>
            </a:r>
            <a:r>
              <a:rPr lang="en-US" b="1" dirty="0" err="1" smtClean="0"/>
              <a:t>malthus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521575" cy="4038600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3600" b="0" dirty="0" smtClean="0">
                <a:latin typeface="+mj-lt"/>
              </a:rPr>
              <a:t>Increased 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colonization and immigration </a:t>
            </a:r>
            <a:r>
              <a:rPr lang="en-US" sz="3600" b="0" dirty="0" smtClean="0">
                <a:latin typeface="+mj-lt"/>
              </a:rPr>
              <a:t>from Europe in the 19</a:t>
            </a:r>
            <a:r>
              <a:rPr lang="en-US" sz="3600" b="0" baseline="30000" dirty="0" smtClean="0">
                <a:latin typeface="+mj-lt"/>
              </a:rPr>
              <a:t>th</a:t>
            </a:r>
            <a:r>
              <a:rPr lang="en-US" sz="3600" b="0" dirty="0" smtClean="0">
                <a:latin typeface="+mj-lt"/>
              </a:rPr>
              <a:t> century eased population pressure.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Malthus was not correct </a:t>
            </a:r>
            <a:r>
              <a:rPr lang="en-US" sz="3600" b="0" dirty="0" smtClean="0">
                <a:latin typeface="+mj-lt"/>
              </a:rPr>
              <a:t>about linear increase of food production.</a:t>
            </a:r>
          </a:p>
        </p:txBody>
      </p:sp>
      <p:pic>
        <p:nvPicPr>
          <p:cNvPr id="41987" name="Picture 3" descr="C:\Users\Owner\AppData\Local\Microsoft\Windows\Temporary Internet Files\Content.IE5\BXPNTBME\MC9002899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953000"/>
            <a:ext cx="1752600" cy="1541463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Criticisms of </a:t>
            </a:r>
            <a:r>
              <a:rPr lang="en-US" b="1" dirty="0" err="1" smtClean="0"/>
              <a:t>malthus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521575" cy="4038600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+mj-lt"/>
              </a:rPr>
              <a:t>Food production has grown because of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technological innovations: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seed production and hybridization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advanced farming methods and equipment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improved use of fertilizers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+mj-lt"/>
              </a:rPr>
              <a:t>Some argue that food production is keeping up with population increase </a:t>
            </a:r>
            <a:endParaRPr lang="en-US" sz="2800" b="0" dirty="0">
              <a:latin typeface="+mj-lt"/>
            </a:endParaRPr>
          </a:p>
        </p:txBody>
      </p:sp>
      <p:pic>
        <p:nvPicPr>
          <p:cNvPr id="41987" name="Picture 3" descr="C:\Users\Owner\AppData\Local\Microsoft\Windows\Temporary Internet Files\Content.IE5\BXPNTBME\MC9002899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953000"/>
            <a:ext cx="1752600" cy="1541463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Neo-</a:t>
            </a:r>
            <a:r>
              <a:rPr lang="en-US" b="1" dirty="0" err="1" smtClean="0"/>
              <a:t>malthusians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endParaRPr lang="en-US" sz="1100" b="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600" b="0" dirty="0" smtClean="0">
                <a:latin typeface="+mj-lt"/>
              </a:rPr>
              <a:t>View popularized by Paul Ehrlich in 1968:  </a:t>
            </a:r>
            <a:r>
              <a:rPr lang="en-US" sz="3600" b="0" i="1" dirty="0" smtClean="0">
                <a:latin typeface="+mj-lt"/>
              </a:rPr>
              <a:t>The Population Bomb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600" b="0" dirty="0" smtClean="0">
                <a:latin typeface="+mj-lt"/>
              </a:rPr>
              <a:t>Support 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international programs </a:t>
            </a:r>
            <a:r>
              <a:rPr lang="en-US" sz="3600" b="0" dirty="0" smtClean="0">
                <a:latin typeface="+mj-lt"/>
              </a:rPr>
              <a:t>for population limitation by birth control and family planning</a:t>
            </a:r>
            <a:endParaRPr lang="en-US" sz="3600" b="0" dirty="0">
              <a:latin typeface="+mj-lt"/>
            </a:endParaRPr>
          </a:p>
        </p:txBody>
      </p:sp>
      <p:pic>
        <p:nvPicPr>
          <p:cNvPr id="43012" name="Picture 4" descr="C:\Users\Owner\AppData\Local\Microsoft\Windows\Temporary Internet Files\Content.IE5\CNBCS08V\MC9000708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181600"/>
            <a:ext cx="2667000" cy="1514475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150" y="1727200"/>
            <a:ext cx="5651500" cy="1206500"/>
          </a:xfrm>
        </p:spPr>
        <p:txBody>
          <a:bodyPr/>
          <a:lstStyle/>
          <a:p>
            <a:pPr algn="ctr">
              <a:defRPr/>
            </a:pPr>
            <a:r>
              <a:rPr b="1"/>
              <a:t>Vocabulary of </a:t>
            </a:r>
            <a:br>
              <a:rPr b="1"/>
            </a:br>
            <a:r>
              <a:rPr b="1"/>
              <a:t>population theory</a:t>
            </a:r>
            <a:endParaRPr/>
          </a:p>
        </p:txBody>
      </p:sp>
      <p:pic>
        <p:nvPicPr>
          <p:cNvPr id="4" name="Picture 2" descr="C:\Users\Owner\AppData\Local\Microsoft\Windows\Temporary Internet Files\Content.IE5\H6MQ49SX\MC9002889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00400"/>
            <a:ext cx="397986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930275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/>
              <a:t>The vocabulary of population theory</a:t>
            </a:r>
            <a:endParaRPr lang="en-US" sz="3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3288" y="1600200"/>
            <a:ext cx="7521575" cy="24384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Crude Birth Rate (CBR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) </a:t>
            </a:r>
            <a:r>
              <a:rPr lang="en-US" sz="2400" b="0" dirty="0" smtClean="0">
                <a:latin typeface="+mj-lt"/>
              </a:rPr>
              <a:t>is the </a:t>
            </a:r>
            <a:r>
              <a:rPr lang="en-US" sz="2400" b="0" dirty="0" smtClean="0">
                <a:latin typeface="+mj-lt"/>
              </a:rPr>
              <a:t>total number of live births in a year for every 1000 people alive in the society</a:t>
            </a:r>
          </a:p>
          <a:p>
            <a:pPr>
              <a:buFont typeface="Arial" pitchFamily="34" charset="0"/>
              <a:buChar char="•"/>
              <a:defRPr/>
            </a:pPr>
            <a:endParaRPr lang="en-US" sz="1200" i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>
              <a:defRPr/>
            </a:pP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Example</a:t>
            </a:r>
            <a:r>
              <a:rPr lang="en-US" sz="2200" i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: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 </a:t>
            </a:r>
            <a:r>
              <a:rPr lang="en-US" sz="2200" b="0" dirty="0" smtClean="0">
                <a:latin typeface="+mj-lt"/>
              </a:rPr>
              <a:t>CBR = 30 (For every 1000 people in a country, 30 babies are born during a one-year period)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3556" name="Picture 2" descr="C:\Users\Owner\AppData\Local\Microsoft\Windows\Temporary Internet Files\Content.IE5\BXPNTBME\MC9000271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150" y="3970338"/>
            <a:ext cx="15208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Owner\AppData\Local\Microsoft\Windows\Temporary Internet Files\Content.IE5\H6MQ49SX\MC9003101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2725" y="4419600"/>
            <a:ext cx="123031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C:\Users\Owner\AppData\Local\Microsoft\Windows\Temporary Internet Files\Content.IE5\6U2F184X\MC9003587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419600"/>
            <a:ext cx="10985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777875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/>
              <a:t>The vocabulary of population theory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521575" cy="26336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Total Fertility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Rate (TFR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) </a:t>
            </a:r>
            <a:r>
              <a:rPr lang="en-US" sz="2400" b="0" dirty="0" smtClean="0">
                <a:latin typeface="+mj-lt"/>
              </a:rPr>
              <a:t>is the </a:t>
            </a:r>
            <a:r>
              <a:rPr lang="en-US" sz="2400" b="0" dirty="0">
                <a:latin typeface="+mj-lt"/>
              </a:rPr>
              <a:t>average number of children a woman will have during her childbearing years (ages 15—49)</a:t>
            </a:r>
          </a:p>
          <a:p>
            <a:pPr algn="just">
              <a:defRPr/>
            </a:pP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Examples</a:t>
            </a:r>
            <a:r>
              <a:rPr lang="en-US" sz="2200" i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:</a:t>
            </a:r>
          </a:p>
          <a:p>
            <a:pPr lvl="3" algn="just">
              <a:defRPr/>
            </a:pPr>
            <a:r>
              <a:rPr lang="en-US" sz="2200" dirty="0">
                <a:latin typeface="+mj-lt"/>
              </a:rPr>
              <a:t>Sub-Saharan Africa = 6.4</a:t>
            </a:r>
          </a:p>
          <a:p>
            <a:pPr lvl="3" algn="just">
              <a:defRPr/>
            </a:pPr>
            <a:r>
              <a:rPr lang="en-US" sz="2200" dirty="0">
                <a:latin typeface="+mj-lt"/>
              </a:rPr>
              <a:t>Western Europe = 2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4580" name="Picture 4" descr="C:\Users\Owner\AppData\Local\Microsoft\Windows\Temporary Internet Files\Content.IE5\CNBCS08V\MC9002319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108450"/>
            <a:ext cx="2135188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C:\Users\Owner\AppData\Local\Microsoft\Windows\Temporary Internet Files\Content.IE5\CNBCS08V\MC9000901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3788" y="2743200"/>
            <a:ext cx="17811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C:\Users\Owner\AppData\Local\Microsoft\Windows\Temporary Internet Files\Content.IE5\H6MQ49SX\MC90009034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056188"/>
            <a:ext cx="2041525" cy="1619250"/>
          </a:xfrm>
          <a:prstGeom prst="rect">
            <a:avLst/>
          </a:prstGeom>
          <a:noFill/>
          <a:ln w="9525" cmpd="thickThin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930275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/>
              <a:t>The vocabulary of population theory</a:t>
            </a:r>
            <a:endParaRPr lang="en-US" sz="3200" b="1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521575" cy="3124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About fertility rates…</a:t>
            </a:r>
          </a:p>
          <a:p>
            <a:pPr>
              <a:defRPr/>
            </a:pPr>
            <a:r>
              <a:rPr lang="en-US" sz="2200" b="0" dirty="0">
                <a:latin typeface="+mj-lt"/>
              </a:rPr>
              <a:t>	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What do they tell us?  </a:t>
            </a:r>
          </a:p>
          <a:p>
            <a:pPr lvl="3">
              <a:buFont typeface="Courier New" pitchFamily="49" charset="0"/>
              <a:buChar char="o"/>
              <a:defRPr/>
            </a:pPr>
            <a:r>
              <a:rPr lang="en-US" sz="2200" dirty="0" smtClean="0">
                <a:latin typeface="+mj-lt"/>
              </a:rPr>
              <a:t>Fertility rates give us a better idea than death rates about the size of families and consequences for young women and men.</a:t>
            </a:r>
          </a:p>
          <a:p>
            <a:pPr lvl="3">
              <a:buFont typeface="Courier New" pitchFamily="49" charset="0"/>
              <a:buChar char="o"/>
              <a:defRPr/>
            </a:pPr>
            <a:r>
              <a:rPr lang="en-US" sz="2200" dirty="0" smtClean="0">
                <a:latin typeface="+mj-lt"/>
              </a:rPr>
              <a:t>Rates are falling almost everywhere.</a:t>
            </a:r>
          </a:p>
          <a:p>
            <a:pPr lvl="3">
              <a:buFont typeface="Courier New" pitchFamily="49" charset="0"/>
              <a:buChar char="o"/>
              <a:defRPr/>
            </a:pPr>
            <a:r>
              <a:rPr lang="en-US" sz="2200" dirty="0">
                <a:latin typeface="+mj-lt"/>
              </a:rPr>
              <a:t>M</a:t>
            </a:r>
            <a:r>
              <a:rPr lang="en-US" sz="2200" dirty="0" smtClean="0">
                <a:latin typeface="+mj-lt"/>
              </a:rPr>
              <a:t>ost dramatic decrease has been in  </a:t>
            </a: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China </a:t>
            </a:r>
            <a:r>
              <a:rPr lang="en-US" sz="2200" dirty="0" smtClean="0">
                <a:latin typeface="+mj-lt"/>
              </a:rPr>
              <a:t>(due to </a:t>
            </a:r>
            <a:r>
              <a:rPr lang="en-US" sz="2200" dirty="0" smtClean="0">
                <a:latin typeface="+mj-lt"/>
              </a:rPr>
              <a:t>the one </a:t>
            </a:r>
            <a:r>
              <a:rPr lang="en-US" sz="2200" dirty="0" smtClean="0">
                <a:latin typeface="+mj-lt"/>
              </a:rPr>
              <a:t>child policy).</a:t>
            </a:r>
          </a:p>
        </p:txBody>
      </p:sp>
      <p:pic>
        <p:nvPicPr>
          <p:cNvPr id="25604" name="Picture 9" descr="C:\Users\Owner\AppData\Local\Microsoft\Windows\Temporary Internet Files\Content.IE5\H6MQ49SX\MC9002315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392613"/>
            <a:ext cx="193516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150" y="1727200"/>
            <a:ext cx="5651500" cy="1206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/>
              <a:t>Population growth </a:t>
            </a:r>
            <a:br>
              <a:rPr b="1"/>
            </a:br>
            <a:r>
              <a:rPr b="1"/>
              <a:t>and decline</a:t>
            </a:r>
          </a:p>
        </p:txBody>
      </p:sp>
      <p:pic>
        <p:nvPicPr>
          <p:cNvPr id="38915" name="Picture 2" descr="C:\Users\Owner\AppData\Local\Microsoft\Windows\Temporary Internet Files\Content.IE5\6U2F184X\MC9000787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667000"/>
            <a:ext cx="24384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521575" cy="990600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/>
              <a:t>The vocabulary of population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21575" cy="3733800"/>
          </a:xfrm>
        </p:spPr>
        <p:txBody>
          <a:bodyPr/>
          <a:lstStyle/>
          <a:p>
            <a:pPr>
              <a:defRPr/>
            </a:pPr>
            <a:endParaRPr lang="en-US" sz="400" b="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About fertility rates…</a:t>
            </a:r>
          </a:p>
          <a:p>
            <a:pPr>
              <a:defRPr/>
            </a:pPr>
            <a:endParaRPr lang="en-US" sz="800" b="0" dirty="0">
              <a:latin typeface="+mj-lt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NOTE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:  </a:t>
            </a:r>
            <a:r>
              <a:rPr lang="en-US" sz="2400" b="0" dirty="0" smtClean="0">
                <a:latin typeface="+mj-lt"/>
              </a:rPr>
              <a:t>Despite </a:t>
            </a:r>
            <a:r>
              <a:rPr lang="en-US" sz="2400" b="0" dirty="0">
                <a:latin typeface="+mj-lt"/>
              </a:rPr>
              <a:t>a decline in </a:t>
            </a:r>
            <a:r>
              <a:rPr lang="en-US" sz="2400" b="0" dirty="0" smtClean="0">
                <a:latin typeface="+mj-lt"/>
              </a:rPr>
              <a:t>fertility rates, a developing country </a:t>
            </a:r>
            <a:r>
              <a:rPr lang="en-US" sz="2400" b="0" dirty="0">
                <a:latin typeface="+mj-lt"/>
              </a:rPr>
              <a:t>will usually continue to experience population </a:t>
            </a:r>
            <a:r>
              <a:rPr lang="en-US" sz="2400" b="0" dirty="0" smtClean="0">
                <a:latin typeface="+mj-lt"/>
              </a:rPr>
              <a:t>growth.</a:t>
            </a:r>
            <a:endParaRPr lang="en-US" sz="2400" b="0" dirty="0">
              <a:latin typeface="+mj-lt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Demographic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momentum </a:t>
            </a:r>
            <a:r>
              <a:rPr lang="en-US" sz="2400" dirty="0" smtClean="0">
                <a:latin typeface="+mj-lt"/>
              </a:rPr>
              <a:t>occurs </a:t>
            </a:r>
            <a:r>
              <a:rPr lang="en-US" sz="2400" dirty="0" smtClean="0">
                <a:latin typeface="+mj-lt"/>
              </a:rPr>
              <a:t>when, despite a falling fertility rate, a country with a large percentage of young people </a:t>
            </a:r>
            <a:r>
              <a:rPr lang="en-US" sz="2400" dirty="0" smtClean="0">
                <a:latin typeface="+mj-lt"/>
              </a:rPr>
              <a:t>experiences </a:t>
            </a:r>
            <a:r>
              <a:rPr lang="en-US" sz="2400" dirty="0" smtClean="0">
                <a:latin typeface="+mj-lt"/>
              </a:rPr>
              <a:t>continued population growth.</a:t>
            </a:r>
          </a:p>
          <a:p>
            <a:pPr algn="just">
              <a:defRPr/>
            </a:pPr>
            <a:endParaRPr lang="en-US" sz="2400" b="0" dirty="0"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6628" name="Picture 2" descr="C:\Users\Owner\AppData\Local\Microsoft\Windows\Temporary Internet Files\Content.IE5\H6MQ49SX\MC9002313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4363" y="4495800"/>
            <a:ext cx="2778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28600"/>
            <a:ext cx="7521575" cy="838200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/>
              <a:t>The vocabulary of population theory</a:t>
            </a:r>
            <a:endParaRPr lang="en-US" sz="3200" b="1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757238" y="1371600"/>
            <a:ext cx="7521575" cy="4005263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Crude Death Rate (CDR) , </a:t>
            </a:r>
            <a:r>
              <a:rPr lang="en-US" sz="2200" b="0" dirty="0" smtClean="0">
                <a:latin typeface="+mj-lt"/>
              </a:rPr>
              <a:t>also called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mortality rate</a:t>
            </a:r>
            <a:r>
              <a:rPr lang="en-US" sz="2200" b="0" dirty="0" smtClean="0">
                <a:latin typeface="+mj-lt"/>
              </a:rPr>
              <a:t>,  is the total number of deaths in a year for every 1000 people alive in the society.</a:t>
            </a:r>
          </a:p>
          <a:p>
            <a:pPr>
              <a:lnSpc>
                <a:spcPct val="90000"/>
              </a:lnSpc>
              <a:defRPr/>
            </a:pP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Example: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 </a:t>
            </a:r>
            <a:r>
              <a:rPr lang="en-US" sz="2200" b="0" dirty="0" smtClean="0">
                <a:latin typeface="+mj-lt"/>
              </a:rPr>
              <a:t>CDR = 30 (For every 1000 people in a country, 30 deaths occur during a one-year period)</a:t>
            </a:r>
          </a:p>
          <a:p>
            <a:pPr>
              <a:lnSpc>
                <a:spcPct val="90000"/>
              </a:lnSpc>
              <a:defRPr/>
            </a:pPr>
            <a:endParaRPr lang="en-US" sz="800" b="0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Rates have been dramatically reduced in developing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countries in recent years due to:</a:t>
            </a:r>
            <a:endParaRPr lang="en-US" dirty="0" smtClean="0">
              <a:latin typeface="+mj-lt"/>
            </a:endParaRPr>
          </a:p>
          <a:p>
            <a:pPr lvl="4">
              <a:lnSpc>
                <a:spcPct val="90000"/>
              </a:lnSpc>
              <a:defRPr/>
            </a:pPr>
            <a:r>
              <a:rPr lang="en-US" sz="2000" dirty="0" smtClean="0">
                <a:latin typeface="+mj-lt"/>
              </a:rPr>
              <a:t>Antibiotics</a:t>
            </a:r>
          </a:p>
          <a:p>
            <a:pPr lvl="4">
              <a:lnSpc>
                <a:spcPct val="90000"/>
              </a:lnSpc>
              <a:defRPr/>
            </a:pPr>
            <a:r>
              <a:rPr lang="en-US" sz="2000" dirty="0" smtClean="0">
                <a:latin typeface="+mj-lt"/>
              </a:rPr>
              <a:t>Vaccinations</a:t>
            </a:r>
          </a:p>
          <a:p>
            <a:pPr lvl="4">
              <a:lnSpc>
                <a:spcPct val="90000"/>
              </a:lnSpc>
              <a:defRPr/>
            </a:pPr>
            <a:r>
              <a:rPr lang="en-US" sz="2000" dirty="0" smtClean="0">
                <a:latin typeface="+mj-lt"/>
              </a:rPr>
              <a:t>Pesticides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43012" name="Picture 4" descr="C:\Users\Owner\AppData\Local\Microsoft\Windows\Temporary Internet Files\Content.IE5\H6MQ49SX\MC9001495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2895600" cy="1938356"/>
          </a:xfrm>
          <a:prstGeom prst="rect">
            <a:avLst/>
          </a:prstGeom>
          <a:ln w="762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04800"/>
            <a:ext cx="7521575" cy="914400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/>
              <a:t>The vocabulary of population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6075"/>
            <a:ext cx="7521575" cy="3232150"/>
          </a:xfrm>
        </p:spPr>
        <p:txBody>
          <a:bodyPr/>
          <a:lstStyle/>
          <a:p>
            <a:pPr>
              <a:defRPr/>
            </a:pPr>
            <a:r>
              <a:rPr lang="en-US" sz="2200" b="0" dirty="0" smtClean="0">
                <a:latin typeface="+mj-lt"/>
              </a:rPr>
              <a:t>About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death rates and Europe…</a:t>
            </a:r>
          </a:p>
          <a:p>
            <a:pPr algn="just">
              <a:defRPr/>
            </a:pPr>
            <a:r>
              <a:rPr lang="en-US" sz="2200" b="0" dirty="0" smtClean="0">
                <a:latin typeface="+mj-lt"/>
              </a:rPr>
              <a:t>	As birth rates have declined in Europe, countries with a high proportion of elderly people have </a:t>
            </a:r>
            <a:r>
              <a:rPr lang="en-US" sz="2200" b="0" dirty="0" smtClean="0">
                <a:latin typeface="+mj-lt"/>
              </a:rPr>
              <a:t>experienced higher </a:t>
            </a:r>
            <a:r>
              <a:rPr lang="en-US" sz="2200" b="0" dirty="0" smtClean="0">
                <a:latin typeface="+mj-lt"/>
              </a:rPr>
              <a:t>death rates (CDRs) than those with a high proportion of young people.</a:t>
            </a:r>
          </a:p>
        </p:txBody>
      </p:sp>
      <p:pic>
        <p:nvPicPr>
          <p:cNvPr id="66562" name="Picture 2" descr="C:\Users\Owner\AppData\Local\Microsoft\Windows\Temporary Internet Files\Content.IE5\H6MQ49SX\MC90032694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1816913" cy="1723644"/>
          </a:xfrm>
          <a:prstGeom prst="rect">
            <a:avLst/>
          </a:prstGeom>
          <a:ln w="762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21575" cy="930275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/>
              <a:t>The vocabulary of population theory</a:t>
            </a:r>
            <a:endParaRPr lang="en-US" sz="3200" b="1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21575" cy="33083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Infant mortality rate (IMR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)  </a:t>
            </a:r>
            <a:r>
              <a:rPr lang="en-US" sz="2400" b="0" dirty="0" smtClean="0">
                <a:latin typeface="+mj-lt"/>
              </a:rPr>
              <a:t>is the number of death among infants under one year of age for each 1000 live births in a given year.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IMR is significant because it is at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THIS</a:t>
            </a:r>
            <a:r>
              <a:rPr lang="en-US" sz="2400" b="0" dirty="0" smtClean="0">
                <a:latin typeface="+mj-lt"/>
              </a:rPr>
              <a:t> age that greatest declines in mortality have occurred.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IMR is an indicator of the quality of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health services.</a:t>
            </a:r>
          </a:p>
        </p:txBody>
      </p:sp>
      <p:pic>
        <p:nvPicPr>
          <p:cNvPr id="18436" name="Picture 10" descr="C:\Users\Owner\AppData\Local\Microsoft\Windows\Temporary Internet Files\Content.IE5\6U2F184X\MC9002006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191000"/>
            <a:ext cx="1649413" cy="1827213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28600"/>
            <a:ext cx="7521575" cy="914400"/>
          </a:xfrm>
        </p:spPr>
        <p:txBody>
          <a:bodyPr/>
          <a:lstStyle/>
          <a:p>
            <a:pPr algn="ctr">
              <a:defRPr/>
            </a:pPr>
            <a:r>
              <a:rPr lang="en-US" sz="3200" b="1" dirty="0"/>
              <a:t>The vocabulary of population theory</a:t>
            </a:r>
            <a:endParaRPr lang="en-US" sz="320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22325" y="1524000"/>
            <a:ext cx="7521575" cy="315595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Natural increase rate (NIR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) </a:t>
            </a:r>
            <a:r>
              <a:rPr lang="en-US" sz="2400" b="0" dirty="0" smtClean="0">
                <a:latin typeface="+mj-lt"/>
              </a:rPr>
              <a:t>is the difference between the number of births and the number of deaths during a specific period.</a:t>
            </a:r>
          </a:p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To compute:  </a:t>
            </a:r>
            <a:r>
              <a:rPr lang="en-US" sz="2400" b="0" dirty="0" smtClean="0">
                <a:latin typeface="+mj-lt"/>
              </a:rPr>
              <a:t>CDR – CBR, after first converting to percentages</a:t>
            </a:r>
          </a:p>
          <a:p>
            <a:pPr>
              <a:defRPr/>
            </a:pPr>
            <a:r>
              <a:rPr lang="en-US" sz="2400" b="0" dirty="0" smtClean="0">
                <a:latin typeface="+mj-lt"/>
              </a:rPr>
              <a:t>NIR excludes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migration</a:t>
            </a:r>
            <a:r>
              <a:rPr lang="en-US" sz="2400" b="0" dirty="0" smtClean="0">
                <a:latin typeface="+mj-lt"/>
              </a:rPr>
              <a:t>, or movement in and out of a country’s borders.</a:t>
            </a:r>
          </a:p>
        </p:txBody>
      </p:sp>
      <p:pic>
        <p:nvPicPr>
          <p:cNvPr id="30724" name="Picture 2" descr="C:\Users\Owner\AppData\Local\Microsoft\Windows\Temporary Internet Files\Content.IE5\H6MQ49SX\MC9002316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114800"/>
            <a:ext cx="1973263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04800"/>
            <a:ext cx="7521575" cy="762000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/>
              <a:t>The vocabulary of population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521575" cy="3579813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Life expectancy </a:t>
            </a:r>
            <a:r>
              <a:rPr lang="en-US" sz="2400" b="0" dirty="0" smtClean="0">
                <a:latin typeface="+mj-lt"/>
              </a:rPr>
              <a:t>measures the average number of years a newborn infant can expect to live at current mortality levels.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From the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CIA World </a:t>
            </a:r>
            <a:r>
              <a:rPr lang="en-US" sz="2400" b="0" i="1" dirty="0" err="1" smtClean="0">
                <a:latin typeface="Times New Roman" pitchFamily="18" charset="0"/>
                <a:cs typeface="Times New Roman" pitchFamily="18" charset="0"/>
              </a:rPr>
              <a:t>Factbook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Longest:  Andorra (83.53 years)</a:t>
            </a:r>
          </a:p>
          <a:p>
            <a:pPr lvl="4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Shortest:  Swaziland (31.99 years)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Life expectancy rates are different for men and women, with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women</a:t>
            </a:r>
            <a:r>
              <a:rPr lang="en-US" sz="2400" b="0" dirty="0" smtClean="0">
                <a:latin typeface="+mj-lt"/>
              </a:rPr>
              <a:t> outliving men in almost all countries.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4037" name="Picture 5" descr="C:\Users\Owner\AppData\Local\Microsoft\Windows\Temporary Internet Files\Content.IE5\H6MQ49SX\MC9002330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592638"/>
            <a:ext cx="1852613" cy="1857375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Demographic transition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Patterns of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increase, fertility, and mortality </a:t>
            </a:r>
            <a:r>
              <a:rPr lang="en-US" sz="2200" b="0" dirty="0" smtClean="0">
                <a:latin typeface="+mj-lt"/>
              </a:rPr>
              <a:t>vary across the globe.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These variations have a </a:t>
            </a:r>
            <a:r>
              <a:rPr lang="en-US" sz="2200" b="0" dirty="0" smtClean="0">
                <a:latin typeface="+mj-lt"/>
              </a:rPr>
              <a:t>pattern, according to </a:t>
            </a:r>
            <a:r>
              <a:rPr lang="en-US" sz="2200" b="0" dirty="0" smtClean="0">
                <a:latin typeface="+mj-lt"/>
              </a:rPr>
              <a:t>the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demographic transition theory.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Why?  </a:t>
            </a:r>
            <a:r>
              <a:rPr lang="en-US" sz="2200" b="0" dirty="0" smtClean="0">
                <a:latin typeface="+mj-lt"/>
              </a:rPr>
              <a:t>Levels of technological development differ , but all countries go through four stages.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Countries are at different points as they move through the “transition.”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2772" name="Picture 3" descr="C:\Users\Owner\AppData\Local\Microsoft\Windows\Temporary Internet Files\Content.IE5\BXPNTBME\MC900231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038600"/>
            <a:ext cx="22987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Demographic transition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Stage 1:  Low Growth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Pre-industrial, agrarian societies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Children desirable because </a:t>
            </a:r>
            <a:r>
              <a:rPr lang="en-US" sz="2200" b="0" dirty="0" smtClean="0">
                <a:latin typeface="+mj-lt"/>
              </a:rPr>
              <a:t>large families enhance farm work</a:t>
            </a:r>
            <a:endParaRPr lang="en-US" sz="2200" b="0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Death rates high</a:t>
            </a:r>
            <a:r>
              <a:rPr lang="en-US" sz="2200" b="0" dirty="0" smtClean="0">
                <a:latin typeface="+mj-lt"/>
              </a:rPr>
              <a:t>—low standards of living; little medical technology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NIR close to zero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Characterized earth’s population until mid-18th century</a:t>
            </a:r>
            <a:endParaRPr lang="en-US" sz="2200" b="0" dirty="0">
              <a:latin typeface="+mj-lt"/>
            </a:endParaRPr>
          </a:p>
        </p:txBody>
      </p:sp>
      <p:pic>
        <p:nvPicPr>
          <p:cNvPr id="47106" name="Picture 2" descr="C:\Users\Owner\AppData\Local\Microsoft\Windows\Temporary Internet Files\Content.IE5\H6MQ49SX\MC9002123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40036" y="4724400"/>
            <a:ext cx="2072800" cy="1745133"/>
          </a:xfrm>
          <a:prstGeom prst="rect">
            <a:avLst/>
          </a:prstGeom>
          <a:ln w="762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Demographic transition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21575" cy="4038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Stage 2:  High Growth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+mj-lt"/>
              </a:rPr>
              <a:t>Brought on by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 industrialization </a:t>
            </a:r>
            <a:r>
              <a:rPr lang="en-US" sz="2800" b="0" dirty="0" smtClean="0">
                <a:latin typeface="+mj-lt"/>
              </a:rPr>
              <a:t>(c. 1750)—greater food supplies; scientific medicine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High b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irth rates</a:t>
            </a:r>
            <a:endParaRPr lang="en-US" sz="2800" dirty="0" smtClean="0">
              <a:solidFill>
                <a:srgbClr val="C00000"/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+mj-lt"/>
              </a:rPr>
              <a:t>Drop in CDR in mid-19</a:t>
            </a:r>
            <a:r>
              <a:rPr lang="en-US" sz="2800" b="0" baseline="30000" dirty="0" smtClean="0">
                <a:latin typeface="+mj-lt"/>
              </a:rPr>
              <a:t>th</a:t>
            </a:r>
            <a:r>
              <a:rPr lang="en-US" sz="2800" b="0" dirty="0" smtClean="0">
                <a:latin typeface="+mj-lt"/>
              </a:rPr>
              <a:t> century—known as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“mortality revolution” </a:t>
            </a:r>
            <a:r>
              <a:rPr lang="en-US" sz="2800" b="0" dirty="0" smtClean="0">
                <a:latin typeface="+mj-lt"/>
              </a:rPr>
              <a:t>or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“epidemiological transition”</a:t>
            </a:r>
          </a:p>
        </p:txBody>
      </p:sp>
      <p:pic>
        <p:nvPicPr>
          <p:cNvPr id="48130" name="Picture 2" descr="C:\Users\Owner\AppData\Local\Microsoft\Windows\Temporary Internet Files\Content.IE5\H6MQ49SX\MC9000713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62600" y="5029200"/>
            <a:ext cx="2147339" cy="1676400"/>
          </a:xfrm>
          <a:prstGeom prst="rect">
            <a:avLst/>
          </a:prstGeom>
          <a:ln w="5715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Demographic transition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4038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Stage 2:  High Growth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800" b="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100" b="0" dirty="0" smtClean="0">
                <a:latin typeface="+mj-lt"/>
              </a:rPr>
              <a:t>Fatal epidemic diseases became </a:t>
            </a:r>
            <a:r>
              <a:rPr lang="en-US" sz="3100" dirty="0" smtClean="0">
                <a:solidFill>
                  <a:srgbClr val="C00000"/>
                </a:solidFill>
                <a:latin typeface="+mj-lt"/>
              </a:rPr>
              <a:t>endemic.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100" dirty="0" smtClean="0">
                <a:solidFill>
                  <a:srgbClr val="C00000"/>
                </a:solidFill>
                <a:latin typeface="+mj-lt"/>
              </a:rPr>
              <a:t>New machines </a:t>
            </a:r>
            <a:r>
              <a:rPr lang="en-US" sz="3100" b="0" dirty="0" smtClean="0">
                <a:latin typeface="+mj-lt"/>
              </a:rPr>
              <a:t>helped with food production.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100" b="0" dirty="0" smtClean="0">
                <a:latin typeface="+mj-lt"/>
              </a:rPr>
              <a:t>Most of the world’s poorest country’s today are in this stage of transition.</a:t>
            </a:r>
            <a:endParaRPr lang="en-US" sz="3100" b="0" dirty="0">
              <a:latin typeface="+mj-lt"/>
            </a:endParaRPr>
          </a:p>
        </p:txBody>
      </p:sp>
      <p:pic>
        <p:nvPicPr>
          <p:cNvPr id="48130" name="Picture 2" descr="C:\Users\Owner\AppData\Local\Microsoft\Windows\Temporary Internet Files\Content.IE5\H6MQ49SX\MC9000713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62600" y="5029200"/>
            <a:ext cx="2147339" cy="1676400"/>
          </a:xfrm>
          <a:prstGeom prst="rect">
            <a:avLst/>
          </a:prstGeom>
          <a:ln w="5715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10064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Historically, What has caused populations to decrease or increase?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3200400" cy="549275"/>
          </a:xfrm>
        </p:spPr>
        <p:txBody>
          <a:bodyPr/>
          <a:lstStyle/>
          <a:p>
            <a:pPr eaLnBrk="1" hangingPunct="1">
              <a:defRPr/>
            </a:pPr>
            <a:r>
              <a:rPr sz="2800" b="1" spc="0">
                <a:solidFill>
                  <a:srgbClr val="C00000"/>
                </a:solidFill>
              </a:rPr>
              <a:t>decreases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19150" y="1701800"/>
            <a:ext cx="3200400" cy="3108325"/>
          </a:xfrm>
        </p:spPr>
        <p:txBody>
          <a:bodyPr/>
          <a:lstStyle/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z="800" smtClean="0"/>
          </a:p>
          <a:p>
            <a:pPr marL="0" indent="0" eaLnBrk="1" hangingPunct="1"/>
            <a:r>
              <a:rPr lang="en-US" smtClean="0"/>
              <a:t>War</a:t>
            </a:r>
          </a:p>
          <a:p>
            <a:pPr marL="0" indent="0" eaLnBrk="1" hangingPunct="1"/>
            <a:r>
              <a:rPr lang="en-US" smtClean="0"/>
              <a:t>Disease</a:t>
            </a:r>
          </a:p>
          <a:p>
            <a:pPr marL="0" indent="0" eaLnBrk="1" hangingPunct="1"/>
            <a:r>
              <a:rPr lang="en-US" smtClean="0"/>
              <a:t>Famine</a:t>
            </a:r>
          </a:p>
          <a:p>
            <a:pPr marL="0" indent="0" eaLnBrk="1" hangingPunct="1"/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600200"/>
            <a:ext cx="3200400" cy="549275"/>
          </a:xfrm>
        </p:spPr>
        <p:txBody>
          <a:bodyPr/>
          <a:lstStyle/>
          <a:p>
            <a:pPr eaLnBrk="1" hangingPunct="1">
              <a:defRPr/>
            </a:pPr>
            <a:r>
              <a:rPr sz="2800" b="1" spc="0">
                <a:solidFill>
                  <a:srgbClr val="C00000"/>
                </a:solidFill>
              </a:rPr>
              <a:t>increases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588" y="1701800"/>
            <a:ext cx="3200400" cy="3108325"/>
          </a:xfrm>
        </p:spPr>
        <p:txBody>
          <a:bodyPr/>
          <a:lstStyle/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z="800" smtClean="0"/>
          </a:p>
          <a:p>
            <a:pPr marL="0" indent="0" eaLnBrk="1" hangingPunct="1"/>
            <a:r>
              <a:rPr lang="en-US" smtClean="0"/>
              <a:t>Times of peace</a:t>
            </a:r>
          </a:p>
          <a:p>
            <a:pPr marL="0" indent="0" eaLnBrk="1" hangingPunct="1"/>
            <a:r>
              <a:rPr lang="en-US" smtClean="0"/>
              <a:t>Health</a:t>
            </a:r>
          </a:p>
          <a:p>
            <a:pPr marL="0" indent="0" eaLnBrk="1" hangingPunct="1"/>
            <a:r>
              <a:rPr lang="en-US" smtClean="0"/>
              <a:t>Plenty</a:t>
            </a:r>
          </a:p>
        </p:txBody>
      </p:sp>
      <p:pic>
        <p:nvPicPr>
          <p:cNvPr id="50178" name="Picture 2" descr="C:\Users\Owner\AppData\Local\Microsoft\Windows\Temporary Internet Files\Content.IE5\6U2F184X\MC9001976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7981" y="4419600"/>
            <a:ext cx="3287423" cy="2008912"/>
          </a:xfrm>
          <a:prstGeom prst="rect">
            <a:avLst/>
          </a:prstGeom>
          <a:ln w="2286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50179" name="Picture 3" descr="C:\Users\Owner\AppData\Local\Microsoft\Windows\Temporary Internet Files\Content.IE5\BXPNTBME\MC9002316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177166" cy="2008912"/>
          </a:xfrm>
          <a:prstGeom prst="rect">
            <a:avLst/>
          </a:prstGeom>
          <a:ln w="2286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Demographic transition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0138"/>
            <a:ext cx="8001000" cy="385286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Stage 3:  Moderate Growth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800" b="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Mature industrial economy </a:t>
            </a:r>
            <a:r>
              <a:rPr lang="en-US" sz="3200" b="0" dirty="0" smtClean="0">
                <a:latin typeface="+mj-lt"/>
              </a:rPr>
              <a:t>accompanies this stage.</a:t>
            </a:r>
            <a:endParaRPr lang="en-US" sz="3200" dirty="0" smtClean="0">
              <a:solidFill>
                <a:srgbClr val="C00000"/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200" b="0" dirty="0" smtClean="0">
                <a:latin typeface="+mj-lt"/>
              </a:rPr>
              <a:t>Birth rates drop.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200" b="0" dirty="0" smtClean="0">
                <a:latin typeface="+mj-lt"/>
              </a:rPr>
              <a:t>TFR decreases because more children survive to adulthood.</a:t>
            </a:r>
          </a:p>
        </p:txBody>
      </p:sp>
      <p:pic>
        <p:nvPicPr>
          <p:cNvPr id="5" name="Picture 3" descr="C:\Users\Owner\AppData\Local\Microsoft\Windows\Temporary Internet Files\Content.IE5\6U2F184X\MC90034183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029200"/>
            <a:ext cx="2540000" cy="1666875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Demographic transition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85286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Stage 3:  Moderate Growth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Improved health standards </a:t>
            </a:r>
            <a:r>
              <a:rPr lang="en-US" sz="2800" b="0" dirty="0" smtClean="0">
                <a:latin typeface="+mj-lt"/>
              </a:rPr>
              <a:t>and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accessibility to health care </a:t>
            </a:r>
            <a:r>
              <a:rPr lang="en-US" sz="2800" b="0" dirty="0" smtClean="0">
                <a:latin typeface="+mj-lt"/>
              </a:rPr>
              <a:t>characterize this stage.</a:t>
            </a:r>
            <a:endParaRPr lang="en-US" sz="2800" dirty="0" smtClean="0">
              <a:solidFill>
                <a:srgbClr val="C00000"/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+mj-lt"/>
              </a:rPr>
              <a:t>Raising children becomes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expensive</a:t>
            </a:r>
            <a:r>
              <a:rPr lang="en-US" sz="2800" b="0" dirty="0" smtClean="0">
                <a:latin typeface="+mj-lt"/>
              </a:rPr>
              <a:t>; children become economic liabilities rather than assets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Smaller families </a:t>
            </a:r>
            <a:r>
              <a:rPr lang="en-US" sz="2800" b="0" dirty="0" smtClean="0">
                <a:latin typeface="+mj-lt"/>
              </a:rPr>
              <a:t>are made possible by birth control.</a:t>
            </a:r>
            <a:endParaRPr lang="en-US" sz="2800" b="0" dirty="0">
              <a:latin typeface="+mj-lt"/>
            </a:endParaRPr>
          </a:p>
        </p:txBody>
      </p:sp>
      <p:pic>
        <p:nvPicPr>
          <p:cNvPr id="5" name="Picture 3" descr="C:\Users\Owner\AppData\Local\Microsoft\Windows\Temporary Internet Files\Content.IE5\6U2F184X\MC90034183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029200"/>
            <a:ext cx="2540000" cy="1666875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Demographic transition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Stage 4:  Low Growth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800" dirty="0" smtClean="0">
              <a:solidFill>
                <a:srgbClr val="C00000"/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Post-industrial </a:t>
            </a:r>
            <a:r>
              <a:rPr lang="en-US" sz="3200" b="0" dirty="0" smtClean="0">
                <a:latin typeface="+mj-lt"/>
              </a:rPr>
              <a:t>economy accompanies this stage.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200" b="0" dirty="0" smtClean="0">
                <a:latin typeface="+mj-lt"/>
              </a:rPr>
              <a:t>Birth rates continue to fall.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200" b="0" dirty="0" smtClean="0">
                <a:latin typeface="+mj-lt"/>
              </a:rPr>
              <a:t>More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women</a:t>
            </a:r>
            <a:r>
              <a:rPr lang="en-US" sz="3200" b="0" dirty="0" smtClean="0">
                <a:latin typeface="+mj-lt"/>
              </a:rPr>
              <a:t> work outside of the home.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0180" name="Picture 4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495800"/>
            <a:ext cx="1289050" cy="1809750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Demographic transition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Stage 4:  Low Growth</a:t>
            </a:r>
          </a:p>
          <a:p>
            <a:pPr>
              <a:buFont typeface="Arial" pitchFamily="34" charset="0"/>
              <a:buChar char="•"/>
              <a:defRPr/>
            </a:pPr>
            <a:endParaRPr lang="en-US" sz="800" b="0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+mj-lt"/>
              </a:rPr>
              <a:t>Women delay marriage and child rearing because of higher levels of education.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+mj-lt"/>
              </a:rPr>
              <a:t>Birth rate trends are accompanied by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steady death rates.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+mj-lt"/>
              </a:rPr>
              <a:t>Population grows very slowly or even decreases.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0180" name="Picture 4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495800"/>
            <a:ext cx="1289050" cy="1809750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152400"/>
            <a:ext cx="7521575" cy="99060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Demographic transition theory</a:t>
            </a:r>
            <a:br>
              <a:rPr lang="en-US" b="1" dirty="0" smtClean="0"/>
            </a:br>
            <a:r>
              <a:rPr lang="en-US" sz="1800" b="1" dirty="0" smtClean="0"/>
              <a:t>(illustrated)</a:t>
            </a:r>
            <a:endParaRPr lang="en-US" sz="1800" b="1" dirty="0"/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19213"/>
            <a:ext cx="5767388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Demographic transition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521575" cy="4191000"/>
          </a:xfrm>
        </p:spPr>
        <p:txBody>
          <a:bodyPr/>
          <a:lstStyle/>
          <a:p>
            <a:pPr>
              <a:defRPr/>
            </a:pPr>
            <a:r>
              <a:rPr lang="en-US" sz="2200" b="0" dirty="0" smtClean="0">
                <a:latin typeface="+mj-lt"/>
              </a:rPr>
              <a:t>This cycle of growth has occurred in the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United Kingdom and much of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Europe, </a:t>
            </a:r>
            <a:r>
              <a:rPr lang="en-US" sz="2200" b="0" dirty="0" smtClean="0">
                <a:latin typeface="+mj-lt"/>
              </a:rPr>
              <a:t>where population growth </a:t>
            </a:r>
            <a:r>
              <a:rPr lang="en-US" sz="2200" b="0" smtClean="0">
                <a:latin typeface="+mj-lt"/>
              </a:rPr>
              <a:t>is close </a:t>
            </a:r>
            <a:r>
              <a:rPr lang="en-US" sz="2200" b="0" dirty="0" smtClean="0">
                <a:latin typeface="+mj-lt"/>
              </a:rPr>
              <a:t>to </a:t>
            </a:r>
            <a:r>
              <a:rPr lang="en-US" sz="2200" b="0" dirty="0" smtClean="0">
                <a:latin typeface="+mj-lt"/>
              </a:rPr>
              <a:t>zero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(ZPG).</a:t>
            </a:r>
          </a:p>
          <a:p>
            <a:pPr>
              <a:defRPr/>
            </a:pPr>
            <a:endParaRPr lang="en-US" sz="1000" b="0" dirty="0" smtClean="0">
              <a:latin typeface="+mj-lt"/>
            </a:endParaRPr>
          </a:p>
          <a:p>
            <a:pPr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Critics of the theory: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0" dirty="0" smtClean="0">
                <a:latin typeface="+mj-lt"/>
              </a:rPr>
              <a:t>It is unwise to assume that all countries’ demographic cycles will follow the sequence experienced by industrializing Europe.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Example:  </a:t>
            </a:r>
            <a:r>
              <a:rPr lang="en-US" sz="2200" b="0" dirty="0" smtClean="0">
                <a:latin typeface="+mj-lt"/>
              </a:rPr>
              <a:t>Size of China’s population  growth has been checked by the one-child policy.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1988" name="Picture 3" descr="C:\Users\Owner\AppData\Local\Microsoft\Windows\Temporary Internet Files\Content.IE5\6U2F184X\MC9001893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6075" y="4876800"/>
            <a:ext cx="24495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Predicting the future…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Many demographers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smtClean="0">
                <a:latin typeface="+mj-lt"/>
              </a:rPr>
              <a:t>predict that populations in most countries will stop growing during the 21</a:t>
            </a:r>
            <a:r>
              <a:rPr lang="en-US" sz="2400" b="0" baseline="30000" dirty="0" smtClean="0">
                <a:latin typeface="+mj-lt"/>
              </a:rPr>
              <a:t>st</a:t>
            </a:r>
            <a:r>
              <a:rPr lang="en-US" sz="2400" b="0" dirty="0" smtClean="0">
                <a:latin typeface="+mj-lt"/>
              </a:rPr>
              <a:t> century. Populations will reach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stationary population level </a:t>
            </a:r>
            <a:r>
              <a:rPr lang="en-US" sz="2400" b="0" dirty="0" smtClean="0">
                <a:latin typeface="+mj-lt"/>
              </a:rPr>
              <a:t>(SPL).</a:t>
            </a:r>
            <a:endParaRPr lang="en-US" sz="2400" b="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Predictions</a:t>
            </a:r>
            <a:r>
              <a:rPr lang="en-US" sz="2400" b="0" dirty="0" smtClean="0">
                <a:latin typeface="+mj-lt"/>
              </a:rPr>
              <a:t> are under constant revision.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+mj-lt"/>
              </a:rPr>
              <a:t>No one knows for sure if and when the </a:t>
            </a:r>
          </a:p>
          <a:p>
            <a:pPr marL="0" lvl="1" indent="0">
              <a:buFont typeface="Wingdings" pitchFamily="2" charset="2"/>
              <a:buNone/>
              <a:defRPr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population explosion </a:t>
            </a:r>
            <a:r>
              <a:rPr lang="en-US" sz="2400" dirty="0" smtClean="0">
                <a:latin typeface="+mj-lt"/>
              </a:rPr>
              <a:t>will end.</a:t>
            </a:r>
            <a:endParaRPr lang="en-US" sz="2400" dirty="0">
              <a:latin typeface="+mj-lt"/>
            </a:endParaRPr>
          </a:p>
        </p:txBody>
      </p:sp>
      <p:pic>
        <p:nvPicPr>
          <p:cNvPr id="43012" name="Picture 2" descr="C:\Users\Owner\AppData\Local\Microsoft\Windows\Temporary Internet Files\Content.IE5\6U2F184X\MC9003843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10000"/>
            <a:ext cx="3082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325" y="1096963"/>
            <a:ext cx="3200400" cy="3932237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en-US" sz="2000" b="0" smtClean="0">
                <a:latin typeface="Franklin Gothic Medium" pitchFamily="34" charset="0"/>
              </a:rPr>
              <a:t>Reasons for population increases and decreases</a:t>
            </a:r>
          </a:p>
          <a:p>
            <a:pPr marL="0" indent="0">
              <a:buFont typeface="Arial" charset="0"/>
              <a:buChar char="•"/>
            </a:pPr>
            <a:r>
              <a:rPr lang="en-US" sz="2000" b="0" smtClean="0">
                <a:latin typeface="Franklin Gothic Medium" pitchFamily="34" charset="0"/>
              </a:rPr>
              <a:t>Revolutions that led to population growth</a:t>
            </a:r>
          </a:p>
          <a:p>
            <a:pPr marL="0" indent="0">
              <a:buFont typeface="Arial" charset="0"/>
              <a:buChar char="•"/>
            </a:pPr>
            <a:r>
              <a:rPr lang="en-US" sz="2000" b="0" smtClean="0">
                <a:latin typeface="Franklin Gothic Medium" pitchFamily="34" charset="0"/>
              </a:rPr>
              <a:t>Malthus’s theory about population growth</a:t>
            </a:r>
          </a:p>
          <a:p>
            <a:pPr marL="0" indent="0">
              <a:buFont typeface="Arial" charset="0"/>
              <a:buChar char="•"/>
            </a:pPr>
            <a:r>
              <a:rPr lang="en-US" sz="2000" b="0" smtClean="0">
                <a:latin typeface="Franklin Gothic Medium" pitchFamily="34" charset="0"/>
              </a:rPr>
              <a:t>Criticisms of Malthus</a:t>
            </a:r>
          </a:p>
          <a:p>
            <a:pPr marL="0" indent="0">
              <a:buFont typeface="Arial" charset="0"/>
              <a:buChar char="•"/>
            </a:pPr>
            <a:r>
              <a:rPr lang="en-US" sz="2000" b="0" smtClean="0">
                <a:latin typeface="Franklin Gothic Medium" pitchFamily="34" charset="0"/>
              </a:rPr>
              <a:t>Role of Neo-Malthusians in international population programs</a:t>
            </a:r>
          </a:p>
          <a:p>
            <a:pPr marL="0" indent="0">
              <a:buFont typeface="Arial" charset="0"/>
              <a:buChar char="•"/>
            </a:pPr>
            <a:endParaRPr lang="en-US" sz="1800" b="0" smtClean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588" y="1096963"/>
            <a:ext cx="3200400" cy="3713162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en-US" sz="2000" b="0" smtClean="0">
                <a:latin typeface="Franklin Gothic Medium" pitchFamily="34" charset="0"/>
              </a:rPr>
              <a:t>Key vocabulary terms:  CBR, CDR, fertility rate, increase rates, life expectancy, demographic momentum</a:t>
            </a:r>
          </a:p>
          <a:p>
            <a:pPr marL="0" indent="0">
              <a:buFont typeface="Arial" charset="0"/>
              <a:buChar char="•"/>
            </a:pPr>
            <a:r>
              <a:rPr lang="en-US" sz="2000" b="0" smtClean="0">
                <a:latin typeface="Franklin Gothic Medium" pitchFamily="34" charset="0"/>
              </a:rPr>
              <a:t>Demographic Transition Theory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/>
              <a:t>Key points to remember from this session…</a:t>
            </a:r>
            <a:endParaRPr lang="en-US" sz="2400" b="1" dirty="0"/>
          </a:p>
        </p:txBody>
      </p:sp>
      <p:pic>
        <p:nvPicPr>
          <p:cNvPr id="44037" name="Picture 2" descr="C:\Users\Owner\AppData\Local\Microsoft\Windows\Temporary Internet Files\Content.IE5\H6MQ49SX\MC9001979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87750"/>
            <a:ext cx="2441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7200900" cy="549275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/>
              <a:t>Historically speaking…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21575" cy="357981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b="0" dirty="0" smtClean="0">
                <a:latin typeface="+mj-lt"/>
              </a:rPr>
              <a:t>Until 8000 </a:t>
            </a:r>
            <a:r>
              <a:rPr lang="en-US" sz="2400" b="0" dirty="0" smtClean="0">
                <a:latin typeface="+mj-lt"/>
              </a:rPr>
              <a:t>B.C.E. </a:t>
            </a:r>
            <a:r>
              <a:rPr lang="en-US" sz="2400" b="0" dirty="0" smtClean="0">
                <a:latin typeface="+mj-lt"/>
              </a:rPr>
              <a:t>(Before the Common Era): 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natural increase rate </a:t>
            </a:r>
            <a:r>
              <a:rPr lang="en-US" sz="2400" b="0" dirty="0" smtClean="0">
                <a:latin typeface="+mj-lt"/>
              </a:rPr>
              <a:t>was close to </a:t>
            </a:r>
            <a:r>
              <a:rPr lang="en-US" sz="2400" b="0" dirty="0" smtClean="0">
                <a:latin typeface="+mj-lt"/>
              </a:rPr>
              <a:t>zero.</a:t>
            </a:r>
            <a:endParaRPr lang="en-US" sz="2400" b="0" dirty="0" smtClean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Agricultural Revolution (Neolithic Revolution) changed that!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0" dirty="0" smtClean="0">
                <a:latin typeface="+mj-lt"/>
              </a:rPr>
              <a:t>Domestication of plants and animals allowed population to increase.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0" dirty="0" smtClean="0">
                <a:latin typeface="+mj-lt"/>
              </a:rPr>
              <a:t>Stable sources of food led to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rapid population growth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Doubling rate </a:t>
            </a:r>
            <a:r>
              <a:rPr lang="en-US" sz="2400" b="0" dirty="0" smtClean="0">
                <a:latin typeface="+mj-lt"/>
              </a:rPr>
              <a:t>was long.</a:t>
            </a:r>
          </a:p>
        </p:txBody>
      </p:sp>
      <p:pic>
        <p:nvPicPr>
          <p:cNvPr id="63490" name="Picture 2" descr="C:\Users\Owner\AppData\Local\Microsoft\Windows\Temporary Internet Files\Content.IE5\BXPNTBME\MC90033204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86400" y="4191000"/>
            <a:ext cx="2166938" cy="1981200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7048500" cy="549275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/>
              <a:t>Historically speaking…</a:t>
            </a:r>
            <a:endParaRPr lang="en-US" sz="3200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 smtClean="0"/>
              <a:t>Around </a:t>
            </a:r>
            <a:r>
              <a:rPr lang="en-US" sz="2600" dirty="0" smtClean="0">
                <a:solidFill>
                  <a:srgbClr val="C00000"/>
                </a:solidFill>
              </a:rPr>
              <a:t>1750, </a:t>
            </a:r>
            <a:r>
              <a:rPr lang="en-US" sz="2600" dirty="0" smtClean="0"/>
              <a:t>things began to change…why?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 smtClean="0"/>
              <a:t>The </a:t>
            </a:r>
            <a:r>
              <a:rPr lang="en-US" sz="2600" dirty="0" smtClean="0">
                <a:solidFill>
                  <a:srgbClr val="C00000"/>
                </a:solidFill>
              </a:rPr>
              <a:t>Industrial Revolution</a:t>
            </a:r>
            <a:r>
              <a:rPr lang="en-US" sz="2600" dirty="0" smtClean="0"/>
              <a:t> began in England and later diffused throughout Europe and to </a:t>
            </a:r>
            <a:r>
              <a:rPr lang="en-US" sz="2600" dirty="0" smtClean="0"/>
              <a:t>North </a:t>
            </a:r>
            <a:r>
              <a:rPr lang="en-US" sz="2600" dirty="0" smtClean="0"/>
              <a:t>America.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 smtClean="0"/>
              <a:t>The </a:t>
            </a:r>
            <a:r>
              <a:rPr lang="en-US" sz="2600" dirty="0" smtClean="0">
                <a:solidFill>
                  <a:srgbClr val="C00000"/>
                </a:solidFill>
              </a:rPr>
              <a:t>Industrial Revolution </a:t>
            </a:r>
            <a:r>
              <a:rPr lang="en-US" sz="2600" dirty="0" smtClean="0"/>
              <a:t>brought about </a:t>
            </a:r>
            <a:r>
              <a:rPr lang="en-US" sz="2600" dirty="0" smtClean="0">
                <a:solidFill>
                  <a:srgbClr val="C00000"/>
                </a:solidFill>
              </a:rPr>
              <a:t>major improvements in technology </a:t>
            </a:r>
            <a:r>
              <a:rPr lang="en-US" sz="2600" dirty="0" smtClean="0"/>
              <a:t>that created an unprecedented amount of </a:t>
            </a:r>
            <a:r>
              <a:rPr lang="en-US" sz="2600" dirty="0" smtClean="0">
                <a:solidFill>
                  <a:srgbClr val="C00000"/>
                </a:solidFill>
              </a:rPr>
              <a:t>wealth.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10244" name="Picture 4" descr="C:\Users\Owner\AppData\Local\Microsoft\Windows\Temporary Internet Files\Content.IE5\CNBCS08V\MC9002371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3429000" cy="2057400"/>
          </a:xfrm>
          <a:prstGeom prst="rect">
            <a:avLst/>
          </a:prstGeom>
          <a:ln w="762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295400"/>
            <a:ext cx="3352800" cy="3886200"/>
          </a:xfrm>
        </p:spPr>
        <p:txBody>
          <a:bodyPr/>
          <a:lstStyle/>
          <a:p>
            <a:pPr marL="0" indent="0" algn="just">
              <a:buFont typeface="Wingdings" pitchFamily="2" charset="2"/>
              <a:buChar char="q"/>
            </a:pPr>
            <a:r>
              <a:rPr lang="en-US" sz="2000" b="0" smtClean="0">
                <a:latin typeface="Franklin Gothic Medium" pitchFamily="34" charset="0"/>
              </a:rPr>
              <a:t>This chart illustrates the </a:t>
            </a:r>
            <a:r>
              <a:rPr lang="en-US" sz="2000" smtClean="0">
                <a:solidFill>
                  <a:srgbClr val="C00000"/>
                </a:solidFill>
                <a:latin typeface="Franklin Gothic Medium" pitchFamily="34" charset="0"/>
              </a:rPr>
              <a:t>population explosion</a:t>
            </a:r>
            <a:r>
              <a:rPr lang="en-US" sz="2000" b="0" smtClean="0">
                <a:latin typeface="Franklin Gothic Medium" pitchFamily="34" charset="0"/>
              </a:rPr>
              <a:t>, or  trend of rapid population increase since 1750.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000" b="0" smtClean="0">
                <a:latin typeface="Franklin Gothic Medium" pitchFamily="34" charset="0"/>
              </a:rPr>
              <a:t>Sharp increases are predicted in </a:t>
            </a:r>
            <a:r>
              <a:rPr lang="en-US" sz="2000" smtClean="0">
                <a:solidFill>
                  <a:srgbClr val="C00000"/>
                </a:solidFill>
                <a:latin typeface="Franklin Gothic Medium" pitchFamily="34" charset="0"/>
              </a:rPr>
              <a:t>poor nations </a:t>
            </a:r>
            <a:r>
              <a:rPr lang="en-US" sz="2000" b="0" smtClean="0">
                <a:latin typeface="Franklin Gothic Medium" pitchFamily="34" charset="0"/>
              </a:rPr>
              <a:t>in the 21</a:t>
            </a:r>
            <a:r>
              <a:rPr lang="en-US" sz="2000" b="0" baseline="30000" smtClean="0">
                <a:latin typeface="Franklin Gothic Medium" pitchFamily="34" charset="0"/>
              </a:rPr>
              <a:t>st</a:t>
            </a:r>
            <a:r>
              <a:rPr lang="en-US" sz="2000" b="0" smtClean="0">
                <a:latin typeface="Franklin Gothic Medium" pitchFamily="34" charset="0"/>
              </a:rPr>
              <a:t> century.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000" smtClean="0">
                <a:solidFill>
                  <a:srgbClr val="C00000"/>
                </a:solidFill>
                <a:latin typeface="Franklin Gothic Medium" pitchFamily="34" charset="0"/>
              </a:rPr>
              <a:t>Rich nations </a:t>
            </a:r>
            <a:r>
              <a:rPr lang="en-US" sz="2000" b="0" smtClean="0">
                <a:latin typeface="Franklin Gothic Medium" pitchFamily="34" charset="0"/>
              </a:rPr>
              <a:t>are expected to level off, especially with aging populations.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Increase in World population:  1700-2100</a:t>
            </a:r>
            <a:endParaRPr lang="en-US" b="1" dirty="0"/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990600"/>
            <a:ext cx="5105400" cy="5486400"/>
          </a:xfr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150" y="1727200"/>
            <a:ext cx="5651500" cy="1206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/>
              <a:t>Theories of population growth</a:t>
            </a:r>
          </a:p>
        </p:txBody>
      </p:sp>
      <p:pic>
        <p:nvPicPr>
          <p:cNvPr id="13315" name="Picture 4" descr="C:\Users\Owner\AppData\Local\Microsoft\Windows\Temporary Internet Files\Content.IE5\BXPNTBME\MC9000788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921000"/>
            <a:ext cx="3241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21575" cy="549275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Calculating future population growth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21575" cy="3579813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+mj-lt"/>
              </a:rPr>
              <a:t>End of 18</a:t>
            </a:r>
            <a:r>
              <a:rPr lang="en-US" sz="2800" b="0" baseline="30000" dirty="0" smtClean="0">
                <a:latin typeface="+mj-lt"/>
              </a:rPr>
              <a:t>th</a:t>
            </a:r>
            <a:r>
              <a:rPr lang="en-US" sz="2800" b="0" dirty="0" smtClean="0">
                <a:latin typeface="+mj-lt"/>
              </a:rPr>
              <a:t> century - Observers calculated population growth and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predicted dire consequences.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800" b="0" dirty="0" smtClean="0">
                <a:latin typeface="+mj-lt"/>
              </a:rPr>
              <a:t>Late 20</a:t>
            </a:r>
            <a:r>
              <a:rPr lang="en-US" sz="2800" b="0" baseline="30000" dirty="0" smtClean="0">
                <a:latin typeface="+mj-lt"/>
              </a:rPr>
              <a:t>th</a:t>
            </a:r>
            <a:r>
              <a:rPr lang="en-US" sz="2800" b="0" dirty="0" smtClean="0">
                <a:latin typeface="+mj-lt"/>
              </a:rPr>
              <a:t> century -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Zero population growth (ZPG) </a:t>
            </a:r>
            <a:r>
              <a:rPr lang="en-US" sz="2800" b="0" dirty="0" smtClean="0">
                <a:latin typeface="+mj-lt"/>
              </a:rPr>
              <a:t>movement set a goal of leveling off world’s population; an effort to ensure sustainability.</a:t>
            </a:r>
          </a:p>
          <a:p>
            <a:pPr>
              <a:defRPr/>
            </a:pPr>
            <a:r>
              <a:rPr lang="en-US" dirty="0"/>
              <a:t>	</a:t>
            </a:r>
          </a:p>
        </p:txBody>
      </p:sp>
      <p:pic>
        <p:nvPicPr>
          <p:cNvPr id="14340" name="Picture 2" descr="C:\Users\Owner\AppData\Local\Microsoft\Windows\Temporary Internet Files\Content.IE5\CNBCS08V\MC9000710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0" y="4191000"/>
            <a:ext cx="1600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21575" cy="549275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Calculating future population growth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21575" cy="357981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b="0" dirty="0" smtClean="0">
                <a:latin typeface="+mj-lt"/>
              </a:rPr>
              <a:t>Historically, theorists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analyzed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patterns</a:t>
            </a:r>
            <a:r>
              <a:rPr lang="en-US" sz="3200" dirty="0" smtClean="0">
                <a:latin typeface="+mj-lt"/>
              </a:rPr>
              <a:t> of growth in the past 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assessed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conditions</a:t>
            </a:r>
            <a:r>
              <a:rPr lang="en-US" sz="3200" dirty="0" smtClean="0">
                <a:latin typeface="+mj-lt"/>
              </a:rPr>
              <a:t> of the present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projected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consequences</a:t>
            </a:r>
            <a:r>
              <a:rPr lang="en-US" sz="3200" dirty="0" smtClean="0">
                <a:latin typeface="+mj-lt"/>
              </a:rPr>
              <a:t> for the future</a:t>
            </a:r>
          </a:p>
          <a:p>
            <a:pPr>
              <a:defRPr/>
            </a:pPr>
            <a:r>
              <a:rPr lang="en-US" dirty="0"/>
              <a:t>	</a:t>
            </a:r>
          </a:p>
        </p:txBody>
      </p:sp>
      <p:pic>
        <p:nvPicPr>
          <p:cNvPr id="15364" name="Picture 2" descr="C:\Users\Owner\AppData\Local\Microsoft\Windows\Temporary Internet Files\Content.IE5\CNBCS08V\MC9000710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0550" y="4114800"/>
            <a:ext cx="1682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20842</TotalTime>
  <Words>1262</Words>
  <Application>Microsoft Office PowerPoint</Application>
  <PresentationFormat>On-screen Show (4:3)</PresentationFormat>
  <Paragraphs>191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Angles</vt:lpstr>
      <vt:lpstr>Advanced Placement      Human Geography</vt:lpstr>
      <vt:lpstr>Population growth  and decline</vt:lpstr>
      <vt:lpstr>Historically, What has caused populations to decrease or increase?</vt:lpstr>
      <vt:lpstr>Historically speaking…</vt:lpstr>
      <vt:lpstr>Historically speaking…</vt:lpstr>
      <vt:lpstr>Increase in World population:  1700-2100</vt:lpstr>
      <vt:lpstr>Theories of population growth</vt:lpstr>
      <vt:lpstr>Calculating future population growth</vt:lpstr>
      <vt:lpstr>Calculating future population growth</vt:lpstr>
      <vt:lpstr>The first alarm</vt:lpstr>
      <vt:lpstr>Thomas malthus</vt:lpstr>
      <vt:lpstr>Thomas malthus</vt:lpstr>
      <vt:lpstr>Criticisms of malthus</vt:lpstr>
      <vt:lpstr>Criticisms of malthus</vt:lpstr>
      <vt:lpstr>Neo-malthusians</vt:lpstr>
      <vt:lpstr>Vocabulary of  population theory</vt:lpstr>
      <vt:lpstr>The vocabulary of population theory</vt:lpstr>
      <vt:lpstr>The vocabulary of population theory</vt:lpstr>
      <vt:lpstr>The vocabulary of population theory</vt:lpstr>
      <vt:lpstr>The vocabulary of population theory</vt:lpstr>
      <vt:lpstr>The vocabulary of population theory</vt:lpstr>
      <vt:lpstr>The vocabulary of population theory</vt:lpstr>
      <vt:lpstr>The vocabulary of population theory</vt:lpstr>
      <vt:lpstr>The vocabulary of population theory</vt:lpstr>
      <vt:lpstr>The vocabulary of population theory</vt:lpstr>
      <vt:lpstr>Demographic transition theory</vt:lpstr>
      <vt:lpstr>Demographic transition theory</vt:lpstr>
      <vt:lpstr>Demographic transition theory</vt:lpstr>
      <vt:lpstr>Demographic transition theory</vt:lpstr>
      <vt:lpstr>Demographic transition theory</vt:lpstr>
      <vt:lpstr>Demographic transition theory</vt:lpstr>
      <vt:lpstr>Demographic transition theory</vt:lpstr>
      <vt:lpstr>Demographic transition theory</vt:lpstr>
      <vt:lpstr>Demographic transition theory (illustrated)</vt:lpstr>
      <vt:lpstr>Demographic transition theory</vt:lpstr>
      <vt:lpstr>Predicting the future…</vt:lpstr>
      <vt:lpstr>Key points to remember from this session…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Placement Human Geography</dc:title>
  <dc:creator>Owner</dc:creator>
  <cp:lastModifiedBy>Ethel Wood</cp:lastModifiedBy>
  <cp:revision>88</cp:revision>
  <dcterms:created xsi:type="dcterms:W3CDTF">2010-09-28T21:01:16Z</dcterms:created>
  <dcterms:modified xsi:type="dcterms:W3CDTF">2012-10-25T00:17:30Z</dcterms:modified>
</cp:coreProperties>
</file>