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handoutMasterIdLst>
    <p:handoutMasterId r:id="rId32"/>
  </p:handoutMasterIdLst>
  <p:sldIdLst>
    <p:sldId id="256" r:id="rId2"/>
    <p:sldId id="272" r:id="rId3"/>
    <p:sldId id="278" r:id="rId4"/>
    <p:sldId id="293" r:id="rId5"/>
    <p:sldId id="283" r:id="rId6"/>
    <p:sldId id="280" r:id="rId7"/>
    <p:sldId id="287" r:id="rId8"/>
    <p:sldId id="281" r:id="rId9"/>
    <p:sldId id="286" r:id="rId10"/>
    <p:sldId id="273" r:id="rId11"/>
    <p:sldId id="284" r:id="rId12"/>
    <p:sldId id="291" r:id="rId13"/>
    <p:sldId id="292" r:id="rId14"/>
    <p:sldId id="305" r:id="rId15"/>
    <p:sldId id="306" r:id="rId16"/>
    <p:sldId id="304" r:id="rId17"/>
    <p:sldId id="288" r:id="rId18"/>
    <p:sldId id="289" r:id="rId19"/>
    <p:sldId id="290" r:id="rId20"/>
    <p:sldId id="294" r:id="rId21"/>
    <p:sldId id="295" r:id="rId22"/>
    <p:sldId id="296" r:id="rId23"/>
    <p:sldId id="297" r:id="rId24"/>
    <p:sldId id="300" r:id="rId25"/>
    <p:sldId id="299" r:id="rId26"/>
    <p:sldId id="285" r:id="rId27"/>
    <p:sldId id="301" r:id="rId28"/>
    <p:sldId id="302" r:id="rId29"/>
    <p:sldId id="303" r:id="rId30"/>
    <p:sldId id="29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46" autoAdjust="0"/>
  </p:normalViewPr>
  <p:slideViewPr>
    <p:cSldViewPr>
      <p:cViewPr varScale="1">
        <p:scale>
          <a:sx n="70" d="100"/>
          <a:sy n="70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6D19D2-A08A-4A8C-AE79-F997EFA0B059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F05C9C-8BE0-4AB9-8647-739FE4B38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61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25E0-8C76-48E3-A3FD-950CA65A8E1C}" type="datetime1">
              <a:rPr lang="en-US"/>
              <a:pPr>
                <a:defRPr/>
              </a:pPr>
              <a:t>9/21/2015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7355-523F-43EB-BFF3-5F2721FAF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1B5A-3126-40BD-928A-3AF869CAE252}" type="datetime1">
              <a:rPr lang="en-US"/>
              <a:pPr>
                <a:defRPr/>
              </a:pPr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31B0A-719A-4B39-9F3C-1CBCE24F6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0C1A-E0AD-47BC-997D-0BD1143EF299}" type="datetime1">
              <a:rPr lang="en-US"/>
              <a:pPr>
                <a:defRPr/>
              </a:pPr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ED238-BC0F-4C33-BA1A-9F226A4F3E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8D23F-2E9B-401C-A08B-9C1C78C094FC}" type="datetime1">
              <a:rPr lang="en-US"/>
              <a:pPr>
                <a:defRPr/>
              </a:pPr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6E717-DAF8-4192-B931-864A38955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F9F5E-68A7-4019-B3CB-ED906F848354}" type="datetime1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540A7-CCD1-4E7F-9422-8F477B17D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DEA2-37D8-43F6-AA64-8EB14576A24C}" type="datetime1">
              <a:rPr lang="en-US"/>
              <a:pPr>
                <a:defRPr/>
              </a:pPr>
              <a:t>9/21/2015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7D546-D9E7-42B7-9804-1786313317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2502-8F00-4FBB-8EB8-878132941B9A}" type="datetime1">
              <a:rPr lang="en-US"/>
              <a:pPr>
                <a:defRPr/>
              </a:pPr>
              <a:t>9/21/2015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4B455-F48E-4E05-B614-04620184F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E81E-AFFB-4DC0-AE05-BAD298CECE67}" type="datetime1">
              <a:rPr lang="en-US"/>
              <a:pPr>
                <a:defRPr/>
              </a:pPr>
              <a:t>9/21/2015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7A2FA-F360-4581-ADEC-547F8E5AE4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F3F3-01E9-49FE-99DA-F2EEA2C98F92}" type="datetime1">
              <a:rPr lang="en-US"/>
              <a:pPr>
                <a:defRPr/>
              </a:pPr>
              <a:t>9/21/2015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C11B6-7FBE-48AB-A0E5-DB9154253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9DD2-22AF-4AF1-9169-B0C4A781E42A}" type="datetime1">
              <a:rPr lang="en-US"/>
              <a:pPr>
                <a:defRPr/>
              </a:pPr>
              <a:t>9/21/2015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C563A46-B8B1-4B97-8E81-4737086F18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ACD0-80E9-4368-850F-9FF20E89B653}" type="datetime1">
              <a:rPr lang="en-US"/>
              <a:pPr>
                <a:defRPr/>
              </a:pPr>
              <a:t>9/21/2015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7E8D-4A89-4D5C-AAC5-B7C87BC85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6BB914-1379-4076-828F-DA34D48E4C0D}" type="datetime1">
              <a:rPr lang="en-US"/>
              <a:pPr>
                <a:defRPr/>
              </a:pPr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32AADE-DAD4-4BEF-83F5-FBC4F82F4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4" r:id="rId2"/>
    <p:sldLayoutId id="2147483982" r:id="rId3"/>
    <p:sldLayoutId id="2147483975" r:id="rId4"/>
    <p:sldLayoutId id="2147483976" r:id="rId5"/>
    <p:sldLayoutId id="2147483977" r:id="rId6"/>
    <p:sldLayoutId id="2147483978" r:id="rId7"/>
    <p:sldLayoutId id="2147483983" r:id="rId8"/>
    <p:sldLayoutId id="2147483984" r:id="rId9"/>
    <p:sldLayoutId id="2147483979" r:id="rId10"/>
    <p:sldLayoutId id="2147483980" r:id="rId11"/>
  </p:sldLayoutIdLst>
  <p:transition spd="slow">
    <p:zo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68350" y="1704975"/>
            <a:ext cx="5649913" cy="1204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Advanced Placement   </a:t>
            </a:r>
            <a:br>
              <a:rPr lang="en-US" sz="4000" dirty="0" smtClean="0"/>
            </a:br>
            <a:r>
              <a:rPr lang="en-US" sz="4000" dirty="0"/>
              <a:t> </a:t>
            </a:r>
            <a:r>
              <a:rPr lang="en-US" sz="4000" dirty="0" smtClean="0"/>
              <a:t> Human Geography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638" y="2705100"/>
            <a:ext cx="6511925" cy="32861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1800" b="1"/>
              <a:t>Unit Two:  Population</a:t>
            </a:r>
          </a:p>
        </p:txBody>
      </p:sp>
      <p:pic>
        <p:nvPicPr>
          <p:cNvPr id="6148" name="Picture 10" descr="C:\Users\Owner\AppData\Local\Microsoft\Windows\Temporary Internet Files\Content.IE5\H6MQ49SX\MP9003900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3657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5715000" y="5954713"/>
            <a:ext cx="220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Session 3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150" y="1727200"/>
            <a:ext cx="5651500" cy="1206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/>
              <a:t>Effects of population policies</a:t>
            </a:r>
          </a:p>
        </p:txBody>
      </p:sp>
      <p:pic>
        <p:nvPicPr>
          <p:cNvPr id="48131" name="Picture 2" descr="C:\Users\Owner\AppData\Local\Microsoft\Windows\Temporary Internet Files\Content.IE5\6U2F184X\MC900078818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352800" cy="2979738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600" b="1" dirty="0" smtClean="0"/>
              <a:t>Population policies over the past century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929062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Many countries seek to influence the overall growth rate of their populations.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Most governments today seek to reduce the rate of natural increase through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restrictive population policies </a:t>
            </a:r>
            <a:r>
              <a:rPr lang="en-US" sz="2400" b="0" dirty="0" smtClean="0">
                <a:latin typeface="+mj-lt"/>
              </a:rPr>
              <a:t>that range from: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Tolerations of officially banned means of birth control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Actual prohibition of large families</a:t>
            </a:r>
          </a:p>
        </p:txBody>
      </p:sp>
      <p:pic>
        <p:nvPicPr>
          <p:cNvPr id="66562" name="Picture 2" descr="C:\Users\Owner\AppData\Local\Microsoft\Windows\Temporary Internet Files\Content.IE5\H6MQ49SX\MC90022885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82260"/>
            <a:ext cx="2362200" cy="1484978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600" b="1" dirty="0" smtClean="0"/>
              <a:t>Population policies over the past century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21575" cy="3579812"/>
          </a:xfrm>
        </p:spPr>
        <p:txBody>
          <a:bodyPr/>
          <a:lstStyle/>
          <a:p>
            <a:pPr algn="ctr">
              <a:defRPr/>
            </a:pPr>
            <a:r>
              <a:rPr lang="en-US" sz="2200" dirty="0" smtClean="0">
                <a:latin typeface="+mj-lt"/>
              </a:rPr>
              <a:t>INTERNATIONAL POLICY EFFORTS</a:t>
            </a:r>
          </a:p>
          <a:p>
            <a:pPr>
              <a:defRPr/>
            </a:pPr>
            <a:endParaRPr lang="en-US" dirty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Since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the 1990s: 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0" dirty="0" smtClean="0">
                <a:latin typeface="+mj-lt"/>
              </a:rPr>
              <a:t>The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0" dirty="0">
                <a:latin typeface="+mj-lt"/>
              </a:rPr>
              <a:t>United Nations and other international organizations have taken an interest in controlling  population </a:t>
            </a:r>
            <a:r>
              <a:rPr lang="en-US" sz="2400" b="0" dirty="0" smtClean="0">
                <a:latin typeface="+mj-lt"/>
              </a:rPr>
              <a:t>growth on a global scale.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For the first time, population policy was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officially tied to women’s empowerment, </a:t>
            </a:r>
            <a:r>
              <a:rPr lang="en-US" sz="2400" b="0" dirty="0" smtClean="0">
                <a:latin typeface="+mj-lt"/>
              </a:rPr>
              <a:t>especially when it came to the number of children that they have.</a:t>
            </a:r>
            <a:endParaRPr lang="en-US" sz="2400" b="0" dirty="0"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83970" name="Picture 2" descr="C:\Users\Owner\AppData\Local\Microsoft\Windows\Temporary Internet Files\Content.IE5\CNBCS08V\MC9004399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572000"/>
            <a:ext cx="2743200" cy="1897063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701675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/>
              <a:t>Quote from the United nations Population </a:t>
            </a:r>
            <a:br>
              <a:rPr lang="en-US" sz="2400" b="1" dirty="0" smtClean="0"/>
            </a:br>
            <a:r>
              <a:rPr lang="en-US" sz="2400" b="1" dirty="0" smtClean="0"/>
              <a:t>Information </a:t>
            </a:r>
            <a:r>
              <a:rPr lang="en-US" sz="2400" b="1" dirty="0" err="1" smtClean="0"/>
              <a:t>NEtwork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21575" cy="3395663"/>
          </a:xfrm>
        </p:spPr>
        <p:txBody>
          <a:bodyPr/>
          <a:lstStyle/>
          <a:p>
            <a:pPr algn="just">
              <a:defRPr/>
            </a:pPr>
            <a:r>
              <a:rPr lang="en-US" sz="2400" b="0" dirty="0" smtClean="0">
                <a:latin typeface="+mj-lt"/>
              </a:rPr>
              <a:t>	“Improving the status of women also enhances their decision-making capacity at all levels in all spheres of life, especially in the area of sexuality and reproduction.  This, in turn, is essential for the long-term success of population </a:t>
            </a:r>
            <a:r>
              <a:rPr lang="en-US" sz="2400" b="0" dirty="0" err="1" smtClean="0">
                <a:latin typeface="+mj-lt"/>
              </a:rPr>
              <a:t>programmes</a:t>
            </a:r>
            <a:r>
              <a:rPr lang="en-US" sz="2400" b="0" dirty="0" smtClean="0">
                <a:latin typeface="+mj-lt"/>
              </a:rPr>
              <a:t>.  Experiences shows that population and development </a:t>
            </a:r>
            <a:r>
              <a:rPr lang="en-US" sz="2400" b="0" dirty="0" err="1" smtClean="0">
                <a:latin typeface="+mj-lt"/>
              </a:rPr>
              <a:t>programmes</a:t>
            </a:r>
            <a:r>
              <a:rPr lang="en-US" sz="2400" b="0" dirty="0" smtClean="0">
                <a:latin typeface="+mj-lt"/>
              </a:rPr>
              <a:t> are most effective when steps have simultaneously been taken to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improve the status of women.”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3730" name="Picture 2" descr="C:\Users\Owner\AppData\Local\Microsoft\Windows\Temporary Internet Files\Content.IE5\BXPNTBME\MC9001863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95800"/>
            <a:ext cx="1316038" cy="1827213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International policy efforts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600" b="0" dirty="0" smtClean="0">
                <a:latin typeface="+mj-lt"/>
              </a:rPr>
              <a:t>1994:  </a:t>
            </a: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The International Conference on Population</a:t>
            </a:r>
          </a:p>
          <a:p>
            <a:pPr algn="just">
              <a:defRPr/>
            </a:pP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and  Development, held in Cairo 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600" dirty="0" smtClean="0">
                <a:latin typeface="+mj-lt"/>
              </a:rPr>
              <a:t>Recommended that national governments pass laws that allow women to combine </a:t>
            </a: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family roles </a:t>
            </a:r>
            <a:r>
              <a:rPr lang="en-US" sz="2600" dirty="0" smtClean="0">
                <a:latin typeface="+mj-lt"/>
              </a:rPr>
              <a:t>with </a:t>
            </a: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participation in the workforce</a:t>
            </a:r>
          </a:p>
        </p:txBody>
      </p:sp>
      <p:pic>
        <p:nvPicPr>
          <p:cNvPr id="86019" name="Picture 3" descr="C:\Users\Owner\AppData\Local\Microsoft\Windows\Temporary Internet Files\Content.IE5\H6MQ49SX\MC90029084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2212063" cy="272358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International policy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21575" cy="3579813"/>
          </a:xfrm>
        </p:spPr>
        <p:txBody>
          <a:bodyPr/>
          <a:lstStyle/>
          <a:p>
            <a:pPr algn="just">
              <a:defRPr/>
            </a:pPr>
            <a:r>
              <a:rPr lang="en-US" sz="2800" b="0" dirty="0" smtClean="0">
                <a:latin typeface="+mj-lt"/>
              </a:rPr>
              <a:t>	1995</a:t>
            </a:r>
            <a:r>
              <a:rPr lang="en-US" sz="2800" b="0" dirty="0">
                <a:latin typeface="+mj-lt"/>
              </a:rPr>
              <a:t>:  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United National Fourth World Conference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on Women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, held in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Beijing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</a:rPr>
              <a:t>Included women from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less developed countries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</a:rPr>
              <a:t>Affirmed the importance of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women’s ability to control their own fertility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+mj-lt"/>
              </a:rPr>
              <a:t>Education and employment opportunities </a:t>
            </a:r>
            <a:r>
              <a:rPr lang="en-US" sz="2800" dirty="0">
                <a:latin typeface="+mj-lt"/>
              </a:rPr>
              <a:t>emphasized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1508" name="Picture 2" descr="C:\Users\Owner\AppData\Local\Microsoft\Windows\Temporary Internet Files\Content.IE5\6U2F184X\MC900237460[1].wmf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334000" y="4445000"/>
            <a:ext cx="23495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150" y="1727200"/>
            <a:ext cx="5651500" cy="1206500"/>
          </a:xfrm>
        </p:spPr>
        <p:txBody>
          <a:bodyPr/>
          <a:lstStyle/>
          <a:p>
            <a:pPr algn="ctr">
              <a:defRPr/>
            </a:pPr>
            <a:r>
              <a:rPr/>
              <a:t>Population policies of china and </a:t>
            </a:r>
            <a:r>
              <a:rPr err="1"/>
              <a:t>india</a:t>
            </a:r>
            <a:endParaRPr/>
          </a:p>
        </p:txBody>
      </p:sp>
      <p:pic>
        <p:nvPicPr>
          <p:cNvPr id="84994" name="Picture 2" descr="C:\Users\Owner\AppData\Local\Microsoft\Windows\Temporary Internet Files\Content.IE5\BXPNTBME\MC90007874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2438400" cy="33202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777875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/>
              <a:t>China and </a:t>
            </a:r>
            <a:r>
              <a:rPr lang="en-US" sz="2400" b="1" dirty="0" err="1" smtClean="0"/>
              <a:t>india</a:t>
            </a:r>
            <a:r>
              <a:rPr lang="en-US" sz="2400" b="1" dirty="0" smtClean="0"/>
              <a:t>:  </a:t>
            </a:r>
            <a:br>
              <a:rPr lang="en-US" sz="2400" b="1" dirty="0" smtClean="0"/>
            </a:br>
            <a:r>
              <a:rPr lang="en-US" sz="2400" b="1" dirty="0" smtClean="0"/>
              <a:t>national population policies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63" y="1447800"/>
            <a:ext cx="7521575" cy="30908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600" b="0" dirty="0" smtClean="0">
                <a:latin typeface="+mj-lt"/>
              </a:rPr>
              <a:t>Two </a:t>
            </a: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most populous </a:t>
            </a:r>
            <a:r>
              <a:rPr lang="en-US" sz="2600" b="0" dirty="0" smtClean="0">
                <a:latin typeface="+mj-lt"/>
              </a:rPr>
              <a:t>countries in the world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0" dirty="0" smtClean="0">
                <a:latin typeface="+mj-lt"/>
              </a:rPr>
              <a:t>Each has taken a very </a:t>
            </a: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different approach </a:t>
            </a:r>
            <a:r>
              <a:rPr lang="en-US" sz="2600" b="0" dirty="0" smtClean="0">
                <a:latin typeface="+mj-lt"/>
              </a:rPr>
              <a:t>to population growth.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0" dirty="0" smtClean="0">
                <a:latin typeface="+mj-lt"/>
              </a:rPr>
              <a:t>Contrasting policies have resulted in different population </a:t>
            </a: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patterns</a:t>
            </a:r>
            <a:r>
              <a:rPr lang="en-US" sz="2600" b="0" dirty="0" smtClean="0">
                <a:latin typeface="+mj-lt"/>
              </a:rPr>
              <a:t> and </a:t>
            </a: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problems</a:t>
            </a:r>
            <a:r>
              <a:rPr lang="en-US" sz="2600" b="0" dirty="0" smtClean="0">
                <a:latin typeface="+mj-lt"/>
              </a:rPr>
              <a:t>, as well as </a:t>
            </a: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predictions </a:t>
            </a:r>
            <a:r>
              <a:rPr lang="en-US" sz="2600" b="0" dirty="0" smtClean="0">
                <a:latin typeface="+mj-lt"/>
              </a:rPr>
              <a:t>for the future.</a:t>
            </a:r>
            <a:endParaRPr lang="en-US" sz="2600" b="0" dirty="0">
              <a:latin typeface="+mj-lt"/>
            </a:endParaRPr>
          </a:p>
        </p:txBody>
      </p:sp>
      <p:pic>
        <p:nvPicPr>
          <p:cNvPr id="70659" name="Picture 3" descr="C:\Users\Owner\AppData\Local\Microsoft\Windows\Temporary Internet Files\Content.IE5\6U2F184X\MC9002315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2424820" cy="203099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china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Chinese leader:  </a:t>
            </a:r>
            <a:r>
              <a:rPr lang="en-US" sz="2400" smtClean="0">
                <a:solidFill>
                  <a:srgbClr val="C00000"/>
                </a:solidFill>
              </a:rPr>
              <a:t>Mao Zedong</a:t>
            </a:r>
          </a:p>
          <a:p>
            <a:r>
              <a:rPr lang="en-US" sz="2400" smtClean="0"/>
              <a:t>1965:  over-expanding population a “good thing”</a:t>
            </a:r>
          </a:p>
          <a:p>
            <a:r>
              <a:rPr lang="en-US" sz="2400" smtClean="0"/>
              <a:t>1974:  denounced population policies as “imperialist tools” designed to weaken developing countries</a:t>
            </a:r>
          </a:p>
        </p:txBody>
      </p:sp>
      <p:pic>
        <p:nvPicPr>
          <p:cNvPr id="71682" name="Picture 2" descr="C:\Users\Owner\AppData\Local\Microsoft\Windows\Temporary Internet Files\Content.IE5\H6MQ49SX\MC90036447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16798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china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85286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1976:  At the time of Mao’s death, China’s population was approximately 850 million with a birth rate of 25.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Successors recognized that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population growth  </a:t>
            </a:r>
            <a:r>
              <a:rPr lang="en-US" sz="2200" b="0" dirty="0" smtClean="0">
                <a:latin typeface="+mj-lt"/>
              </a:rPr>
              <a:t>was consuming one-half of the annual increase in China’s gross domestic product (GDP).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China introduced a campaign advocating the</a:t>
            </a: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 “two-child family.”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Government provided services—including abortions—supported the program.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Result?  </a:t>
            </a:r>
            <a:r>
              <a:rPr lang="en-US" sz="2200" dirty="0" smtClean="0">
                <a:latin typeface="+mj-lt"/>
              </a:rPr>
              <a:t>The birth rate dropped to 9.5 by late 1970s.</a:t>
            </a:r>
            <a:endParaRPr lang="en-US" sz="2200" dirty="0">
              <a:latin typeface="+mj-lt"/>
            </a:endParaRPr>
          </a:p>
        </p:txBody>
      </p:sp>
      <p:pic>
        <p:nvPicPr>
          <p:cNvPr id="72708" name="Picture 4" descr="C:\Users\Owner\AppData\Local\Microsoft\Windows\Temporary Internet Files\Content.IE5\H6MQ49SX\MC90044529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5334000"/>
            <a:ext cx="2937587" cy="12192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150" y="1727200"/>
            <a:ext cx="5651500" cy="1206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/>
              <a:t>Population and </a:t>
            </a:r>
            <a:br>
              <a:rPr b="1"/>
            </a:br>
            <a:r>
              <a:rPr b="1"/>
              <a:t>natural hazards</a:t>
            </a:r>
          </a:p>
        </p:txBody>
      </p:sp>
      <p:pic>
        <p:nvPicPr>
          <p:cNvPr id="47107" name="Picture 3" descr="C:\Users\Owner\AppData\Local\Microsoft\Windows\Temporary Internet Files\Content.IE5\CNBCS08V\MC90007882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0838"/>
            <a:ext cx="3643313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china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85286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1979:  Deng Xiaoping, new leader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Instituted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“one child policy”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Included both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incentives </a:t>
            </a:r>
            <a:r>
              <a:rPr lang="en-US" sz="2400" b="0" dirty="0" smtClean="0">
                <a:latin typeface="+mj-lt"/>
              </a:rPr>
              <a:t>and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penalties</a:t>
            </a:r>
            <a:r>
              <a:rPr lang="en-US" sz="2400" b="0" dirty="0" smtClean="0">
                <a:latin typeface="+mj-lt"/>
              </a:rPr>
              <a:t> to assure that couple had only one child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To families that followed the policy: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Late marriages encouraged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F</a:t>
            </a:r>
            <a:r>
              <a:rPr lang="en-US" sz="2400" dirty="0" smtClean="0">
                <a:latin typeface="+mj-lt"/>
              </a:rPr>
              <a:t>ree contraceptives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Abortions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Free sterilizations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5778" name="Picture 2" descr="C:\Users\Owner\AppData\Local\Microsoft\Windows\Temporary Internet Files\Content.IE5\CNBCS08V\MC910216378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28389"/>
            <a:ext cx="3248025" cy="28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china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Families that did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not </a:t>
            </a:r>
            <a:r>
              <a:rPr lang="en-US" sz="2400" b="0" dirty="0" smtClean="0">
                <a:latin typeface="+mj-lt"/>
              </a:rPr>
              <a:t>follow policy: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Steep fines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1984:  Policy relaxed in rural areas, where c</a:t>
            </a:r>
            <a:r>
              <a:rPr lang="en-US" sz="2400" dirty="0" smtClean="0">
                <a:latin typeface="+mj-lt"/>
              </a:rPr>
              <a:t>hildren’s labor was still important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2002: 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Policy reinstated in rural areas</a:t>
            </a:r>
            <a:r>
              <a:rPr lang="en-US" sz="2400" b="0" dirty="0" smtClean="0">
                <a:latin typeface="+mj-lt"/>
              </a:rPr>
              <a:t>—many rural births had not been reported to the government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6802" name="Picture 2" descr="C:\Users\Owner\AppData\Local\Microsoft\Windows\Temporary Internet Files\Content.IE5\6U2F184X\MC90004516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56742"/>
            <a:ext cx="2701503" cy="198120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China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In Chinese cities…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Generally more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accepting of “one child policy” </a:t>
            </a:r>
            <a:r>
              <a:rPr lang="en-US" sz="2400" dirty="0" smtClean="0">
                <a:latin typeface="+mj-lt"/>
              </a:rPr>
              <a:t>since it suited urban living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1986: 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the birth rate </a:t>
            </a:r>
            <a:r>
              <a:rPr lang="en-US" sz="2400" b="0" dirty="0" smtClean="0">
                <a:latin typeface="+mj-lt"/>
              </a:rPr>
              <a:t>had fallen to 18 (much less than in other developing countries)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Unintended consequences of the policy: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Rise in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female infanticide </a:t>
            </a:r>
            <a:r>
              <a:rPr lang="en-US" sz="2400" dirty="0" smtClean="0">
                <a:latin typeface="+mj-lt"/>
              </a:rPr>
              <a:t>(killing of baby girls) since male children are preferred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7826" name="Picture 2" descr="C:\Users\Owner\AppData\Local\Microsoft\Windows\Temporary Internet Files\Content.IE5\BXPNTBME\MC90018844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43" y="5334000"/>
            <a:ext cx="4876800" cy="130612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china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8862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Population pyramid:  </a:t>
            </a:r>
            <a:r>
              <a:rPr lang="en-US" sz="3200" b="0" dirty="0" smtClean="0">
                <a:latin typeface="+mj-lt"/>
              </a:rPr>
              <a:t>lopsided number of young adult males to young adult females</a:t>
            </a:r>
          </a:p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A serious issue:  </a:t>
            </a:r>
            <a:r>
              <a:rPr lang="en-US" sz="3200" b="0" dirty="0" smtClean="0">
                <a:latin typeface="+mj-lt"/>
              </a:rPr>
              <a:t>young men unable to find women to marry</a:t>
            </a:r>
          </a:p>
        </p:txBody>
      </p:sp>
      <p:pic>
        <p:nvPicPr>
          <p:cNvPr id="78852" name="Picture 4" descr="C:\Users\Owner\AppData\Local\Microsoft\Windows\Temporary Internet Files\Content.IE5\BXPNTBME\MC90044528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2747163" cy="31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china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Projection:  </a:t>
            </a:r>
            <a:r>
              <a:rPr lang="en-US" sz="2800" b="0" dirty="0">
                <a:latin typeface="+mj-lt"/>
              </a:rPr>
              <a:t>China’s population numbers will start falling by mid-21</a:t>
            </a:r>
            <a:r>
              <a:rPr lang="en-US" sz="2800" b="0" baseline="30000" dirty="0">
                <a:latin typeface="+mj-lt"/>
              </a:rPr>
              <a:t>st</a:t>
            </a:r>
            <a:r>
              <a:rPr lang="en-US" sz="2800" b="0" dirty="0">
                <a:latin typeface="+mj-lt"/>
              </a:rPr>
              <a:t> </a:t>
            </a:r>
            <a:r>
              <a:rPr lang="en-US" sz="2800" b="0" dirty="0" smtClean="0">
                <a:latin typeface="+mj-lt"/>
              </a:rPr>
              <a:t>century.</a:t>
            </a:r>
            <a:endParaRPr lang="en-US" sz="2800" b="0" dirty="0">
              <a:latin typeface="+mj-lt"/>
            </a:endParaRPr>
          </a:p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If change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occurs</a:t>
            </a:r>
            <a:r>
              <a:rPr lang="en-US" sz="2800" b="0" dirty="0" smtClean="0">
                <a:latin typeface="+mj-lt"/>
              </a:rPr>
              <a:t>—There will be too </a:t>
            </a:r>
            <a:r>
              <a:rPr lang="en-US" sz="2800" b="0" dirty="0">
                <a:latin typeface="+mj-lt"/>
              </a:rPr>
              <a:t>few sons to carry </a:t>
            </a:r>
            <a:r>
              <a:rPr lang="en-US" sz="2800" b="0">
                <a:latin typeface="+mj-lt"/>
              </a:rPr>
              <a:t>on </a:t>
            </a:r>
            <a:r>
              <a:rPr lang="en-US" sz="2800" b="0" smtClean="0">
                <a:latin typeface="+mj-lt"/>
              </a:rPr>
              <a:t>the tradition </a:t>
            </a:r>
            <a:r>
              <a:rPr lang="en-US" sz="2800" b="0" dirty="0">
                <a:latin typeface="+mj-lt"/>
              </a:rPr>
              <a:t>of taking care of </a:t>
            </a:r>
            <a:r>
              <a:rPr lang="en-US" sz="2800" b="0">
                <a:latin typeface="+mj-lt"/>
              </a:rPr>
              <a:t>elderly </a:t>
            </a:r>
            <a:r>
              <a:rPr lang="en-US" sz="2800" b="0" smtClean="0">
                <a:latin typeface="+mj-lt"/>
              </a:rPr>
              <a:t>parents.</a:t>
            </a:r>
            <a:endParaRPr lang="en-US" sz="2800" b="0" dirty="0">
              <a:latin typeface="+mj-lt"/>
            </a:endParaRPr>
          </a:p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Problem:  </a:t>
            </a:r>
            <a:r>
              <a:rPr lang="en-US" sz="2800" b="0" dirty="0">
                <a:latin typeface="+mj-lt"/>
              </a:rPr>
              <a:t>What will China do to take care of its elderly citizens?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0724" name="Picture 2" descr="C:\Users\Owner\AppData\Local\Microsoft\Windows\Temporary Internet Files\Content.IE5\BXPNTBME\MC900358755[1].w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724400" y="3810000"/>
            <a:ext cx="26908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india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Unlike China</a:t>
            </a:r>
            <a:r>
              <a:rPr lang="en-US" sz="2400" b="0" dirty="0" smtClean="0">
                <a:latin typeface="+mj-lt"/>
              </a:rPr>
              <a:t>, India has difficulty coordinating a centralized population policy.</a:t>
            </a:r>
          </a:p>
          <a:p>
            <a:pPr>
              <a:defRPr/>
            </a:pPr>
            <a:r>
              <a:rPr lang="en-US" sz="2400" b="0" dirty="0" smtClean="0">
                <a:latin typeface="+mj-lt"/>
              </a:rPr>
              <a:t>India is a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culturally and politically diverse </a:t>
            </a:r>
            <a:r>
              <a:rPr lang="en-US" sz="2400" b="0" dirty="0" smtClean="0">
                <a:latin typeface="+mj-lt"/>
              </a:rPr>
              <a:t>federation of 28 states and 7 “union territories.”</a:t>
            </a:r>
            <a:endParaRPr lang="en-US" sz="2400" dirty="0" smtClean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National government</a:t>
            </a:r>
            <a:r>
              <a:rPr lang="en-US" sz="2400" b="0" dirty="0" smtClean="0">
                <a:latin typeface="+mj-lt"/>
              </a:rPr>
              <a:t> cannot force its will on the states and territories with various problems and policies.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31748" name="Picture 2" descr="C:\Users\Owner\AppData\Local\Microsoft\Windows\Temporary Internet Files\Content.IE5\H6MQ49SX\MC9004353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733800"/>
            <a:ext cx="2427288" cy="27019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84225"/>
            <a:ext cx="4921250" cy="4876800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6788" y="1981200"/>
            <a:ext cx="26670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Population growth characterizes the entire country, but population pressures are greater in Assam, Nagaland, and Mizoram.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6011863" y="12954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INDIA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india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1950s: 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Population planning began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Limited funds for family planning clinics and programs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Did little to stop population growth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1960s: 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national program</a:t>
            </a:r>
            <a:r>
              <a:rPr lang="en-US" sz="2400" b="0" dirty="0" smtClean="0">
                <a:latin typeface="+mj-lt"/>
              </a:rPr>
              <a:t>; states encouraged to join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Rapid population growth continued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0898" name="Picture 2" descr="C:\Users\Owner\AppData\Local\Microsoft\Windows\Temporary Internet Files\Content.IE5\CNBCS08V\MC90008457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06" y="3668486"/>
            <a:ext cx="4671588" cy="13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india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Today…</a:t>
            </a:r>
          </a:p>
          <a:p>
            <a:pPr algn="just">
              <a:defRPr/>
            </a:pPr>
            <a:r>
              <a:rPr lang="en-US" sz="2800" b="0" dirty="0" smtClean="0">
                <a:latin typeface="+mj-lt"/>
              </a:rPr>
              <a:t>Indian state governments use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advertising</a:t>
            </a:r>
            <a:r>
              <a:rPr lang="en-US" sz="2800" b="0" dirty="0" smtClean="0">
                <a:latin typeface="+mj-lt"/>
              </a:rPr>
              <a:t> to encourage families to have fewer children.</a:t>
            </a:r>
          </a:p>
          <a:p>
            <a:pPr algn="just"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Network of clinics </a:t>
            </a:r>
            <a:r>
              <a:rPr lang="en-US" sz="2800" b="0" dirty="0" smtClean="0">
                <a:latin typeface="+mj-lt"/>
              </a:rPr>
              <a:t>established to aid women in small villages.</a:t>
            </a:r>
            <a:endParaRPr lang="en-US" sz="2800" b="0" dirty="0">
              <a:latin typeface="+mj-lt"/>
            </a:endParaRPr>
          </a:p>
        </p:txBody>
      </p:sp>
      <p:pic>
        <p:nvPicPr>
          <p:cNvPr id="81922" name="Picture 2" descr="C:\Users\Owner\AppData\Local\Microsoft\Windows\Temporary Internet Files\Content.IE5\H6MQ49SX\MC90036445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1573682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3" descr="C:\Users\Owner\AppData\Local\Microsoft\Windows\Temporary Internet Files\Content.IE5\BXPNTBME\MC900195448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2484"/>
            <a:ext cx="2408203" cy="202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Contrasting </a:t>
            </a:r>
            <a:r>
              <a:rPr lang="en-US" b="1" dirty="0" err="1" smtClean="0"/>
              <a:t>india</a:t>
            </a:r>
            <a:r>
              <a:rPr lang="en-US" b="1" dirty="0" smtClean="0"/>
              <a:t> and china…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914400"/>
            <a:ext cx="7521575" cy="3765550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>
                <a:latin typeface="+mj-lt"/>
              </a:rPr>
              <a:t>India…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+mj-lt"/>
              </a:rPr>
              <a:t>Despite coordination problems, India’s birth rate has dropped more than half in 35 years.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+mj-lt"/>
              </a:rPr>
              <a:t>Most demographers predict that before 2050 India will become the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most populous </a:t>
            </a:r>
            <a:r>
              <a:rPr lang="en-US" sz="2800" b="0" dirty="0" smtClean="0">
                <a:latin typeface="+mj-lt"/>
              </a:rPr>
              <a:t>country in the world.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+mj-lt"/>
              </a:rPr>
              <a:t>Does not have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resources </a:t>
            </a:r>
            <a:r>
              <a:rPr lang="en-US" sz="2800" b="0" dirty="0" smtClean="0">
                <a:latin typeface="+mj-lt"/>
              </a:rPr>
              <a:t>necessary to curtail population growth.</a:t>
            </a:r>
            <a:endParaRPr lang="en-US" sz="2800" b="0" dirty="0">
              <a:latin typeface="+mj-lt"/>
            </a:endParaRPr>
          </a:p>
        </p:txBody>
      </p:sp>
      <p:pic>
        <p:nvPicPr>
          <p:cNvPr id="82946" name="Picture 2" descr="C:\Users\Owner\AppData\Local\Microsoft\Windows\Temporary Internet Files\Content.IE5\H6MQ49SX\MC900332003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2667000" cy="2022401"/>
          </a:xfrm>
          <a:prstGeom prst="rect">
            <a:avLst/>
          </a:prstGeom>
          <a:ln w="5715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Population fluctuations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400526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600" b="0" dirty="0" smtClean="0"/>
              <a:t>Population fluctuations can occur because of the </a:t>
            </a:r>
            <a:r>
              <a:rPr lang="en-US" sz="2600" dirty="0" smtClean="0">
                <a:solidFill>
                  <a:srgbClr val="C00000"/>
                </a:solidFill>
              </a:rPr>
              <a:t>natural environment.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0" dirty="0" smtClean="0"/>
              <a:t>Historically: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sz="2600" dirty="0" smtClean="0"/>
              <a:t>Favorable/good climate = sufficient food supply = population increases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sz="2600" dirty="0" smtClean="0"/>
              <a:t>Population decreases occurred across Eurasia during the </a:t>
            </a:r>
            <a:r>
              <a:rPr lang="en-US" sz="2600" b="1" dirty="0" smtClean="0">
                <a:solidFill>
                  <a:srgbClr val="C00000"/>
                </a:solidFill>
              </a:rPr>
              <a:t>“Little Ice Age” </a:t>
            </a:r>
            <a:r>
              <a:rPr lang="en-US" sz="2600" dirty="0" smtClean="0"/>
              <a:t>of the 17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century.</a:t>
            </a:r>
          </a:p>
          <a:p>
            <a:pPr>
              <a:buFont typeface="Arial" pitchFamily="34" charset="0"/>
              <a:buChar char="•"/>
              <a:defRPr/>
            </a:pPr>
            <a:endParaRPr lang="en-US" sz="2600" dirty="0" smtClean="0">
              <a:latin typeface="+mj-lt"/>
            </a:endParaRPr>
          </a:p>
        </p:txBody>
      </p:sp>
      <p:pic>
        <p:nvPicPr>
          <p:cNvPr id="63490" name="Picture 2" descr="C:\Users\Owner\AppData\Local\Microsoft\Windows\Temporary Internet Files\Content.IE5\6U2F184X\MC9003326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114800"/>
            <a:ext cx="1354138" cy="1827213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325" y="1096963"/>
            <a:ext cx="3200400" cy="3932237"/>
          </a:xfrm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en-US" sz="2000" smtClean="0"/>
              <a:t>Why do populations </a:t>
            </a:r>
            <a:r>
              <a:rPr lang="en-US" sz="2000" smtClean="0">
                <a:solidFill>
                  <a:srgbClr val="C00000"/>
                </a:solidFill>
              </a:rPr>
              <a:t>fluctuate?</a:t>
            </a:r>
          </a:p>
          <a:p>
            <a:pPr marL="0" indent="0">
              <a:buFont typeface="Arial" charset="0"/>
              <a:buChar char="•"/>
            </a:pPr>
            <a:r>
              <a:rPr lang="en-US" sz="2000" smtClean="0"/>
              <a:t>How do </a:t>
            </a:r>
            <a:r>
              <a:rPr lang="en-US" sz="2000" smtClean="0">
                <a:solidFill>
                  <a:srgbClr val="C00000"/>
                </a:solidFill>
              </a:rPr>
              <a:t>natural hazards </a:t>
            </a:r>
            <a:r>
              <a:rPr lang="en-US" sz="2000" smtClean="0"/>
              <a:t>impact population ?</a:t>
            </a:r>
          </a:p>
          <a:p>
            <a:pPr marL="0" indent="0">
              <a:buFont typeface="Arial" charset="0"/>
              <a:buChar char="•"/>
            </a:pPr>
            <a:r>
              <a:rPr lang="en-US" sz="2000" smtClean="0"/>
              <a:t>How do people adjust to their </a:t>
            </a:r>
            <a:r>
              <a:rPr lang="en-US" sz="2000" smtClean="0">
                <a:solidFill>
                  <a:srgbClr val="C00000"/>
                </a:solidFill>
              </a:rPr>
              <a:t>environments/climate?</a:t>
            </a:r>
          </a:p>
          <a:p>
            <a:pPr marL="0" indent="0">
              <a:buFont typeface="Arial" charset="0"/>
              <a:buChar char="•"/>
            </a:pPr>
            <a:r>
              <a:rPr lang="en-US" sz="2000" smtClean="0"/>
              <a:t>What role has </a:t>
            </a:r>
            <a:r>
              <a:rPr lang="en-US" sz="2000" smtClean="0">
                <a:solidFill>
                  <a:srgbClr val="C00000"/>
                </a:solidFill>
              </a:rPr>
              <a:t>globalization </a:t>
            </a:r>
            <a:r>
              <a:rPr lang="en-US" sz="2000" smtClean="0"/>
              <a:t>played in the spread of disease?</a:t>
            </a:r>
          </a:p>
          <a:p>
            <a:pPr marL="0" indent="0">
              <a:buFont typeface="Arial" charset="0"/>
              <a:buChar char="•"/>
            </a:pPr>
            <a:endParaRPr lang="en-US" sz="2000" smtClean="0"/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200400" cy="4038600"/>
          </a:xfrm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en-US" sz="2000" smtClean="0"/>
              <a:t>What i</a:t>
            </a:r>
            <a:r>
              <a:rPr lang="en-US" sz="2000" smtClean="0">
                <a:solidFill>
                  <a:srgbClr val="C00000"/>
                </a:solidFill>
              </a:rPr>
              <a:t>nternational efforts </a:t>
            </a:r>
            <a:r>
              <a:rPr lang="en-US" sz="2000" smtClean="0"/>
              <a:t>have been made to curtail population growth?</a:t>
            </a:r>
          </a:p>
          <a:p>
            <a:pPr marL="0" indent="0">
              <a:buFont typeface="Arial" charset="0"/>
              <a:buChar char="•"/>
            </a:pPr>
            <a:r>
              <a:rPr lang="en-US" sz="2000" smtClean="0"/>
              <a:t>What is the population policy of </a:t>
            </a:r>
            <a:r>
              <a:rPr lang="en-US" sz="2000" smtClean="0">
                <a:solidFill>
                  <a:srgbClr val="C00000"/>
                </a:solidFill>
              </a:rPr>
              <a:t>China</a:t>
            </a:r>
            <a:r>
              <a:rPr lang="en-US" sz="2000" smtClean="0"/>
              <a:t>?</a:t>
            </a:r>
          </a:p>
          <a:p>
            <a:pPr marL="0" indent="0">
              <a:buFont typeface="Arial" charset="0"/>
              <a:buChar char="•"/>
            </a:pPr>
            <a:r>
              <a:rPr lang="en-US" sz="2000" smtClean="0"/>
              <a:t>What is the population policy of</a:t>
            </a:r>
            <a:r>
              <a:rPr lang="en-US" sz="2000" smtClean="0">
                <a:solidFill>
                  <a:srgbClr val="C00000"/>
                </a:solidFill>
              </a:rPr>
              <a:t> India</a:t>
            </a:r>
            <a:r>
              <a:rPr lang="en-US" sz="2000" smtClean="0"/>
              <a:t>?</a:t>
            </a:r>
          </a:p>
          <a:p>
            <a:pPr marL="0" indent="0">
              <a:buFont typeface="Arial" charset="0"/>
              <a:buChar char="•"/>
            </a:pPr>
            <a:r>
              <a:rPr lang="en-US" sz="2000" smtClean="0"/>
              <a:t>What has been the </a:t>
            </a:r>
            <a:r>
              <a:rPr lang="en-US" sz="2000" smtClean="0">
                <a:solidFill>
                  <a:srgbClr val="C00000"/>
                </a:solidFill>
              </a:rPr>
              <a:t>impact </a:t>
            </a:r>
            <a:r>
              <a:rPr lang="en-US" sz="2000" smtClean="0"/>
              <a:t>of the population policies on India and China?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b="1" dirty="0" smtClean="0"/>
              <a:t>Key questions to consider from this session</a:t>
            </a:r>
            <a:endParaRPr lang="en-US" sz="24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701675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Adjusting to climate conditions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550" y="1066800"/>
            <a:ext cx="7521575" cy="403701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b="0" dirty="0" smtClean="0"/>
              <a:t>Historically, humans  have adapted their lifestyles  to fit climate conditions.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 lvl="4">
              <a:buFont typeface="Arial" pitchFamily="34" charset="0"/>
              <a:buChar char="•"/>
              <a:defRPr/>
            </a:pPr>
            <a:endParaRPr lang="en-US" sz="800" b="1" dirty="0" smtClean="0">
              <a:solidFill>
                <a:srgbClr val="C00000"/>
              </a:solidFill>
              <a:latin typeface="+mj-lt"/>
            </a:endParaRPr>
          </a:p>
          <a:p>
            <a:pPr lvl="4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Warmer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housing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+mj-lt"/>
              </a:rPr>
              <a:t>Better methods of heating spaces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4755" name="Picture 3" descr="C:\Users\Owner\AppData\Local\Microsoft\Windows\Temporary Internet Files\Content.IE5\H6MQ49SX\MC90018567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17" y="3890315"/>
            <a:ext cx="923544" cy="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Owner\AppData\Local\Microsoft\Windows\Temporary Internet Files\Content.IE5\H6MQ49SX\MC90018567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90315"/>
            <a:ext cx="923544" cy="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Owner\AppData\Local\Microsoft\Windows\Temporary Internet Files\Content.IE5\H6MQ49SX\MC90018567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01" y="3886200"/>
            <a:ext cx="923544" cy="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Owner\AppData\Local\Microsoft\Windows\Temporary Internet Files\Content.IE5\H6MQ49SX\MC90018567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923544" cy="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Owner\AppData\Local\Microsoft\Windows\Temporary Internet Files\Content.IE5\H6MQ49SX\MC90018567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90315"/>
            <a:ext cx="923544" cy="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Owner\AppData\Local\Microsoft\Windows\Temporary Internet Files\Content.IE5\H6MQ49SX\MC90018567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923544" cy="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Owner\AppData\Local\Microsoft\Windows\Temporary Internet Files\Content.IE5\H6MQ49SX\MC90018567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86200"/>
            <a:ext cx="923544" cy="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b="1" dirty="0" smtClean="0"/>
              <a:t>Environmental disasters cause Negative impacts on population levels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endParaRPr lang="en-US" sz="3200" b="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b="0" dirty="0" smtClean="0">
                <a:latin typeface="+mj-lt"/>
              </a:rPr>
              <a:t>Drought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b="0" dirty="0" smtClean="0">
                <a:latin typeface="+mj-lt"/>
              </a:rPr>
              <a:t>Hurricanes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b="0" dirty="0" smtClean="0">
                <a:latin typeface="+mj-lt"/>
              </a:rPr>
              <a:t>Typhoons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b="0" dirty="0" smtClean="0">
                <a:latin typeface="+mj-lt"/>
              </a:rPr>
              <a:t>Tsunamis</a:t>
            </a:r>
          </a:p>
        </p:txBody>
      </p:sp>
      <p:pic>
        <p:nvPicPr>
          <p:cNvPr id="64514" name="Picture 2" descr="C:\Users\Owner\AppData\Local\Microsoft\Windows\Temporary Internet Files\Content.IE5\6U2F184X\MC9001605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35867"/>
            <a:ext cx="1812341" cy="162671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C:\Users\Owner\AppData\Local\Microsoft\Windows\Temporary Internet Files\Content.IE5\6U2F184X\MC9001605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70" y="3131406"/>
            <a:ext cx="2051123" cy="162671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 descr="C:\Users\Owner\AppData\Local\Microsoft\Windows\Temporary Internet Files\Content.IE5\CNBCS08V\MC9004355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02455"/>
            <a:ext cx="1828800" cy="182880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04800"/>
            <a:ext cx="7521575" cy="8382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Natural hazards and their </a:t>
            </a:r>
            <a:br>
              <a:rPr lang="en-US" b="1" dirty="0" smtClean="0"/>
            </a:br>
            <a:r>
              <a:rPr lang="en-US" b="1" dirty="0" smtClean="0"/>
              <a:t>Relationship to </a:t>
            </a:r>
            <a:r>
              <a:rPr lang="en-US" b="1" dirty="0" err="1" smtClean="0"/>
              <a:t>malthus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521575" cy="323691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Two of Malthus’ “negative checks”</a:t>
            </a:r>
            <a:r>
              <a:rPr lang="en-US" sz="2400" b="0" dirty="0" smtClean="0"/>
              <a:t> </a:t>
            </a:r>
            <a:r>
              <a:rPr lang="en-US" sz="2400" dirty="0" smtClean="0"/>
              <a:t>–</a:t>
            </a:r>
            <a:r>
              <a:rPr lang="en-US" sz="2400" b="0" dirty="0" smtClean="0"/>
              <a:t>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famine and disease </a:t>
            </a:r>
            <a:r>
              <a:rPr lang="en-US" sz="2400" b="0" dirty="0" smtClean="0">
                <a:latin typeface="+mj-lt"/>
              </a:rPr>
              <a:t>–</a:t>
            </a:r>
            <a:r>
              <a:rPr lang="en-US" sz="2400" dirty="0" smtClean="0"/>
              <a:t> </a:t>
            </a:r>
            <a:r>
              <a:rPr lang="en-US" sz="2400" b="0" dirty="0" smtClean="0">
                <a:latin typeface="+mj-lt"/>
              </a:rPr>
              <a:t>have often resulted from natural hazards that impact food production.</a:t>
            </a:r>
          </a:p>
          <a:p>
            <a:pPr marL="0" indent="0">
              <a:defRPr/>
            </a:pPr>
            <a:endParaRPr lang="en-US" sz="1200" b="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In modern times,</a:t>
            </a:r>
            <a:r>
              <a:rPr lang="en-US" sz="2400" b="0" dirty="0" smtClean="0"/>
              <a:t> </a:t>
            </a:r>
            <a:r>
              <a:rPr lang="en-US" sz="2400" b="0" dirty="0" smtClean="0">
                <a:latin typeface="+mj-lt"/>
              </a:rPr>
              <a:t>human endeavors have lessened “negative checks” through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better health care </a:t>
            </a:r>
            <a:r>
              <a:rPr lang="en-US" sz="2400" b="0" dirty="0" smtClean="0">
                <a:latin typeface="+mj-lt"/>
              </a:rPr>
              <a:t>and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more control over food production.</a:t>
            </a:r>
          </a:p>
          <a:p>
            <a:pPr>
              <a:buFont typeface="Arial" pitchFamily="34" charset="0"/>
              <a:buChar char="•"/>
              <a:defRPr/>
            </a:pPr>
            <a:endParaRPr lang="en-US" sz="400" b="0" dirty="0"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7588" name="Picture 4" descr="C:\Users\Owner\AppData\Local\Microsoft\Windows\Temporary Internet Files\Content.IE5\CNBCS08V\MC9002055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291013"/>
            <a:ext cx="2393950" cy="184785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930275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Natural hazards and their </a:t>
            </a:r>
            <a:br>
              <a:rPr lang="en-US" b="1" dirty="0" smtClean="0"/>
            </a:br>
            <a:r>
              <a:rPr lang="en-US" b="1" dirty="0" smtClean="0"/>
              <a:t>Relationship to </a:t>
            </a:r>
            <a:r>
              <a:rPr lang="en-US" b="1" dirty="0" err="1" smtClean="0"/>
              <a:t>malthus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521575" cy="32004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Many diseases </a:t>
            </a:r>
            <a:r>
              <a:rPr lang="en-US" sz="2400" b="0" dirty="0" smtClean="0"/>
              <a:t>have been eradicated or controlled in modern times.</a:t>
            </a:r>
          </a:p>
          <a:p>
            <a:pPr marL="0" indent="0">
              <a:defRPr/>
            </a:pPr>
            <a:endParaRPr lang="en-US" sz="2400" b="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Food distribution </a:t>
            </a:r>
            <a:r>
              <a:rPr lang="en-US" sz="2400" dirty="0" smtClean="0"/>
              <a:t>is still a problem in some parts of the world due to </a:t>
            </a:r>
            <a:r>
              <a:rPr lang="en-US" sz="2400" dirty="0" smtClean="0">
                <a:solidFill>
                  <a:srgbClr val="C00000"/>
                </a:solidFill>
              </a:rPr>
              <a:t>famine</a:t>
            </a:r>
            <a:r>
              <a:rPr lang="en-US" sz="2400" dirty="0" smtClean="0"/>
              <a:t>; however, many countries have access to </a:t>
            </a:r>
            <a:r>
              <a:rPr lang="en-US" sz="2400" dirty="0" smtClean="0">
                <a:solidFill>
                  <a:srgbClr val="C00000"/>
                </a:solidFill>
              </a:rPr>
              <a:t>nutritious foods.</a:t>
            </a:r>
          </a:p>
        </p:txBody>
      </p:sp>
      <p:pic>
        <p:nvPicPr>
          <p:cNvPr id="69634" name="Picture 2" descr="C:\Users\Owner\AppData\Local\Microsoft\Windows\Temporary Internet Files\Content.IE5\H6MQ49SX\MC90002347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1676400" cy="1678067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521575" cy="549275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Role of globalization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40386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b="0" dirty="0" smtClean="0"/>
              <a:t>With more contact among peoples of the earth, the potential for </a:t>
            </a:r>
            <a:r>
              <a:rPr lang="en-US" sz="2800" dirty="0" smtClean="0">
                <a:solidFill>
                  <a:srgbClr val="C00000"/>
                </a:solidFill>
              </a:rPr>
              <a:t>rapid spread </a:t>
            </a:r>
            <a:r>
              <a:rPr lang="en-US" sz="2800" b="0" dirty="0" smtClean="0"/>
              <a:t>of communicable diseases has grown.</a:t>
            </a:r>
          </a:p>
          <a:p>
            <a:pPr marL="342900" lvl="4" indent="-342900">
              <a:spcBef>
                <a:spcPts val="800"/>
              </a:spcBef>
              <a:buClrTx/>
              <a:buFont typeface="Arial" pitchFamily="34" charset="0"/>
              <a:buChar char="•"/>
              <a:defRPr/>
            </a:pPr>
            <a:endParaRPr lang="en-US" sz="800" b="1" dirty="0" smtClean="0">
              <a:solidFill>
                <a:srgbClr val="C00000"/>
              </a:solidFill>
            </a:endParaRPr>
          </a:p>
          <a:p>
            <a:pPr marL="342900" lvl="4" indent="-342900">
              <a:spcBef>
                <a:spcPts val="800"/>
              </a:spcBef>
              <a:buClrTx/>
              <a:buFont typeface="Arial" pitchFamily="34" charset="0"/>
              <a:buChar char="•"/>
              <a:defRPr/>
            </a:pPr>
            <a:r>
              <a:rPr lang="en-US" sz="2800" dirty="0" smtClean="0"/>
              <a:t>A widespread epidemic is call a </a:t>
            </a:r>
            <a:r>
              <a:rPr lang="en-US" sz="2800" b="1" dirty="0" smtClean="0">
                <a:solidFill>
                  <a:srgbClr val="C00000"/>
                </a:solidFill>
              </a:rPr>
              <a:t>pandemic.</a:t>
            </a:r>
            <a:endParaRPr lang="en-US" sz="2000" b="0" dirty="0" smtClean="0">
              <a:latin typeface="+mj-lt"/>
            </a:endParaRPr>
          </a:p>
        </p:txBody>
      </p:sp>
      <p:pic>
        <p:nvPicPr>
          <p:cNvPr id="65540" name="Picture 4" descr="C:\Users\Owner\AppData\Local\Microsoft\Windows\Temporary Internet Files\Content.IE5\6U2F184X\MC910216338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0343"/>
            <a:ext cx="2946270" cy="2946270"/>
          </a:xfrm>
          <a:prstGeom prst="rect">
            <a:avLst/>
          </a:prstGeom>
          <a:noFill/>
          <a:effectLst>
            <a:innerShdw blurRad="63500" dist="50800" dir="13500000">
              <a:schemeClr val="bg2">
                <a:lumMod val="25000"/>
                <a:alpha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25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Examples of widespread diseases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92906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Examples:  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C00000"/>
                </a:solidFill>
                <a:latin typeface="+mj-lt"/>
              </a:rPr>
              <a:t>AIDS (Acquired Immune Deficiency Syndrome</a:t>
            </a:r>
            <a:r>
              <a:rPr lang="en-US" sz="2200" dirty="0" smtClean="0">
                <a:latin typeface="+mj-lt"/>
              </a:rPr>
              <a:t>) -- a </a:t>
            </a:r>
            <a:r>
              <a:rPr lang="en-US" sz="2200" dirty="0">
                <a:latin typeface="+mj-lt"/>
              </a:rPr>
              <a:t>disease that began in central Africa during the late 20</a:t>
            </a:r>
            <a:r>
              <a:rPr lang="en-US" sz="2200" baseline="30000" dirty="0">
                <a:latin typeface="+mj-lt"/>
              </a:rPr>
              <a:t>th</a:t>
            </a:r>
            <a:r>
              <a:rPr lang="en-US" sz="2200" dirty="0">
                <a:latin typeface="+mj-lt"/>
              </a:rPr>
              <a:t> century; spread to many countries by the end of the century 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C00000"/>
                </a:solidFill>
                <a:latin typeface="+mj-lt"/>
              </a:rPr>
              <a:t>Asian bird </a:t>
            </a: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flu </a:t>
            </a:r>
            <a:r>
              <a:rPr lang="en-US" sz="2200" dirty="0" smtClean="0">
                <a:latin typeface="+mj-lt"/>
              </a:rPr>
              <a:t>—</a:t>
            </a:r>
            <a:r>
              <a:rPr lang="en-US" sz="2200" dirty="0">
                <a:latin typeface="+mj-lt"/>
              </a:rPr>
              <a:t>a deadly virus  concentrated in China and Southeast </a:t>
            </a:r>
            <a:r>
              <a:rPr lang="en-US" sz="2200" dirty="0" smtClean="0">
                <a:latin typeface="+mj-lt"/>
              </a:rPr>
              <a:t>Asia; spread </a:t>
            </a:r>
            <a:r>
              <a:rPr lang="en-US" sz="2200" dirty="0">
                <a:latin typeface="+mj-lt"/>
              </a:rPr>
              <a:t>from </a:t>
            </a:r>
            <a:r>
              <a:rPr lang="en-US" sz="2200" dirty="0" smtClean="0">
                <a:latin typeface="+mj-lt"/>
              </a:rPr>
              <a:t>birds </a:t>
            </a:r>
            <a:r>
              <a:rPr lang="en-US" sz="2200" dirty="0">
                <a:latin typeface="+mj-lt"/>
              </a:rPr>
              <a:t>to humans; potential to be a major outbreak if not contained to localities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C00000"/>
                </a:solidFill>
                <a:latin typeface="+mj-lt"/>
              </a:rPr>
              <a:t>Swine </a:t>
            </a: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flu (H1N1) </a:t>
            </a:r>
            <a:r>
              <a:rPr lang="en-US" sz="2200" dirty="0" smtClean="0">
                <a:latin typeface="+mj-lt"/>
              </a:rPr>
              <a:t>—</a:t>
            </a:r>
            <a:r>
              <a:rPr lang="en-US" sz="2200" dirty="0">
                <a:latin typeface="+mj-lt"/>
              </a:rPr>
              <a:t>began in Mexico in 2009 and spread to other countries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2" descr="C:\Users\Owner\AppData\Local\Microsoft\Windows\Temporary Internet Files\Content.IE5\6U2F184X\MC9003037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2113" y="5181600"/>
            <a:ext cx="914400" cy="134937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19692</TotalTime>
  <Words>1071</Words>
  <Application>Microsoft Office PowerPoint</Application>
  <PresentationFormat>On-screen Show (4:3)</PresentationFormat>
  <Paragraphs>133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Angles</vt:lpstr>
      <vt:lpstr>Advanced Placement      Human Geography</vt:lpstr>
      <vt:lpstr>Population and  natural hazards</vt:lpstr>
      <vt:lpstr>Population fluctuations</vt:lpstr>
      <vt:lpstr>Adjusting to climate conditions</vt:lpstr>
      <vt:lpstr>Environmental disasters cause Negative impacts on population levels</vt:lpstr>
      <vt:lpstr>Natural hazards and their  Relationship to malthus</vt:lpstr>
      <vt:lpstr>Natural hazards and their  Relationship to malthus</vt:lpstr>
      <vt:lpstr>Role of globalization</vt:lpstr>
      <vt:lpstr>Examples of widespread diseases</vt:lpstr>
      <vt:lpstr>Effects of population policies</vt:lpstr>
      <vt:lpstr>Population policies over the past century</vt:lpstr>
      <vt:lpstr>Population policies over the past century</vt:lpstr>
      <vt:lpstr>Quote from the United nations Population  Information NEtwork</vt:lpstr>
      <vt:lpstr>International policy efforts</vt:lpstr>
      <vt:lpstr>International policy efforts</vt:lpstr>
      <vt:lpstr>Population policies of china and india</vt:lpstr>
      <vt:lpstr>China and india:   national population policies</vt:lpstr>
      <vt:lpstr>china</vt:lpstr>
      <vt:lpstr>china</vt:lpstr>
      <vt:lpstr>china</vt:lpstr>
      <vt:lpstr>china</vt:lpstr>
      <vt:lpstr>China</vt:lpstr>
      <vt:lpstr>china</vt:lpstr>
      <vt:lpstr>china</vt:lpstr>
      <vt:lpstr>india</vt:lpstr>
      <vt:lpstr>PowerPoint Presentation</vt:lpstr>
      <vt:lpstr>india</vt:lpstr>
      <vt:lpstr>india</vt:lpstr>
      <vt:lpstr>Contrasting india and china…</vt:lpstr>
      <vt:lpstr>Key questions to consider from this session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Placement Human Geography</dc:title>
  <dc:creator>Owner</dc:creator>
  <cp:lastModifiedBy>Bruce Johnson</cp:lastModifiedBy>
  <cp:revision>62</cp:revision>
  <cp:lastPrinted>2011-01-18T00:29:45Z</cp:lastPrinted>
  <dcterms:created xsi:type="dcterms:W3CDTF">2010-09-28T21:01:16Z</dcterms:created>
  <dcterms:modified xsi:type="dcterms:W3CDTF">2015-09-21T22:01:59Z</dcterms:modified>
</cp:coreProperties>
</file>