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74" r:id="rId3"/>
    <p:sldId id="279" r:id="rId4"/>
    <p:sldId id="283" r:id="rId5"/>
    <p:sldId id="282" r:id="rId6"/>
    <p:sldId id="284" r:id="rId7"/>
    <p:sldId id="276" r:id="rId8"/>
    <p:sldId id="285" r:id="rId9"/>
    <p:sldId id="286" r:id="rId10"/>
    <p:sldId id="287" r:id="rId11"/>
    <p:sldId id="293" r:id="rId12"/>
    <p:sldId id="288" r:id="rId13"/>
    <p:sldId id="289" r:id="rId14"/>
    <p:sldId id="292" r:id="rId15"/>
    <p:sldId id="294" r:id="rId16"/>
    <p:sldId id="295" r:id="rId17"/>
    <p:sldId id="290" r:id="rId18"/>
    <p:sldId id="291" r:id="rId19"/>
    <p:sldId id="296" r:id="rId20"/>
    <p:sldId id="297" r:id="rId21"/>
    <p:sldId id="300" r:id="rId22"/>
    <p:sldId id="301" r:id="rId23"/>
    <p:sldId id="302" r:id="rId24"/>
    <p:sldId id="298" r:id="rId25"/>
    <p:sldId id="299" r:id="rId26"/>
    <p:sldId id="307" r:id="rId27"/>
    <p:sldId id="308" r:id="rId28"/>
    <p:sldId id="311" r:id="rId29"/>
    <p:sldId id="270" r:id="rId30"/>
    <p:sldId id="314" r:id="rId31"/>
    <p:sldId id="315" r:id="rId32"/>
    <p:sldId id="280" r:id="rId33"/>
    <p:sldId id="31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3F11-505E-4D6E-BF72-97A8031B7466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24F7-7DD8-48E5-8318-626C9B9E4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FBBC-CF73-4E27-9A60-ABA07A23E9EA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E6DC-CDF6-46DE-A752-B4A00F486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8E1F-BD72-4C4B-8A60-33EB4C696E2E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AB8-7C55-4778-9A25-D655846B5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B5B7-A152-4F27-89BA-C21314FDBF1C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C968-C6F4-4C98-8FA7-9510C7B49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5A2A-CDB5-4BC2-8224-404F83DEFBF4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A49A-29CE-4253-A500-99BBFF3E8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F28B-E5D1-4AF9-8DD5-489FAD07FD71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E2DA-182A-4020-BEAD-2A94EAF28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BC4A-083B-4161-B884-7EAECBF76F70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5613-5139-49CE-B087-DEF5B26B4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DCA5-CDD4-4BDD-BC23-4925721912AC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0840-86FC-49D7-8CED-146B12009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FE53-A3A6-4EED-90ED-4BA5F6F0ABAB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3AAD-A1DC-48B9-89F2-DD3D0899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A1F0-BE1F-4CB0-9FDE-8DEED1815CE2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DD191-D82C-4446-A9D8-CC4422474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8225-14A4-4726-92EE-7B0C742ACF56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E437-7667-471B-BFA4-0FA21E6E7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DCB753-07F5-487F-AB3C-E5ABD5875E74}" type="datetime1">
              <a:rPr lang="en-US"/>
              <a:pPr>
                <a:defRPr/>
              </a:pPr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1D97AC-A507-4466-961E-4539F1DEC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9" r:id="rId2"/>
    <p:sldLayoutId id="2147483997" r:id="rId3"/>
    <p:sldLayoutId id="2147483990" r:id="rId4"/>
    <p:sldLayoutId id="2147483991" r:id="rId5"/>
    <p:sldLayoutId id="2147483992" r:id="rId6"/>
    <p:sldLayoutId id="2147483993" r:id="rId7"/>
    <p:sldLayoutId id="2147483998" r:id="rId8"/>
    <p:sldLayoutId id="2147483999" r:id="rId9"/>
    <p:sldLayoutId id="2147483994" r:id="rId10"/>
    <p:sldLayoutId id="2147483995" r:id="rId11"/>
  </p:sldLayoutIdLst>
  <p:transition spd="slow"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8350" y="1704975"/>
            <a:ext cx="5649913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  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Human Geography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638" y="2705100"/>
            <a:ext cx="6511925" cy="3286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b="1" dirty="0"/>
              <a:t>Unit Two:  Population</a:t>
            </a:r>
          </a:p>
        </p:txBody>
      </p:sp>
      <p:pic>
        <p:nvPicPr>
          <p:cNvPr id="6148" name="Picture 10" descr="C:\Users\Owner\AppData\Local\Microsoft\Windows\Temporary Internet Files\Content.IE5\H6MQ49SX\MP900390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019800"/>
            <a:ext cx="213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Session 4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29062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The majority of migrants move only a short distance.</a:t>
            </a:r>
          </a:p>
          <a:p>
            <a:pPr>
              <a:defRPr/>
            </a:pPr>
            <a:endParaRPr lang="en-US" sz="1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Step migration </a:t>
            </a:r>
            <a:r>
              <a:rPr lang="en-US" sz="2400" b="0" dirty="0" smtClean="0">
                <a:latin typeface="+mj-lt"/>
              </a:rPr>
              <a:t>is long-distance migration done in stages.</a:t>
            </a:r>
          </a:p>
          <a:p>
            <a:pPr>
              <a:defRPr/>
            </a:pPr>
            <a:endParaRPr lang="en-US" sz="1000" i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Example:  </a:t>
            </a:r>
            <a:r>
              <a:rPr lang="en-US" sz="2400" dirty="0" smtClean="0">
                <a:latin typeface="+mj-lt"/>
              </a:rPr>
              <a:t>A person or family may move from a rural area to a small town; later a move from the small town to a city may be made, resulting in long-distance migration, but only short distances at one time.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3731" name="Picture 3" descr="C:\Users\Owner\AppData\Local\Microsoft\Windows\Temporary Internet Files\Content.IE5\2TXBHVPI\MC9002317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56714"/>
            <a:ext cx="1791077" cy="20038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The majority of migrants move only a short distance.</a:t>
            </a:r>
          </a:p>
          <a:p>
            <a:pPr>
              <a:defRPr/>
            </a:pPr>
            <a:endParaRPr lang="en-US" sz="1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An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intervening opportunity </a:t>
            </a:r>
            <a:r>
              <a:rPr lang="en-US" sz="2400" b="0" dirty="0" smtClean="0">
                <a:latin typeface="+mj-lt"/>
              </a:rPr>
              <a:t> describes a favorable opportunity to settle before reaching a destination.</a:t>
            </a:r>
          </a:p>
          <a:p>
            <a:pPr>
              <a:defRPr/>
            </a:pPr>
            <a:endParaRPr lang="en-US" sz="1000" i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Example:  </a:t>
            </a:r>
            <a:r>
              <a:rPr lang="en-US" sz="2400" dirty="0" smtClean="0">
                <a:latin typeface="+mj-lt"/>
              </a:rPr>
              <a:t>Migrants from a rural area on the way to a big city settle in a town along the way because they find employment.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4754" name="Picture 2" descr="C:\Users\Owner\AppData\Local\Microsoft\Windows\Temporary Internet Files\Content.IE5\PKQ3KW4C\MC900437156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grayscl/>
          </a:blip>
          <a:srcRect/>
          <a:stretch>
            <a:fillRect/>
          </a:stretch>
        </p:blipFill>
        <p:spPr bwMode="auto">
          <a:xfrm>
            <a:off x="5334000" y="4343400"/>
            <a:ext cx="2514600" cy="198120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Migrants who move longer distances tend to choose cities as their destinations.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00" b="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Most who move leave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rural</a:t>
            </a:r>
            <a:r>
              <a:rPr lang="en-US" sz="2400" b="0" dirty="0" smtClean="0">
                <a:latin typeface="+mj-lt"/>
              </a:rPr>
              <a:t> areas and move to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urban </a:t>
            </a:r>
            <a:r>
              <a:rPr lang="en-US" sz="2400" b="0" dirty="0" smtClean="0">
                <a:latin typeface="+mj-lt"/>
              </a:rPr>
              <a:t>locations.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Currently </a:t>
            </a:r>
            <a:r>
              <a:rPr lang="en-US" sz="2400" dirty="0" smtClean="0">
                <a:latin typeface="+mj-lt"/>
              </a:rPr>
              <a:t>many internal migrations within developing countries are from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rural to urban areas</a:t>
            </a:r>
          </a:p>
          <a:p>
            <a:pPr>
              <a:defRPr/>
            </a:pP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sz="2200" dirty="0">
              <a:latin typeface="+mj-lt"/>
            </a:endParaRPr>
          </a:p>
        </p:txBody>
      </p:sp>
      <p:pic>
        <p:nvPicPr>
          <p:cNvPr id="75778" name="Picture 2" descr="C:\Users\Owner\AppData\Local\Microsoft\Windows\Temporary Internet Files\Content.IE5\PKQ3KW4C\MC9004332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2971800" cy="207327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1575" cy="3776662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Each migration flow produces a counterflow.</a:t>
            </a:r>
          </a:p>
          <a:p>
            <a:pPr>
              <a:defRPr/>
            </a:pPr>
            <a:endParaRPr lang="en-US" sz="800" dirty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When one group moves into an area, another group moves out.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Example:  </a:t>
            </a:r>
            <a:r>
              <a:rPr lang="en-US" sz="2200" dirty="0" smtClean="0">
                <a:latin typeface="+mj-lt"/>
              </a:rPr>
              <a:t>European immigrants moved into cities in the Eastern U.S.  Once they prospered, they moved to better neighborhoods.  Then, the newest immigrants  took over the old neighborhoods.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Result: </a:t>
            </a:r>
            <a:r>
              <a:rPr lang="en-US" sz="2200" dirty="0" smtClean="0">
                <a:latin typeface="+mj-lt"/>
              </a:rPr>
              <a:t>Back and forth flow means that net migrations are small, disguising the large amount of movement actually taking place.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6802" name="Picture 2" descr="C:\Users\Owner\AppData\Local\Microsoft\Windows\Temporary Internet Files\Content.IE5\MOOIPXMK\MC900435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54600"/>
            <a:ext cx="2271757" cy="1676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52862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Families are less likely to make international moves than young adults, and most  international migrants are young males.</a:t>
            </a:r>
          </a:p>
          <a:p>
            <a:pPr marL="0" indent="0" algn="ctr">
              <a:defRPr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law has changed in recent years.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Young adults now have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fewer restrictions </a:t>
            </a:r>
            <a:r>
              <a:rPr lang="en-US" sz="2400" b="0" dirty="0" smtClean="0">
                <a:latin typeface="+mj-lt"/>
              </a:rPr>
              <a:t>on their movements.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Historically, women have had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less freedom </a:t>
            </a:r>
            <a:r>
              <a:rPr lang="en-US" sz="2400" b="0" dirty="0" smtClean="0">
                <a:latin typeface="+mj-lt"/>
              </a:rPr>
              <a:t>to travel by themselves.  Now more women migrate.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7826" name="Picture 2" descr="C:\Users\Owner\AppData\Local\Microsoft\Windows\Temporary Internet Files\Content.IE5\6U2F184X\MC900341830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82457"/>
            <a:ext cx="2901015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 and the gravity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776662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The Gravity Model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IMPORTANT:  </a:t>
            </a:r>
            <a:r>
              <a:rPr lang="en-US" sz="2400" b="0" dirty="0" smtClean="0">
                <a:latin typeface="+mj-lt"/>
              </a:rPr>
              <a:t>Ravenstein </a:t>
            </a:r>
            <a:r>
              <a:rPr lang="en-US" sz="2400" b="0" dirty="0">
                <a:latin typeface="+mj-lt"/>
              </a:rPr>
              <a:t>noted the inverse relationship between the volume of migration and the distance between the source and destination!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What is it?  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 measure of the interaction of places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Spatial interaction</a:t>
            </a:r>
            <a:r>
              <a:rPr lang="en-US" sz="2400" b="0" dirty="0" smtClean="0">
                <a:latin typeface="+mj-lt"/>
              </a:rPr>
              <a:t>—excluding migration—is directly related to the size of the populations and inversely related to the distance between them.</a:t>
            </a:r>
          </a:p>
        </p:txBody>
      </p:sp>
      <p:pic>
        <p:nvPicPr>
          <p:cNvPr id="78850" name="Picture 2" descr="C:\Users\Owner\AppData\Local\Microsoft\Windows\Temporary Internet Files\Content.IE5\8ZXXAEK3\MC9001981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76800"/>
            <a:ext cx="1676400" cy="168592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Related to the gravity model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Critical distance </a:t>
            </a:r>
            <a:r>
              <a:rPr lang="en-US" sz="2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 </a:t>
            </a:r>
            <a:r>
              <a:rPr lang="en-US" sz="2600" b="0" dirty="0" smtClean="0">
                <a:latin typeface="+mj-lt"/>
              </a:rPr>
              <a:t>the distance beyond which cost, effort, and means strongly influence willingness to travel.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600" b="0" dirty="0" smtClean="0">
                <a:latin typeface="+mj-lt"/>
              </a:rPr>
              <a:t>Critical distance will eventually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prevent a migration </a:t>
            </a:r>
            <a:r>
              <a:rPr lang="en-US" sz="2600" b="0" dirty="0" smtClean="0">
                <a:latin typeface="+mj-lt"/>
              </a:rPr>
              <a:t>from occurring.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So…</a:t>
            </a:r>
          </a:p>
          <a:p>
            <a:pPr marL="0" lvl="1" indent="0" algn="just">
              <a:buFont typeface="Wingdings" pitchFamily="2" charset="2"/>
              <a:buNone/>
              <a:defRPr/>
            </a:pPr>
            <a:r>
              <a:rPr lang="en-US" sz="2600" dirty="0">
                <a:latin typeface="+mj-lt"/>
              </a:rPr>
              <a:t>	</a:t>
            </a:r>
            <a:r>
              <a:rPr lang="en-US" sz="2600" b="1" i="1" dirty="0" smtClean="0">
                <a:solidFill>
                  <a:srgbClr val="FF0000"/>
                </a:solidFill>
                <a:latin typeface="+mj-lt"/>
              </a:rPr>
              <a:t>a large city has a greater gravitational pull 	than a small one.</a:t>
            </a:r>
            <a:endParaRPr lang="en-US" sz="26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9875" name="Picture 3" descr="C:\Users\Owner\AppData\Local\Microsoft\Windows\Temporary Internet Files\Content.IE5\2TXBHVPI\MC900365872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827886" cy="1827886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08088" y="1455738"/>
            <a:ext cx="5649912" cy="1381125"/>
          </a:xfrm>
        </p:spPr>
        <p:txBody>
          <a:bodyPr/>
          <a:lstStyle/>
          <a:p>
            <a:pPr>
              <a:defRPr/>
            </a:pPr>
            <a:r>
              <a:rPr b="1" dirty="0"/>
              <a:t>Reasons for migrating</a:t>
            </a:r>
          </a:p>
        </p:txBody>
      </p:sp>
      <p:pic>
        <p:nvPicPr>
          <p:cNvPr id="23555" name="Picture 2" descr="C:\Users\Owner\AppData\Local\Microsoft\Windows\Temporary Internet Files\Content.IE5\BXPNTBME\MC900078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90800"/>
            <a:ext cx="22288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Why migrate?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Migration may be forced or voluntary.</a:t>
            </a:r>
          </a:p>
          <a:p>
            <a:pPr>
              <a:defRPr/>
            </a:pPr>
            <a:endParaRPr lang="en-US" sz="400" b="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of forced (involuntary) migration:  </a:t>
            </a:r>
            <a:r>
              <a:rPr lang="en-US" sz="2400" b="0" dirty="0" smtClean="0">
                <a:latin typeface="+mj-lt"/>
              </a:rPr>
              <a:t>transport of 10 million Africans to the Western Hemisphere at beginning of 16</a:t>
            </a:r>
            <a:r>
              <a:rPr lang="en-US" sz="2400" b="0" baseline="30000" dirty="0" smtClean="0">
                <a:latin typeface="+mj-lt"/>
              </a:rPr>
              <a:t>th</a:t>
            </a:r>
            <a:r>
              <a:rPr lang="en-US" sz="2400" b="0" dirty="0" smtClean="0">
                <a:latin typeface="+mj-lt"/>
              </a:rPr>
              <a:t> century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of voluntary migration:  </a:t>
            </a:r>
            <a:r>
              <a:rPr lang="en-US" sz="2400" b="0" dirty="0" smtClean="0">
                <a:latin typeface="+mj-lt"/>
              </a:rPr>
              <a:t>many examples, but most are economic</a:t>
            </a:r>
            <a:endParaRPr lang="en-US" sz="2400" b="0" dirty="0">
              <a:latin typeface="+mj-lt"/>
            </a:endParaRPr>
          </a:p>
        </p:txBody>
      </p:sp>
      <p:pic>
        <p:nvPicPr>
          <p:cNvPr id="80898" name="Picture 2" descr="C:\Users\Owner\AppData\Local\Microsoft\Windows\Temporary Internet Files\Content.IE5\2TXBHVPI\MC9001500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2798763" cy="214947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Why migrate?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096963"/>
            <a:ext cx="3200400" cy="549275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sz="2400" b="1" spc="0" dirty="0">
                <a:solidFill>
                  <a:srgbClr val="C00000"/>
                </a:solidFill>
                <a:latin typeface="+mj-lt"/>
              </a:rPr>
              <a:t>Push </a:t>
            </a:r>
            <a:r>
              <a:rPr sz="2400" b="1" spc="0" dirty="0" smtClean="0">
                <a:solidFill>
                  <a:srgbClr val="C00000"/>
                </a:solidFill>
                <a:latin typeface="+mj-lt"/>
              </a:rPr>
              <a:t>factors (Centrifugal)</a:t>
            </a:r>
            <a:endParaRPr sz="2400" b="1" spc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88" y="1096963"/>
            <a:ext cx="3200400" cy="549275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sz="2400" b="1" spc="0" dirty="0">
                <a:solidFill>
                  <a:srgbClr val="C00000"/>
                </a:solidFill>
                <a:latin typeface="+mj-lt"/>
              </a:rPr>
              <a:t>Pull </a:t>
            </a:r>
            <a:r>
              <a:rPr sz="2400" b="1" spc="0" dirty="0" smtClean="0">
                <a:solidFill>
                  <a:srgbClr val="C00000"/>
                </a:solidFill>
                <a:latin typeface="+mj-lt"/>
              </a:rPr>
              <a:t>factors (Centripetal)</a:t>
            </a:r>
            <a:endParaRPr sz="2400" b="1" spc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701800"/>
            <a:ext cx="3200400" cy="1117600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dirty="0" smtClean="0"/>
              <a:t>Attract people to new region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9150" y="1701800"/>
            <a:ext cx="3200400" cy="1574800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dirty="0" smtClean="0"/>
              <a:t>Encourage people to move from the region where they live</a:t>
            </a:r>
          </a:p>
          <a:p>
            <a:pPr marL="0" inden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05000" y="3070225"/>
            <a:ext cx="6096000" cy="831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Migration is usually a combination of </a:t>
            </a:r>
          </a:p>
          <a:p>
            <a:pPr algn="ctr">
              <a:defRPr/>
            </a:pPr>
            <a:r>
              <a:rPr lang="en-US" sz="2400" b="1" dirty="0"/>
              <a:t>push and pull factors.</a:t>
            </a:r>
          </a:p>
        </p:txBody>
      </p:sp>
      <p:pic>
        <p:nvPicPr>
          <p:cNvPr id="81923" name="Picture 3" descr="C:\Users\Owner\AppData\Local\Microsoft\Windows\Temporary Internet Files\Content.IE5\8ZXXAEK3\MC90005539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53114"/>
            <a:ext cx="618899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/>
              <a:t>Population movement</a:t>
            </a:r>
          </a:p>
        </p:txBody>
      </p:sp>
      <p:pic>
        <p:nvPicPr>
          <p:cNvPr id="8195" name="Picture 3" descr="C:\Users\Owner\AppData\Local\Microsoft\Windows\Temporary Internet Files\Content.IE5\H6MQ49SX\MC9000787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854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Economic factors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3200400" cy="6858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sz="2400" b="1" spc="0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sz="6300" b="1" spc="0" dirty="0">
                <a:solidFill>
                  <a:srgbClr val="C00000"/>
                </a:solidFill>
                <a:latin typeface="+mj-lt"/>
              </a:rPr>
              <a:t>Push factors</a:t>
            </a:r>
          </a:p>
          <a:p>
            <a:pPr>
              <a:defRPr/>
            </a:pPr>
            <a:endParaRPr spc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00"/>
            <a:ext cx="3200400" cy="1574800"/>
          </a:xfrm>
          <a:ln>
            <a:solidFill>
              <a:schemeClr val="accent3">
                <a:lumMod val="50000"/>
              </a:schemeClr>
            </a:solidFill>
            <a:prstDash val="lgDashDot"/>
          </a:ln>
        </p:spPr>
        <p:txBody>
          <a:bodyPr/>
          <a:lstStyle/>
          <a:p>
            <a:pPr marL="0" indent="0">
              <a:buFont typeface="Arial" charset="0"/>
              <a:buChar char="•"/>
              <a:defRPr/>
            </a:pPr>
            <a:r>
              <a:rPr lang="en-US" dirty="0" smtClean="0"/>
              <a:t>Farmers may be </a:t>
            </a:r>
            <a:r>
              <a:rPr lang="en-US" dirty="0" smtClean="0">
                <a:solidFill>
                  <a:srgbClr val="C00000"/>
                </a:solidFill>
              </a:rPr>
              <a:t>pushed </a:t>
            </a:r>
            <a:r>
              <a:rPr lang="en-US" dirty="0" smtClean="0"/>
              <a:t>off land because of drought, invasion, or landlords.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3200400" cy="54927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sz="2400" b="1" spc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sz="10000" b="1" spc="0" dirty="0">
                <a:solidFill>
                  <a:srgbClr val="C00000"/>
                </a:solidFill>
                <a:latin typeface="+mj-lt"/>
              </a:rPr>
              <a:t>Pull factors</a:t>
            </a:r>
          </a:p>
          <a:p>
            <a:pPr>
              <a:defRPr/>
            </a:pP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676400"/>
            <a:ext cx="3200400" cy="1676400"/>
          </a:xfrm>
          <a:ln>
            <a:solidFill>
              <a:schemeClr val="accent3">
                <a:lumMod val="50000"/>
              </a:schemeClr>
            </a:solidFill>
            <a:prstDash val="lgDashDot"/>
          </a:ln>
        </p:spPr>
        <p:txBody>
          <a:bodyPr/>
          <a:lstStyle/>
          <a:p>
            <a:pPr marL="0" indent="0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Pull </a:t>
            </a:r>
            <a:r>
              <a:rPr lang="en-US" dirty="0" smtClean="0"/>
              <a:t>of cities  is enhanced by industrial growth and jobs.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5181600"/>
            <a:ext cx="472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200" b="1" dirty="0" smtClean="0"/>
              <a:t>Economic factors help explain worldwide movement of people from 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rural to urban areas </a:t>
            </a:r>
            <a:r>
              <a:rPr lang="en-US" sz="2200" b="1" dirty="0" smtClean="0"/>
              <a:t>in the 19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and 20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centuries.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733800"/>
            <a:ext cx="6781800" cy="7080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Both the push factors from </a:t>
            </a:r>
            <a:r>
              <a:rPr lang="en-US" sz="2000" dirty="0" smtClean="0">
                <a:latin typeface="+mj-lt"/>
              </a:rPr>
              <a:t>the farm and </a:t>
            </a:r>
            <a:r>
              <a:rPr lang="en-US" sz="2000" dirty="0">
                <a:latin typeface="+mj-lt"/>
              </a:rPr>
              <a:t>pull </a:t>
            </a:r>
            <a:r>
              <a:rPr lang="en-US" sz="2000" dirty="0" smtClean="0">
                <a:latin typeface="+mj-lt"/>
              </a:rPr>
              <a:t>factors of </a:t>
            </a:r>
            <a:r>
              <a:rPr lang="en-US" sz="2000" dirty="0">
                <a:latin typeface="+mj-lt"/>
              </a:rPr>
              <a:t>the city </a:t>
            </a:r>
            <a:r>
              <a:rPr lang="en-US" sz="2000" dirty="0" smtClean="0">
                <a:latin typeface="+mj-lt"/>
              </a:rPr>
              <a:t>encourage </a:t>
            </a:r>
            <a:r>
              <a:rPr lang="en-US" sz="2000" dirty="0">
                <a:latin typeface="+mj-lt"/>
              </a:rPr>
              <a:t>farmers to migrate.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Cultural push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Include many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involuntary migrations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Example: 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Refugees</a:t>
            </a:r>
            <a:r>
              <a:rPr lang="en-US" sz="2200" b="0" dirty="0" smtClean="0">
                <a:latin typeface="+mj-lt"/>
              </a:rPr>
              <a:t> are people forced to migrate from their homes who cannot return for fear of persecution because of religion, race, nationality, or political opinions.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Current examples: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Palestinians </a:t>
            </a:r>
            <a:r>
              <a:rPr lang="en-US" sz="2200" dirty="0" smtClean="0">
                <a:latin typeface="+mj-lt"/>
              </a:rPr>
              <a:t>left Israel after the country was created in 1948 and areas were taken over by Israel in 1967.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Afghanistan </a:t>
            </a:r>
            <a:r>
              <a:rPr lang="en-US" sz="2200" dirty="0" smtClean="0">
                <a:latin typeface="+mj-lt"/>
              </a:rPr>
              <a:t>fled during the extended war with Soviet Union that began in 1979.</a:t>
            </a:r>
            <a:endParaRPr lang="en-US" sz="2200" dirty="0">
              <a:latin typeface="+mj-lt"/>
            </a:endParaRPr>
          </a:p>
        </p:txBody>
      </p:sp>
      <p:pic>
        <p:nvPicPr>
          <p:cNvPr id="27652" name="Picture 2" descr="C:\Users\Owner\AppData\Local\Microsoft\Windows\Temporary Internet Files\Content.IE5\PKQ3KW4C\MC900001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638" y="4703763"/>
            <a:ext cx="20923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Owner\AppData\Local\Microsoft\Windows\Temporary Internet Files\Content.IE5\MOOIPXMK\MC9001010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33888"/>
            <a:ext cx="248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4114800" y="6248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Flag of Israel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Cultural push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latin typeface="+mj-lt"/>
              </a:rPr>
              <a:t>Other examples from history: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Indian subcontinent in 1947</a:t>
            </a:r>
            <a:r>
              <a:rPr lang="en-US" sz="2400" b="0" dirty="0" smtClean="0">
                <a:latin typeface="+mj-lt"/>
              </a:rPr>
              <a:t>—most migration based on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religion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Muslims migrating to the newly created Pakistan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Hindus migrating out of Muslim areas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Africa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Many refugees because of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intense ethnic conflicts </a:t>
            </a:r>
            <a:r>
              <a:rPr lang="en-US" sz="2400" dirty="0" smtClean="0">
                <a:latin typeface="+mj-lt"/>
              </a:rPr>
              <a:t>(e.g. Rwanda and Darfur)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3970" name="Picture 2" descr="C:\Users\Owner\AppData\Local\Microsoft\Windows\Temporary Internet Files\Content.IE5\8ZXXAEK3\MC9000709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2471596" cy="1448554"/>
          </a:xfrm>
          <a:prstGeom prst="rect">
            <a:avLst/>
          </a:prstGeom>
          <a:noFill/>
          <a:effectLst>
            <a:innerShdw blurRad="114300">
              <a:schemeClr val="bg2">
                <a:lumMod val="1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Cultural pull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4038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Germany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>
                <a:latin typeface="+mj-lt"/>
              </a:rPr>
              <a:t>E</a:t>
            </a:r>
            <a:r>
              <a:rPr lang="en-US" sz="2400" b="0" dirty="0" smtClean="0">
                <a:latin typeface="+mj-lt"/>
              </a:rPr>
              <a:t>arly 19</a:t>
            </a:r>
            <a:r>
              <a:rPr lang="en-US" sz="2400" b="0" baseline="30000" dirty="0" smtClean="0">
                <a:latin typeface="+mj-lt"/>
              </a:rPr>
              <a:t>th</a:t>
            </a:r>
            <a:r>
              <a:rPr lang="en-US" sz="2400" b="0" dirty="0" smtClean="0">
                <a:latin typeface="+mj-lt"/>
              </a:rPr>
              <a:t> century— Germans fled to the U.S. to escape fear of retribution from authoritarian government (push factor).  They were attracted by the democratic government in the United States (pull factor).</a:t>
            </a:r>
            <a:endParaRPr lang="en-US" sz="800" b="0" dirty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Eastern Europeans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1990s—Countries broke free from Soviet control (push), allowing citizens to go to Western Europe in search of better jobs (pull).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4994" name="Picture 2" descr="C:\Users\Owner\AppData\Local\Microsoft\Windows\Temporary Internet Files\Content.IE5\2TXBHVPI\MC90043806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2057400" cy="2057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environmental factors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096963"/>
            <a:ext cx="3200400" cy="549275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sz="2400" b="1" spc="0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sz="9600" b="1" spc="0" dirty="0">
                <a:solidFill>
                  <a:srgbClr val="C00000"/>
                </a:solidFill>
                <a:latin typeface="+mj-lt"/>
              </a:rPr>
              <a:t>Push factors</a:t>
            </a:r>
            <a:r>
              <a:rPr dirty="0"/>
              <a:t>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00"/>
            <a:ext cx="3200400" cy="3327400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C00000"/>
                </a:solidFill>
                <a:latin typeface="Franklin Gothic Medium" pitchFamily="34" charset="0"/>
              </a:rPr>
              <a:t>Climate: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dirty="0" smtClean="0">
                <a:latin typeface="Franklin Gothic Medium" pitchFamily="34" charset="0"/>
              </a:rPr>
              <a:t>Unpleasant and uninhabitable climates</a:t>
            </a:r>
          </a:p>
          <a:p>
            <a:pPr marL="0" indent="0"/>
            <a:r>
              <a:rPr lang="en-US" dirty="0" smtClean="0">
                <a:solidFill>
                  <a:srgbClr val="C00000"/>
                </a:solidFill>
                <a:latin typeface="Franklin Gothic Medium" pitchFamily="34" charset="0"/>
              </a:rPr>
              <a:t>Elevations: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dirty="0" smtClean="0">
                <a:latin typeface="Franklin Gothic Medium" pitchFamily="34" charset="0"/>
              </a:rPr>
              <a:t>Middle and higher latitudes with high elevations where climate tends to be colder</a:t>
            </a:r>
          </a:p>
          <a:p>
            <a:pPr marL="0" indent="0"/>
            <a:endParaRPr lang="en-US" sz="2000" b="0" dirty="0" smtClean="0">
              <a:latin typeface="Franklin Gothic Medium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88" y="1096963"/>
            <a:ext cx="3200400" cy="549275"/>
          </a:xfrm>
        </p:spPr>
        <p:txBody>
          <a:bodyPr/>
          <a:lstStyle/>
          <a:p>
            <a:pPr algn="ctr">
              <a:defRPr/>
            </a:pPr>
            <a:r>
              <a:rPr sz="2400" b="1" spc="0" dirty="0">
                <a:solidFill>
                  <a:srgbClr val="C00000"/>
                </a:solidFill>
                <a:latin typeface="+mj-lt"/>
              </a:rPr>
              <a:t>Pull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701800"/>
            <a:ext cx="3200400" cy="3327400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C00000"/>
                </a:solidFill>
                <a:latin typeface="Franklin Gothic Medium" pitchFamily="34" charset="0"/>
              </a:rPr>
              <a:t>Climate: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dirty="0" smtClean="0">
                <a:latin typeface="Franklin Gothic Medium" pitchFamily="34" charset="0"/>
              </a:rPr>
              <a:t>Preference for humid and sub-humid tropics, sub- tropics, or mid-latitudes</a:t>
            </a:r>
          </a:p>
          <a:p>
            <a:pPr marL="0" indent="0"/>
            <a:r>
              <a:rPr lang="en-US" dirty="0" smtClean="0">
                <a:solidFill>
                  <a:srgbClr val="C00000"/>
                </a:solidFill>
                <a:latin typeface="Franklin Gothic Medium" pitchFamily="34" charset="0"/>
              </a:rPr>
              <a:t>Elevations: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dirty="0" smtClean="0">
                <a:latin typeface="Franklin Gothic Medium" pitchFamily="34" charset="0"/>
              </a:rPr>
              <a:t>higher elevations in tropics as relief from heat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Environmental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Pull Factors (Centripetal)</a:t>
            </a:r>
          </a:p>
          <a:p>
            <a:pPr>
              <a:defRPr/>
            </a:pPr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Seacoasts: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>
                <a:latin typeface="+mj-lt"/>
              </a:rPr>
              <a:t>People tend to settle on near the seacoast, especially in Eurasia, Australia, and South America (major cities clustered on rims of continents).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86019" name="Picture 3" descr="C:\Users\Owner\AppData\Local\Microsoft\Windows\Temporary Internet Files\Content.IE5\2TXBHVPI\MC9000902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14800"/>
            <a:ext cx="2892425" cy="210978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Environmental factors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290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Push  factors (Centrifugal)</a:t>
            </a:r>
          </a:p>
          <a:p>
            <a:pPr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Disease:</a:t>
            </a:r>
          </a:p>
          <a:p>
            <a:pPr algn="just">
              <a:defRPr/>
            </a:pPr>
            <a:r>
              <a:rPr lang="en-US" sz="2400" b="0" dirty="0" smtClean="0">
                <a:latin typeface="+mj-lt"/>
              </a:rPr>
              <a:t>Examples from history--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Fall of Ancient Roman Empire—malaria epidemic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Animal diseases—affect human choices for settlement since people depend on animals for sustenance</a:t>
            </a:r>
          </a:p>
          <a:p>
            <a:pPr>
              <a:defRPr/>
            </a:pPr>
            <a:endParaRPr lang="en-US" sz="1000" b="0" dirty="0" smtClean="0">
              <a:latin typeface="+mj-lt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Modern medicine has altered this factor considerably, causing fewer to migrate.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Environmental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The environment may create intervening obstacles</a:t>
            </a:r>
            <a:r>
              <a:rPr lang="en-US" sz="2800" b="0" dirty="0" smtClean="0">
                <a:latin typeface="+mj-lt"/>
              </a:rPr>
              <a:t>—physical features that halt or slow migration from one place to another</a:t>
            </a:r>
          </a:p>
          <a:p>
            <a:pPr>
              <a:defRPr/>
            </a:pPr>
            <a:endParaRPr lang="en-US" sz="1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Wide plains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Mountains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Deserts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8068" name="Picture 4" descr="C:\Users\Owner\AppData\Local\Microsoft\Windows\Temporary Internet Files\Content.IE5\PKQ3KW4C\MC90019553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4191000" y="3048000"/>
            <a:ext cx="4195751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Impact of major migrations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Major migrations impact both the region that people leave and the region that is their destination.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Example: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During the 16</a:t>
            </a:r>
            <a:r>
              <a:rPr lang="en-US" sz="2200" b="0" baseline="30000" dirty="0" smtClean="0">
                <a:latin typeface="+mj-lt"/>
              </a:rPr>
              <a:t>th</a:t>
            </a:r>
            <a:r>
              <a:rPr lang="en-US" sz="2200" b="0" dirty="0" smtClean="0">
                <a:latin typeface="+mj-lt"/>
              </a:rPr>
              <a:t>, 17</a:t>
            </a:r>
            <a:r>
              <a:rPr lang="en-US" sz="2200" b="0" baseline="30000" dirty="0" smtClean="0">
                <a:latin typeface="+mj-lt"/>
              </a:rPr>
              <a:t>th</a:t>
            </a:r>
            <a:r>
              <a:rPr lang="en-US" sz="2200" b="0" dirty="0" smtClean="0">
                <a:latin typeface="+mj-lt"/>
              </a:rPr>
              <a:t>, and 18</a:t>
            </a:r>
            <a:r>
              <a:rPr lang="en-US" sz="2200" b="0" baseline="30000" dirty="0" smtClean="0">
                <a:latin typeface="+mj-lt"/>
              </a:rPr>
              <a:t>th</a:t>
            </a:r>
            <a:r>
              <a:rPr lang="en-US" sz="2200" b="0" dirty="0" smtClean="0">
                <a:latin typeface="+mj-lt"/>
              </a:rPr>
              <a:t> centuries,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European migration to the Americas </a:t>
            </a:r>
            <a:r>
              <a:rPr lang="en-US" sz="2200" b="0" dirty="0" smtClean="0">
                <a:latin typeface="+mj-lt"/>
              </a:rPr>
              <a:t>relieved population growth pressures in Europe.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However, European contacts exposed Native Americans to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disease, </a:t>
            </a:r>
            <a:r>
              <a:rPr lang="en-US" sz="2200" b="0" dirty="0" smtClean="0">
                <a:latin typeface="+mj-lt"/>
              </a:rPr>
              <a:t>decimating their populations.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89093" name="Picture 5" descr="C:\Users\Owner\AppData\Local\Microsoft\Windows\Temporary Internet Files\Content.IE5\PKQ3KW4C\MC9001498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3351213" cy="223996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/>
              <a:t>Major migrations at different scales</a:t>
            </a:r>
          </a:p>
        </p:txBody>
      </p:sp>
      <p:pic>
        <p:nvPicPr>
          <p:cNvPr id="35843" name="Picture 4" descr="C:\Users\Owner\AppData\Local\Microsoft\Windows\Temporary Internet Files\Content.IE5\2TXBHVPI\MC9001974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113" y="2362200"/>
            <a:ext cx="33877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People move from one place to another constantly, usually within a small land space.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C00000"/>
                </a:solidFill>
                <a:latin typeface="+mj-lt"/>
              </a:rPr>
              <a:t>Circulation </a:t>
            </a:r>
            <a:r>
              <a:rPr lang="en-US" sz="2500" b="0" dirty="0" smtClean="0">
                <a:latin typeface="+mj-lt"/>
              </a:rPr>
              <a:t>is short-term repetitive movement that occurs on a regular basis.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C00000"/>
                </a:solidFill>
                <a:latin typeface="+mj-lt"/>
              </a:rPr>
              <a:t>Migration </a:t>
            </a:r>
            <a:r>
              <a:rPr lang="en-US" sz="2500" b="0" dirty="0" smtClean="0">
                <a:latin typeface="+mj-lt"/>
              </a:rPr>
              <a:t>is a different type of mobility because it involves a permanent move to a new location, either within a single country or from one country to another.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6562" name="Picture 2" descr="C:\Users\Owner\AppData\Local\Microsoft\Windows\Temporary Internet Files\Content.IE5\MOOIPXMK\MC9002810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396150" cy="1463644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Migrations at different scales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Migrations occur on all scales—local to global.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Can be: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Internal—within a country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Interregional (between regions)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Intraregional (within one region)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International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Forced (involuntary)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Voluntary (choose to move)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1139" name="Picture 3" descr="C:\Users\Owner\AppData\Local\Microsoft\Windows\Temporary Internet Files\Content.IE5\MOOIPXMK\MC9000709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581400"/>
            <a:ext cx="1587500" cy="242411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Global migration patterns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Net out-migration:  </a:t>
            </a:r>
            <a:r>
              <a:rPr lang="en-US" sz="2200" b="0" dirty="0" smtClean="0">
                <a:latin typeface="+mj-lt"/>
              </a:rPr>
              <a:t>Asia, Latin America, and Africa—means that more people emigrate from them than immigrate to them</a:t>
            </a:r>
          </a:p>
          <a:p>
            <a:pPr algn="just"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Net in-migration:  </a:t>
            </a:r>
            <a:r>
              <a:rPr lang="en-US" sz="2200" b="0" dirty="0" smtClean="0">
                <a:latin typeface="+mj-lt"/>
              </a:rPr>
              <a:t>North America, Europe, Oceania—means that more people immigrate to them than emigrate from them</a:t>
            </a:r>
          </a:p>
          <a:p>
            <a:pPr>
              <a:defRPr/>
            </a:pPr>
            <a:endParaRPr lang="en-US" b="0" dirty="0"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People are migrating  FROM Less developed TO more developed countries.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7892" name="Picture 2" descr="C:\Users\Owner\AppData\Local\Microsoft\Windows\Temporary Internet Files\Content.IE5\PKQ3KW4C\MC9000535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60888"/>
            <a:ext cx="143668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9342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915" name="Title 3"/>
          <p:cNvSpPr>
            <a:spLocks noGrp="1"/>
          </p:cNvSpPr>
          <p:nvPr>
            <p:ph type="title"/>
          </p:nvPr>
        </p:nvSpPr>
        <p:spPr bwMode="auto">
          <a:xfrm>
            <a:off x="822325" y="365125"/>
            <a:ext cx="7521575" cy="854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cap="none" dirty="0" smtClean="0">
                <a:solidFill>
                  <a:srgbClr val="C00000"/>
                </a:solidFill>
              </a:rPr>
              <a:t>The largest flows of people in the modern world are from Asia to North America, Asia to Europe, and South American to </a:t>
            </a:r>
            <a:br>
              <a:rPr lang="en-US" sz="2000" cap="none" dirty="0" smtClean="0">
                <a:solidFill>
                  <a:srgbClr val="C00000"/>
                </a:solidFill>
              </a:rPr>
            </a:br>
            <a:r>
              <a:rPr lang="en-US" sz="2000" cap="none" dirty="0" smtClean="0">
                <a:solidFill>
                  <a:srgbClr val="C00000"/>
                </a:solidFill>
              </a:rPr>
              <a:t>North America.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sz="half" idx="1"/>
          </p:nvPr>
        </p:nvSpPr>
        <p:spPr>
          <a:xfrm>
            <a:off x="822325" y="1096963"/>
            <a:ext cx="3597275" cy="3932237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200" b="0" dirty="0" smtClean="0">
                <a:latin typeface="Franklin Gothic Medium" pitchFamily="34" charset="0"/>
              </a:rPr>
              <a:t>Difference between </a:t>
            </a: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circulation</a:t>
            </a:r>
            <a:r>
              <a:rPr lang="en-US" sz="2200" b="0" dirty="0" smtClean="0">
                <a:latin typeface="Franklin Gothic Medium" pitchFamily="34" charset="0"/>
              </a:rPr>
              <a:t> and </a:t>
            </a: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migration</a:t>
            </a:r>
          </a:p>
          <a:p>
            <a:pPr marL="0" indent="0">
              <a:buFont typeface="Arial" charset="0"/>
              <a:buChar char="•"/>
            </a:pPr>
            <a:r>
              <a:rPr lang="en-US" sz="2200" b="0" dirty="0" smtClean="0">
                <a:latin typeface="Franklin Gothic Medium" pitchFamily="34" charset="0"/>
              </a:rPr>
              <a:t>Difference between </a:t>
            </a: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emigration</a:t>
            </a:r>
            <a:r>
              <a:rPr lang="en-US" sz="2200" b="0" dirty="0" smtClean="0">
                <a:latin typeface="Franklin Gothic Medium" pitchFamily="34" charset="0"/>
              </a:rPr>
              <a:t> and </a:t>
            </a: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immigration</a:t>
            </a:r>
          </a:p>
          <a:p>
            <a:pPr marL="0" indent="0">
              <a:buFont typeface="Arial" charset="0"/>
              <a:buChar char="•"/>
            </a:pPr>
            <a:r>
              <a:rPr lang="en-US" sz="2200" b="0" dirty="0" smtClean="0">
                <a:latin typeface="Franklin Gothic Medium" pitchFamily="34" charset="0"/>
              </a:rPr>
              <a:t>Definition of </a:t>
            </a: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net migration</a:t>
            </a:r>
          </a:p>
          <a:p>
            <a:pPr marL="0" indent="0">
              <a:buFont typeface="Arial" charset="0"/>
              <a:buChar char="•"/>
            </a:pP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Ravenstein’s Laws of Migration</a:t>
            </a:r>
          </a:p>
          <a:p>
            <a:pPr marL="0" indent="0">
              <a:buFont typeface="Arial" charset="0"/>
              <a:buChar char="•"/>
            </a:pPr>
            <a:r>
              <a:rPr lang="en-US" sz="2200" b="0" dirty="0" smtClean="0">
                <a:solidFill>
                  <a:srgbClr val="C00000"/>
                </a:solidFill>
                <a:latin typeface="Franklin Gothic Medium" pitchFamily="34" charset="0"/>
              </a:rPr>
              <a:t>Gravity Model</a:t>
            </a:r>
          </a:p>
          <a:p>
            <a:pPr marL="0" indent="0"/>
            <a:endParaRPr lang="en-US" sz="20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681412" cy="3713162"/>
          </a:xfrm>
        </p:spPr>
        <p:txBody>
          <a:bodyPr/>
          <a:lstStyle/>
          <a:p>
            <a:pPr marL="0" indent="0"/>
            <a:r>
              <a:rPr lang="en-US" sz="2000" dirty="0" smtClean="0">
                <a:solidFill>
                  <a:srgbClr val="C00000"/>
                </a:solidFill>
              </a:rPr>
              <a:t>Push factors and pull factors</a:t>
            </a:r>
            <a:r>
              <a:rPr lang="en-US" sz="2000" dirty="0" smtClean="0"/>
              <a:t>—How do they differ?  What are some examples of each from history?</a:t>
            </a:r>
          </a:p>
          <a:p>
            <a:pPr marL="0" indent="0"/>
            <a:r>
              <a:rPr lang="en-US" sz="2000" dirty="0" smtClean="0">
                <a:solidFill>
                  <a:srgbClr val="C00000"/>
                </a:solidFill>
              </a:rPr>
              <a:t>Intervening obstacles</a:t>
            </a:r>
          </a:p>
          <a:p>
            <a:pPr marL="0" indent="0"/>
            <a:r>
              <a:rPr lang="en-US" sz="2000" dirty="0" smtClean="0"/>
              <a:t>Migration at different scales—from </a:t>
            </a:r>
            <a:r>
              <a:rPr lang="en-US" sz="2000" dirty="0" smtClean="0">
                <a:solidFill>
                  <a:srgbClr val="C00000"/>
                </a:solidFill>
              </a:rPr>
              <a:t>local to global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Key Points to remember from this session:</a:t>
            </a:r>
            <a:endParaRPr lang="en-US" sz="2400" b="1" dirty="0"/>
          </a:p>
        </p:txBody>
      </p:sp>
      <p:pic>
        <p:nvPicPr>
          <p:cNvPr id="90114" name="Picture 2" descr="C:\Users\Owner\AppData\Local\Microsoft\Windows\Temporary Internet Files\Content.IE5\MOOIPXMK\MC900438808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621837" cy="24384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What interests geographers more?</a:t>
            </a:r>
          </a:p>
          <a:p>
            <a:pPr>
              <a:defRPr/>
            </a:pPr>
            <a:endParaRPr lang="en-US" sz="1100" b="0" dirty="0">
              <a:latin typeface="+mj-lt"/>
            </a:endParaRPr>
          </a:p>
          <a:p>
            <a:pPr>
              <a:defRPr/>
            </a:pPr>
            <a:r>
              <a:rPr lang="en-US" sz="2600" b="0" dirty="0" smtClean="0">
                <a:latin typeface="+mj-lt"/>
              </a:rPr>
              <a:t>	Geographers  tend to be more interested in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migration</a:t>
            </a:r>
            <a:r>
              <a:rPr lang="en-US" sz="2600" b="0" dirty="0" smtClean="0">
                <a:latin typeface="+mj-lt"/>
              </a:rPr>
              <a:t> than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circulation</a:t>
            </a:r>
            <a:r>
              <a:rPr lang="en-US" sz="2600" b="0" dirty="0" smtClean="0">
                <a:latin typeface="+mj-lt"/>
              </a:rPr>
              <a:t> , because migration produces important changes for individuals  and the regions they move to and from.</a:t>
            </a:r>
            <a:endParaRPr lang="en-US" sz="2600" b="0" dirty="0">
              <a:latin typeface="+mj-lt"/>
            </a:endParaRPr>
          </a:p>
        </p:txBody>
      </p:sp>
      <p:pic>
        <p:nvPicPr>
          <p:cNvPr id="68610" name="Picture 2" descr="C:\Users\Owner\AppData\Local\Microsoft\Windows\Temporary Internet Files\Content.IE5\2TXBHVPI\MC90004776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056839" cy="27276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Spatial interaction </a:t>
            </a:r>
            <a:r>
              <a:rPr lang="en-US" sz="2200" b="0" dirty="0" smtClean="0">
                <a:latin typeface="+mj-lt"/>
              </a:rPr>
              <a:t>is a broad geographical term for the movement of peoples, ideas, and commodities within and between areas, whether it is circulation or migration.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The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demographic equation </a:t>
            </a:r>
            <a:r>
              <a:rPr lang="en-US" sz="2200" b="0" dirty="0" smtClean="0">
                <a:latin typeface="+mj-lt"/>
              </a:rPr>
              <a:t>summarizes the population change over time in an area by combining natural change (death rate subtracted from birth rate) and the net migration.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Net migration </a:t>
            </a:r>
            <a:r>
              <a:rPr lang="en-US" sz="2200" b="0" dirty="0" smtClean="0">
                <a:latin typeface="+mj-lt"/>
              </a:rPr>
              <a:t>is the difference between emigration and immigration.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7587" name="Picture 3" descr="C:\Users\Owner\AppData\Local\Microsoft\Windows\Temporary Internet Files\Content.IE5\PKQ3KW4C\MC9001498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19600"/>
            <a:ext cx="3048000" cy="20447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Emigration:  </a:t>
            </a:r>
            <a:r>
              <a:rPr lang="en-US" sz="2800" b="0" dirty="0" smtClean="0">
                <a:latin typeface="+mj-lt"/>
              </a:rPr>
              <a:t>migration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FROM</a:t>
            </a:r>
            <a:r>
              <a:rPr lang="en-US" sz="28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a location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800" b="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Immigration:  </a:t>
            </a:r>
            <a:r>
              <a:rPr lang="en-US" sz="2800" b="0" dirty="0" smtClean="0">
                <a:latin typeface="+mj-lt"/>
              </a:rPr>
              <a:t>migration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TO </a:t>
            </a:r>
            <a:r>
              <a:rPr lang="en-US" sz="2800" b="0" dirty="0" smtClean="0">
                <a:latin typeface="+mj-lt"/>
              </a:rPr>
              <a:t> a location</a:t>
            </a:r>
          </a:p>
          <a:p>
            <a:pPr>
              <a:defRPr/>
            </a:pPr>
            <a:endParaRPr lang="en-US" sz="2800" b="0" dirty="0" smtClean="0"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BOTH types of migration usually occur at once.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9634" name="Picture 2" descr="C:\Users\Owner\AppData\Local\Microsoft\Windows\Temporary Internet Files\Content.IE5\MOOIPXMK\MC9002959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8600"/>
            <a:ext cx="1446213" cy="194945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>
              <a:defRPr/>
            </a:pPr>
            <a:r>
              <a:rPr b="1" dirty="0"/>
              <a:t>Ravenstein’s laws </a:t>
            </a:r>
            <a:br>
              <a:rPr b="1" dirty="0"/>
            </a:br>
            <a:r>
              <a:rPr b="1" dirty="0"/>
              <a:t>of migration</a:t>
            </a:r>
          </a:p>
        </p:txBody>
      </p:sp>
      <p:pic>
        <p:nvPicPr>
          <p:cNvPr id="63492" name="Picture 4" descr="C:\Users\Owner\AppData\Local\Microsoft\Windows\Temporary Internet Files\Content.IE5\2TXBHVPI\MC900250922[1].wmf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0" y="2667000"/>
            <a:ext cx="3173413" cy="32004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Ernst ravenstein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Ravenstein was a British demographer.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In 1885, he  wrote 11 migration laws based on his study of internal migration in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England.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Internal migration </a:t>
            </a:r>
            <a:r>
              <a:rPr lang="en-US" sz="2800" b="0" dirty="0" smtClean="0">
                <a:latin typeface="+mj-lt"/>
              </a:rPr>
              <a:t>is permanent movement of people within a country’s borders.</a:t>
            </a:r>
          </a:p>
          <a:p>
            <a:pPr marL="0" indent="0"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Many laws still hold true today!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0659" name="Picture 3" descr="C:\Users\Owner\AppData\Local\Microsoft\Windows\Temporary Internet Files\Content.IE5\MOOIPXMK\MC9001893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343400"/>
            <a:ext cx="2986088" cy="187325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Ravenstein’s laws of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The majority of migrants move only a short distance.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Distance decay </a:t>
            </a:r>
            <a:r>
              <a:rPr lang="en-US" sz="2300" b="0" dirty="0" smtClean="0">
                <a:latin typeface="+mj-lt"/>
              </a:rPr>
              <a:t>is the decline of an activity or function with increasing distance from the point of origin.  It describes the tendency of people to stay fairly close to home.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0" dirty="0" smtClean="0">
                <a:latin typeface="+mj-lt"/>
              </a:rPr>
              <a:t>The 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scale of migration </a:t>
            </a:r>
            <a:r>
              <a:rPr lang="en-US" sz="2300" b="0" dirty="0" smtClean="0">
                <a:latin typeface="+mj-lt"/>
              </a:rPr>
              <a:t>has increased in recent years with modern transportation and communication systems.  It is 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now possible </a:t>
            </a:r>
            <a:r>
              <a:rPr lang="en-US" sz="2300" dirty="0" smtClean="0">
                <a:latin typeface="+mj-lt"/>
              </a:rPr>
              <a:t>for people to migrate to distant lands.</a:t>
            </a:r>
          </a:p>
          <a:p>
            <a:pPr marL="0" indent="0" algn="ctr">
              <a:defRPr/>
            </a:pPr>
            <a:endParaRPr lang="en-US" sz="2300" dirty="0">
              <a:latin typeface="+mj-lt"/>
            </a:endParaRPr>
          </a:p>
        </p:txBody>
      </p:sp>
      <p:pic>
        <p:nvPicPr>
          <p:cNvPr id="15364" name="Picture 3" descr="C:\Users\Owner\AppData\Local\Microsoft\Windows\Temporary Internet Files\Content.IE5\2TXBHVPI\MC910216408[1]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876800" y="4572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13355</TotalTime>
  <Words>1422</Words>
  <Application>Microsoft Office PowerPoint</Application>
  <PresentationFormat>On-screen Show (4:3)</PresentationFormat>
  <Paragraphs>177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Franklin Gothic Book</vt:lpstr>
      <vt:lpstr>Franklin Gothic Medium</vt:lpstr>
      <vt:lpstr>Times New Roman</vt:lpstr>
      <vt:lpstr>Tunga</vt:lpstr>
      <vt:lpstr>Wingdings</vt:lpstr>
      <vt:lpstr>Angles</vt:lpstr>
      <vt:lpstr>Advanced Placement      Human Geography</vt:lpstr>
      <vt:lpstr>Population movement</vt:lpstr>
      <vt:lpstr>Vocabulary</vt:lpstr>
      <vt:lpstr>vocabulary</vt:lpstr>
      <vt:lpstr>vocabulary</vt:lpstr>
      <vt:lpstr>vocabulary</vt:lpstr>
      <vt:lpstr>Ravenstein’s laws  of migration</vt:lpstr>
      <vt:lpstr>Ernst ravenstein </vt:lpstr>
      <vt:lpstr>Ravenstein’s laws of migration</vt:lpstr>
      <vt:lpstr>Ravenstein’s laws of migration</vt:lpstr>
      <vt:lpstr>Ravenstein’s laws of migration</vt:lpstr>
      <vt:lpstr>Ravenstein’s laws of migration</vt:lpstr>
      <vt:lpstr>Ravenstein’s laws of migration</vt:lpstr>
      <vt:lpstr>Ravenstein’s laws of migration</vt:lpstr>
      <vt:lpstr>Ravenstein and the gravity model</vt:lpstr>
      <vt:lpstr>Related to the gravity model </vt:lpstr>
      <vt:lpstr>Reasons for migrating</vt:lpstr>
      <vt:lpstr>Why migrate?</vt:lpstr>
      <vt:lpstr>Why migrate?</vt:lpstr>
      <vt:lpstr>Economic factors</vt:lpstr>
      <vt:lpstr>Cultural push factors</vt:lpstr>
      <vt:lpstr>Cultural push factors</vt:lpstr>
      <vt:lpstr>Cultural pull factors</vt:lpstr>
      <vt:lpstr>environmental factors</vt:lpstr>
      <vt:lpstr>Environmental factors</vt:lpstr>
      <vt:lpstr>Environmental factors</vt:lpstr>
      <vt:lpstr>Environmental factors</vt:lpstr>
      <vt:lpstr>Impact of major migrations</vt:lpstr>
      <vt:lpstr>Major migrations at different scales</vt:lpstr>
      <vt:lpstr>Migrations at different scales</vt:lpstr>
      <vt:lpstr>Global migration patterns</vt:lpstr>
      <vt:lpstr>The largest flows of people in the modern world are from Asia to North America, Asia to Europe, and South American to  North America.</vt:lpstr>
      <vt:lpstr>Key Points to remember from this session: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Owner</dc:creator>
  <cp:lastModifiedBy>Christopher Brasher</cp:lastModifiedBy>
  <cp:revision>75</cp:revision>
  <dcterms:created xsi:type="dcterms:W3CDTF">2010-09-28T21:01:16Z</dcterms:created>
  <dcterms:modified xsi:type="dcterms:W3CDTF">2016-09-27T14:15:12Z</dcterms:modified>
</cp:coreProperties>
</file>