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24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75" r:id="rId21"/>
    <p:sldId id="320" r:id="rId22"/>
    <p:sldId id="321" r:id="rId23"/>
    <p:sldId id="322" r:id="rId24"/>
    <p:sldId id="332" r:id="rId25"/>
    <p:sldId id="323" r:id="rId26"/>
    <p:sldId id="326" r:id="rId27"/>
    <p:sldId id="32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F4BB-A715-41EE-8D41-607E74031EBA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D9F2-7EB7-41A2-BC73-1808521A7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66EE-A044-4947-97DF-216782FB34A2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8AC4-0383-4021-B724-A406D4FF1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8D33-C32A-480E-8071-20E8CD4324E8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F37F-4A1C-4D41-B971-2DCD1BDAE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C89C-89FB-4FB6-8381-9F5876A52BC3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BEC88-B643-459C-B53C-72DBC00F5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944D-0E79-48A0-875E-288F039280C5}" type="datetime1">
              <a:rPr lang="en-US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BCE8-B1B6-4E2E-8667-6044D017C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2AA1-4D6F-4439-B34D-B3BD05C0280C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3EB4-3517-402A-83D6-C55E8F2E7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BC3B-2E4B-4EAF-A35C-FFB2DF50CDEE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9ABC-71C9-49B2-9D1E-679D2DD5A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9623-BA11-4FA2-8DBE-8CA932766E6E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559B-EAE7-45FC-8F62-4079BC337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6616-C90D-49AB-8A24-0453FAFB540C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88C7-FDA3-4835-BE0E-82D084A7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B01E-C7E7-479B-908A-9BF3363D277F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DD847C-4966-4FEA-A745-9672C5C39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5647-DC0E-4D89-8ED5-8B55070852BA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9CC5-CD69-4977-BE17-C6082301E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47DAC1-5374-4C28-923A-30336E3E1B2B}" type="datetime1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57488A-BBA4-4E14-B8A1-25D22802D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9" r:id="rId2"/>
    <p:sldLayoutId id="2147483997" r:id="rId3"/>
    <p:sldLayoutId id="2147483990" r:id="rId4"/>
    <p:sldLayoutId id="2147483991" r:id="rId5"/>
    <p:sldLayoutId id="2147483992" r:id="rId6"/>
    <p:sldLayoutId id="2147483993" r:id="rId7"/>
    <p:sldLayoutId id="2147483998" r:id="rId8"/>
    <p:sldLayoutId id="2147483999" r:id="rId9"/>
    <p:sldLayoutId id="2147483994" r:id="rId10"/>
    <p:sldLayoutId id="2147483995" r:id="rId11"/>
  </p:sldLayoutIdLst>
  <p:transition spd="slow"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8350" y="1704975"/>
            <a:ext cx="5649913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  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Human Geography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638" y="2705100"/>
            <a:ext cx="6511925" cy="3286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b="1"/>
              <a:t>Unit Two:  Population</a:t>
            </a:r>
          </a:p>
        </p:txBody>
      </p:sp>
      <p:pic>
        <p:nvPicPr>
          <p:cNvPr id="6148" name="Picture 10" descr="C:\Users\Owner\AppData\Local\Microsoft\Windows\Temporary Internet Files\Content.IE5\H6MQ49SX\MP900390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5894388"/>
            <a:ext cx="274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Session 5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South </a:t>
            </a:r>
            <a:r>
              <a:rPr lang="en-US" b="1" dirty="0" err="1" smtClean="0"/>
              <a:t>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Example: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Refugees fled from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Afghanistan </a:t>
            </a:r>
            <a:r>
              <a:rPr lang="en-US" sz="2400" dirty="0" smtClean="0">
                <a:latin typeface="+mj-lt"/>
              </a:rPr>
              <a:t>after  the events of September 11, 2001 when the U.S. retaliated against terrorist bases 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Many fled to neighboring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Pakistan.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3" descr="C:\Users\Owner\AppData\Local\Microsoft\Windows\Temporary Internet Files\Content.IE5\2TXBHVPI\MC900129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05200"/>
            <a:ext cx="25352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Southeast </a:t>
            </a:r>
            <a:r>
              <a:rPr lang="en-US" b="1" dirty="0" err="1" smtClean="0"/>
              <a:t>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Examples: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Civil war in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Cambodia</a:t>
            </a:r>
            <a:r>
              <a:rPr lang="en-US" sz="2400" b="0" dirty="0" smtClean="0">
                <a:latin typeface="+mj-lt"/>
              </a:rPr>
              <a:t> caused refugees to escape to camps in Thailand.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Refugee camps were created in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Myanmar (Burma) </a:t>
            </a:r>
            <a:r>
              <a:rPr lang="en-US" sz="2400" b="0" dirty="0" smtClean="0">
                <a:latin typeface="+mj-lt"/>
              </a:rPr>
              <a:t>for minorities who escaped repressive military rule.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1684" name="Picture 4" descr="C:\Users\Owner\AppData\Local\Microsoft\Windows\Temporary Internet Files\Content.IE5\PKQ3KW4C\MC9001577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257800"/>
            <a:ext cx="1816100" cy="140017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C:\Users\Owner\AppData\Local\Microsoft\Windows\Temporary Internet Files\Content.IE5\MOOIPXMK\MC9001577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0"/>
            <a:ext cx="1323975" cy="1814513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C:\Users\Owner\AppData\Local\Microsoft\Windows\Temporary Internet Files\Content.IE5\8ZXXAEK3\MC9001576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09988"/>
            <a:ext cx="2503488" cy="1443037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The </a:t>
            </a:r>
            <a:r>
              <a:rPr lang="en-US" b="1" dirty="0" err="1" smtClean="0"/>
              <a:t>balkans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Example:</a:t>
            </a:r>
          </a:p>
          <a:p>
            <a:pPr lvl="4">
              <a:buNone/>
              <a:defRPr/>
            </a:pPr>
            <a:r>
              <a:rPr lang="en-US" sz="2400" dirty="0" smtClean="0">
                <a:latin typeface="+mj-lt"/>
              </a:rPr>
              <a:t>After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Yugoslavia</a:t>
            </a:r>
            <a:r>
              <a:rPr lang="en-US" sz="2400" dirty="0" smtClean="0">
                <a:latin typeface="+mj-lt"/>
              </a:rPr>
              <a:t> collapsed, the area broke into small countries in an effort to solve problems, but many people are still dislocated today.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Serbs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Macedonians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Bosnians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Albanians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2706" name="Picture 2" descr="C:\Users\Owner\AppData\Local\Microsoft\Windows\Temporary Internet Files\Content.IE5\2TXBHVPI\MC9000709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124200"/>
            <a:ext cx="1687513" cy="2811463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Sub-saharan</a:t>
            </a:r>
            <a:r>
              <a:rPr lang="en-US" b="1" dirty="0" smtClean="0"/>
              <a:t> </a:t>
            </a:r>
            <a:r>
              <a:rPr lang="en-US" b="1" dirty="0" err="1" smtClean="0"/>
              <a:t>africa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Examples: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Rwanda, </a:t>
            </a:r>
            <a:r>
              <a:rPr lang="en-US" sz="2400" b="0" dirty="0" smtClean="0">
                <a:latin typeface="+mj-lt"/>
              </a:rPr>
              <a:t>the conflict between Hutus and Tutsis resulted in one million deaths in 1994.  Refugees spilled into Congo, Tanzania, and Uganda.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Sudan</a:t>
            </a:r>
            <a:r>
              <a:rPr lang="en-US" sz="2400" b="0" dirty="0" smtClean="0">
                <a:latin typeface="+mj-lt"/>
              </a:rPr>
              <a:t>, civil war between the Arabs of the north and  the Africans of the south created the worst refugee crisis of the early 21</a:t>
            </a:r>
            <a:r>
              <a:rPr lang="en-US" sz="2400" b="0" baseline="30000" dirty="0" smtClean="0">
                <a:latin typeface="+mj-lt"/>
              </a:rPr>
              <a:t>st</a:t>
            </a:r>
            <a:r>
              <a:rPr lang="en-US" sz="2400" b="0" dirty="0" smtClean="0">
                <a:latin typeface="+mj-lt"/>
              </a:rPr>
              <a:t> century.</a:t>
            </a:r>
          </a:p>
          <a:p>
            <a:pPr>
              <a:defRPr/>
            </a:pPr>
            <a:endParaRPr lang="en-US" sz="28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3730" name="Picture 2" descr="C:\Users\Owner\AppData\Local\Microsoft\Windows\Temporary Internet Files\Content.IE5\8ZXXAEK3\MC9001894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176588" cy="199231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21300" cy="4589463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371600" y="457200"/>
            <a:ext cx="638810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The map </a:t>
            </a:r>
            <a:r>
              <a:rPr lang="en-US" sz="2000" b="1" dirty="0"/>
              <a:t>shows areas of ethnic strife that have caused refugees to move within each country and across borders into neighboring countries.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>
              <a:defRPr/>
            </a:pPr>
            <a:r>
              <a:rPr b="1"/>
              <a:t>Migration selectivity</a:t>
            </a:r>
          </a:p>
        </p:txBody>
      </p:sp>
      <p:pic>
        <p:nvPicPr>
          <p:cNvPr id="21507" name="Picture 2" descr="C:\Users\Owner\AppData\Local\Microsoft\Windows\Temporary Internet Files\Content.IE5\PKQ3KW4C\MC900231446[1].wmf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953000" y="31750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Migration selectivity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2906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endParaRPr lang="en-US" sz="2400" dirty="0" smtClean="0">
              <a:latin typeface="+mj-lt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    Defined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:  </a:t>
            </a:r>
            <a:r>
              <a:rPr lang="en-US" sz="2400" dirty="0">
                <a:latin typeface="+mj-lt"/>
              </a:rPr>
              <a:t>the tendency of certain types of </a:t>
            </a:r>
          </a:p>
          <a:p>
            <a:pPr algn="ctr">
              <a:defRPr/>
            </a:pPr>
            <a:r>
              <a:rPr lang="en-US" sz="2400" dirty="0" smtClean="0">
                <a:latin typeface="+mj-lt"/>
              </a:rPr>
              <a:t>     people </a:t>
            </a:r>
            <a:r>
              <a:rPr lang="en-US" sz="2400" dirty="0">
                <a:latin typeface="+mj-lt"/>
              </a:rPr>
              <a:t>to move</a:t>
            </a:r>
          </a:p>
          <a:p>
            <a:pPr algn="ctr">
              <a:defRPr/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Not everyone is equally likely</a:t>
            </a:r>
          </a:p>
          <a:p>
            <a:pPr algn="ctr">
              <a:defRPr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to migrate, even if they are influenced by the same push and pull factors.</a:t>
            </a:r>
          </a:p>
        </p:txBody>
      </p:sp>
      <p:pic>
        <p:nvPicPr>
          <p:cNvPr id="22532" name="Picture 2" descr="C:\Users\Owner\AppData\Local\Microsoft\Windows\Temporary Internet Files\Content.IE5\MOOIPXMK\MC9001984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1111250" cy="1981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Migration selectivity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06825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latin typeface="+mj-lt"/>
              </a:rPr>
              <a:t>Influenced by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Age</a:t>
            </a:r>
            <a:r>
              <a:rPr lang="en-US" sz="2400" b="0" dirty="0" smtClean="0">
                <a:latin typeface="+mj-lt"/>
              </a:rPr>
              <a:t> —young people more likely to migrate (ages 18 and 30)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Life changes affect decision to migrate.  Examples: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attend school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marriage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take a job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join military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2467" name="Picture 3" descr="C:\Users\Owner\AppData\Local\Microsoft\Windows\Temporary Internet Files\Content.IE5\PKQ3KW4C\MC9003891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181335" cy="18288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Migration selectivity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Influenced by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Education</a:t>
            </a:r>
            <a:r>
              <a:rPr lang="en-US" sz="2200" b="0" dirty="0" smtClean="0">
                <a:latin typeface="+mj-lt"/>
              </a:rPr>
              <a:t> --People with higher levels of education are MORE likely to move than those with less education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Examples</a:t>
            </a:r>
            <a:r>
              <a:rPr lang="en-US" sz="2200" b="0" dirty="0" smtClean="0">
                <a:latin typeface="+mj-lt"/>
              </a:rPr>
              <a:t>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Brain Drain (loss of highly educated people)</a:t>
            </a:r>
            <a:endParaRPr lang="en-US" sz="2200" b="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Highly qualified candidates follow careers.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Going away to college often means traveling a good distance from home.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4580" name="Picture 4" descr="C:\Users\Owner\AppData\Local\Microsoft\Windows\Temporary Internet Files\Content.IE5\2TXBHVPI\MC9002311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2400"/>
            <a:ext cx="2339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Migration selectivity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Influenced by</a:t>
            </a:r>
          </a:p>
          <a:p>
            <a:pPr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Kinship and friendship ties </a:t>
            </a:r>
            <a:r>
              <a:rPr lang="en-US" sz="2200" b="0" dirty="0" smtClean="0">
                <a:latin typeface="+mj-lt"/>
              </a:rPr>
              <a:t>– Many settle near family and friend to adjust to new location.</a:t>
            </a:r>
          </a:p>
          <a:p>
            <a:pPr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Example:  </a:t>
            </a:r>
            <a:r>
              <a:rPr lang="en-US" sz="2200" b="0" dirty="0" smtClean="0">
                <a:latin typeface="+mj-lt"/>
              </a:rPr>
              <a:t>Chain migration –A stream of people leave an area after first movers communicate with people back home and stimulate others to follow later.</a:t>
            </a:r>
          </a:p>
          <a:p>
            <a:pPr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Example:  </a:t>
            </a:r>
            <a:r>
              <a:rPr lang="en-US" sz="2200" b="0" dirty="0" smtClean="0">
                <a:latin typeface="+mj-lt"/>
              </a:rPr>
              <a:t>“Little Italy” or “Chinatown”</a:t>
            </a:r>
          </a:p>
        </p:txBody>
      </p:sp>
      <p:pic>
        <p:nvPicPr>
          <p:cNvPr id="25604" name="Picture 2" descr="C:\Users\Owner\AppData\Local\Microsoft\Windows\Temporary Internet Files\Content.IE5\PKQ3KW4C\MC9003030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882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 smtClean="0"/>
              <a:t>u.s.</a:t>
            </a:r>
            <a:r>
              <a:rPr lang="en-US" b="1" dirty="0" smtClean="0"/>
              <a:t> immigration patterns</a:t>
            </a:r>
            <a:endParaRPr lang="en-US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The United States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This country is an important example for studying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migration</a:t>
            </a:r>
            <a:r>
              <a:rPr lang="en-US" sz="2200" b="0" dirty="0" smtClean="0">
                <a:latin typeface="+mj-lt"/>
              </a:rPr>
              <a:t> since many of its citizens are direct descendants of immigrants.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It is the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hird most populous </a:t>
            </a:r>
            <a:r>
              <a:rPr lang="en-US" sz="2200" b="0" dirty="0" smtClean="0">
                <a:latin typeface="+mj-lt"/>
              </a:rPr>
              <a:t>country in the world.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70 million people have migrated to the U.S. since 1820.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30 million current residents are immigrants.</a:t>
            </a:r>
          </a:p>
        </p:txBody>
      </p:sp>
      <p:pic>
        <p:nvPicPr>
          <p:cNvPr id="40964" name="Picture 4" descr="C:\Users\Owner\AppData\Local\Microsoft\Windows\Temporary Internet Files\Content.IE5\PKQ3KW4C\MC9004446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1824038" cy="23622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/>
              <a:t>Short term circulation and activity space</a:t>
            </a:r>
          </a:p>
        </p:txBody>
      </p:sp>
      <p:pic>
        <p:nvPicPr>
          <p:cNvPr id="26627" name="Picture 3" descr="C:\Users\Owner\AppData\Local\Microsoft\Windows\Temporary Internet Files\Content.IE5\H6MQ49SX\MC9000787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8131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Short term circulation and activity space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Short term circulation (defined):  </a:t>
            </a:r>
            <a:r>
              <a:rPr lang="en-US" sz="2600" b="0" dirty="0" smtClean="0">
                <a:latin typeface="+mj-lt"/>
              </a:rPr>
              <a:t>movement that does not involve relocation of residence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US" sz="2600" b="0" dirty="0">
              <a:latin typeface="+mj-lt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Activity space (defined):  </a:t>
            </a:r>
            <a:r>
              <a:rPr lang="en-US" sz="2600" b="0" dirty="0" smtClean="0">
                <a:latin typeface="+mj-lt"/>
              </a:rPr>
              <a:t>area in which an individual moves about as he or she pursues regular, day-to-day activities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6563" name="Picture 3" descr="C:\Users\Owner\AppData\Local\Microsoft\Windows\Temporary Internet Files\Content.IE5\PKQ3KW4C\MC900090607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34473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01675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/>
              <a:t>Factors that influence trips within </a:t>
            </a:r>
            <a:br>
              <a:rPr lang="en-US" sz="2400" b="1" dirty="0" smtClean="0"/>
            </a:br>
            <a:r>
              <a:rPr lang="en-US" sz="2400" b="1" dirty="0" smtClean="0"/>
              <a:t>an activity space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371600"/>
            <a:ext cx="7521575" cy="3505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Age group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School-age children </a:t>
            </a:r>
            <a:r>
              <a:rPr lang="en-US" sz="2200" b="0" dirty="0" smtClean="0">
                <a:latin typeface="+mj-lt"/>
              </a:rPr>
              <a:t>are dependent on parents for long distance transportation; when alone, they travel by foot or bicycle.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Teenagers </a:t>
            </a:r>
            <a:r>
              <a:rPr lang="en-US" sz="2200" b="0" dirty="0" smtClean="0">
                <a:latin typeface="+mj-lt"/>
              </a:rPr>
              <a:t>begin to drive, which increases their activity space.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Wage-earning adults </a:t>
            </a:r>
            <a:r>
              <a:rPr lang="en-US" sz="2200" b="0" dirty="0" smtClean="0">
                <a:latin typeface="+mj-lt"/>
              </a:rPr>
              <a:t>travel to work and back.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Older people </a:t>
            </a:r>
            <a:r>
              <a:rPr lang="en-US" sz="2200" b="0" dirty="0" smtClean="0">
                <a:latin typeface="+mj-lt"/>
              </a:rPr>
              <a:t>often see their activity space shrink once they retire from work.</a:t>
            </a:r>
          </a:p>
          <a:p>
            <a:pPr>
              <a:defRPr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21575" cy="685800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/>
              <a:t>Factors that influence trips within </a:t>
            </a:r>
            <a:br>
              <a:rPr lang="en-US" sz="2400" b="1" dirty="0" smtClean="0"/>
            </a:br>
            <a:r>
              <a:rPr lang="en-US" sz="2400" b="1" dirty="0" smtClean="0"/>
              <a:t>an activity space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43000"/>
            <a:ext cx="7521575" cy="35369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Ability to travel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No accessibility to cars results in a fairly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small activity space.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Movement is related to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income levels</a:t>
            </a:r>
            <a:r>
              <a:rPr lang="en-US" sz="2400" b="0" dirty="0" smtClean="0">
                <a:latin typeface="+mj-lt"/>
              </a:rPr>
              <a:t>, with poorer people having smaller activity spaces.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Suburbs</a:t>
            </a:r>
            <a:r>
              <a:rPr lang="en-US" sz="2400" b="0" dirty="0" smtClean="0">
                <a:latin typeface="+mj-lt"/>
              </a:rPr>
              <a:t> often are spread out, increasing sizes of activity spaces to take care of daily needs.</a:t>
            </a:r>
          </a:p>
          <a:p>
            <a:pPr>
              <a:defRPr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7587" name="Picture 3" descr="C:\Users\Owner\AppData\Local\Microsoft\Windows\Temporary Internet Files\Content.IE5\2TXBHVPI\MC900229659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096000" y="4191000"/>
            <a:ext cx="2228850" cy="23622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Factors that influence trips within </a:t>
            </a:r>
            <a:br>
              <a:rPr lang="en-US" sz="2400" b="1" dirty="0" smtClean="0"/>
            </a:br>
            <a:r>
              <a:rPr lang="en-US" sz="2400" b="1" dirty="0" smtClean="0"/>
              <a:t>an activity space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Opportunities to travel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Awareness of space </a:t>
            </a:r>
            <a:r>
              <a:rPr lang="en-US" sz="2400" b="0" dirty="0" smtClean="0">
                <a:latin typeface="+mj-lt"/>
              </a:rPr>
              <a:t>may be limited, and minimal knowledge of opportunity locations may discourage travel beyond the normal activity space.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Poverty</a:t>
            </a:r>
            <a:r>
              <a:rPr lang="en-US" sz="2400" b="0" dirty="0" smtClean="0">
                <a:latin typeface="+mj-lt"/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physical isolation </a:t>
            </a:r>
            <a:r>
              <a:rPr lang="en-US" sz="2400" b="0" dirty="0" smtClean="0">
                <a:latin typeface="+mj-lt"/>
              </a:rPr>
              <a:t>may contribute to a lack of awareness space.</a:t>
            </a:r>
          </a:p>
          <a:p>
            <a:pPr>
              <a:defRPr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6802" name="Picture 2" descr="C:\Users\Owner\AppData\Local\Microsoft\Windows\Temporary Internet Files\Content.IE5\PKQ3KW4C\MC9003418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3200400" cy="26463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Space-time prism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All people live within a space-time prism that sets the limits of their activities.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People have only so much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time</a:t>
            </a:r>
            <a:r>
              <a:rPr lang="en-US" sz="2400" b="0" dirty="0" smtClean="0">
                <a:latin typeface="+mj-lt"/>
              </a:rPr>
              <a:t> to be mobile.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Space is limited by the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ability </a:t>
            </a:r>
            <a:r>
              <a:rPr lang="en-US" sz="2400" b="0" dirty="0" smtClean="0">
                <a:latin typeface="+mj-lt"/>
              </a:rPr>
              <a:t>to move.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Example:  </a:t>
            </a:r>
            <a:r>
              <a:rPr lang="en-US" sz="2400" b="0" dirty="0" smtClean="0">
                <a:latin typeface="+mj-lt"/>
              </a:rPr>
              <a:t>People must choose jobs that lie within their space-time prism.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b="0" dirty="0" smtClean="0">
              <a:latin typeface="+mj-lt"/>
            </a:endParaRPr>
          </a:p>
        </p:txBody>
      </p:sp>
      <p:pic>
        <p:nvPicPr>
          <p:cNvPr id="68610" name="Picture 2" descr="C:\Users\Owner\AppData\Local\Microsoft\Windows\Temporary Internet Files\Content.IE5\MOOIPXMK\MC900071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590800" cy="2819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1785938"/>
            <a:ext cx="6261100" cy="43545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143000" y="7620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Activity space of an 8-year old boy who lives </a:t>
            </a:r>
          </a:p>
          <a:p>
            <a:pPr algn="ctr"/>
            <a:r>
              <a:rPr lang="en-US" sz="2400" b="1"/>
              <a:t>in suburban U.S</a:t>
            </a:r>
            <a:r>
              <a:rPr lang="en-US" b="1"/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096963"/>
            <a:ext cx="3200400" cy="371316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Immigration patterns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Intraregional migrations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Dislocation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Migration selectivity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Chain migration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/>
              <a:t>Short term circulation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/>
              <a:t>Activity space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/>
              <a:t>Awareness space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/>
              <a:t>Space-time prism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Key Terms and concepts from this session</a:t>
            </a:r>
            <a:endParaRPr lang="en-US" sz="2400" b="1" dirty="0"/>
          </a:p>
        </p:txBody>
      </p:sp>
      <p:pic>
        <p:nvPicPr>
          <p:cNvPr id="33797" name="Picture 2" descr="C:\Users\Owner\AppData\Local\Microsoft\Windows\Temporary Internet Files\Content.IE5\MOOIPXMK\MC9002810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31" y="3683000"/>
            <a:ext cx="3491977" cy="22860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Three main eras of immigration in </a:t>
            </a:r>
            <a:r>
              <a:rPr lang="en-US" b="1" dirty="0" err="1" smtClean="0"/>
              <a:t>u.s.</a:t>
            </a:r>
            <a:endParaRPr lang="en-US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Initial settlement of colonies</a:t>
            </a:r>
          </a:p>
          <a:p>
            <a:pPr lvl="1">
              <a:defRPr/>
            </a:pPr>
            <a:endParaRPr lang="en-US" sz="1000" dirty="0" smtClean="0">
              <a:latin typeface="+mj-lt"/>
            </a:endParaRP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Majority of immigrants were from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Great Britain.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They also came from: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Netherlands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Sweden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France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Germany and the </a:t>
            </a:r>
            <a:r>
              <a:rPr lang="en-US" sz="2200" dirty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berian peninsula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Africa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(forced migration; slavery)</a:t>
            </a:r>
          </a:p>
          <a:p>
            <a:pPr marL="0" indent="0">
              <a:defRPr/>
            </a:pPr>
            <a:endParaRPr lang="en-US" dirty="0" smtClean="0"/>
          </a:p>
        </p:txBody>
      </p:sp>
      <p:pic>
        <p:nvPicPr>
          <p:cNvPr id="41989" name="Picture 5" descr="C:\Users\Owner\AppData\Local\Microsoft\Windows\Temporary Internet Files\Content.IE5\PKQ3KW4C\MC900415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0914"/>
            <a:ext cx="2598757" cy="2216843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Three main eras of immigration in </a:t>
            </a:r>
            <a:r>
              <a:rPr lang="en-US" b="1" dirty="0" err="1" smtClean="0"/>
              <a:t>u.s.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4114800"/>
          </a:xfrm>
        </p:spPr>
        <p:txBody>
          <a:bodyPr/>
          <a:lstStyle/>
          <a:p>
            <a:pPr>
              <a:buFont typeface="Arial" charset="0"/>
              <a:buAutoNum type="arabicPeriod" startAt="2"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Emigration from Europe to the U.S.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100" b="0" dirty="0" smtClean="0">
                <a:latin typeface="+mj-lt"/>
              </a:rPr>
              <a:t>During the 1840s and 1850, the two largest groups came from Ireland  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(economic conditions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—push factors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en-US" sz="2100" b="0" dirty="0" smtClean="0">
                <a:latin typeface="+mj-lt"/>
              </a:rPr>
              <a:t>and Germany 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(political conditions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—push factors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100" b="0" dirty="0" smtClean="0">
                <a:latin typeface="+mj-lt"/>
              </a:rPr>
              <a:t>In the late 1800s, immigrants came from Northern and Western Europe 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(pull factor:  Industrial Revolution).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100" b="0" dirty="0" smtClean="0">
                <a:latin typeface="+mj-lt"/>
              </a:rPr>
              <a:t>In the early 1900s, large numbers came from Southern and Eastern Europe (Italy, Russia, and Austria-Hungary).   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Population had increased in those countries and immigrants sought economic opportunities in the U.S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 (pull factor);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100" b="0" dirty="0" smtClean="0">
                <a:latin typeface="+mj-lt"/>
              </a:rPr>
              <a:t>Also, Russian Jews fled persecution by government  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(push factor).</a:t>
            </a:r>
            <a:endParaRPr lang="en-US" sz="2100" b="0" dirty="0" smtClean="0">
              <a:latin typeface="+mj-lt"/>
            </a:endParaRPr>
          </a:p>
          <a:p>
            <a:pPr marL="0" indent="0">
              <a:defRPr/>
            </a:pPr>
            <a:endParaRPr lang="en-US" dirty="0" smtClean="0"/>
          </a:p>
        </p:txBody>
      </p:sp>
      <p:pic>
        <p:nvPicPr>
          <p:cNvPr id="43012" name="Picture 4" descr="C:\Users\Owner\AppData\Local\Microsoft\Windows\Temporary Internet Files\Content.IE5\H6MQ49SX\MC90032694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816913" cy="19812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Three main eras of immigration in </a:t>
            </a:r>
            <a:r>
              <a:rPr lang="en-US" b="1" dirty="0" err="1" smtClean="0"/>
              <a:t>u.s.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700462"/>
          </a:xfrm>
        </p:spPr>
        <p:txBody>
          <a:bodyPr/>
          <a:lstStyle/>
          <a:p>
            <a:pPr>
              <a:buFont typeface="Arial" charset="0"/>
              <a:buAutoNum type="arabicPeriod" startAt="3"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Immigration since 1945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Changes in immigration laws created a new mix of immigrants.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1986 Immigration Reform and Control Act </a:t>
            </a:r>
            <a:r>
              <a:rPr lang="en-US" sz="2200" b="0" dirty="0" smtClean="0">
                <a:latin typeface="+mj-lt"/>
              </a:rPr>
              <a:t> allowed the government to issue visas to several hundred thousand people who had previously entered the country illegally.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Major pull factor---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ECONOMIC!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Large numbers of immigrants from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Asia and Latin America.</a:t>
            </a:r>
          </a:p>
          <a:p>
            <a:pPr marL="0" indent="0">
              <a:defRPr/>
            </a:pPr>
            <a:endParaRPr lang="en-US" dirty="0" smtClean="0"/>
          </a:p>
        </p:txBody>
      </p:sp>
      <p:pic>
        <p:nvPicPr>
          <p:cNvPr id="44037" name="Picture 5" descr="C:\Users\Owner\AppData\Local\Microsoft\Windows\Temporary Internet Files\Content.IE5\MOOIPXMK\MC90024117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86" y="4695371"/>
            <a:ext cx="1843314" cy="18470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Impact of immigration waves on U.S.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Immigration waves have created much cultural diversity.</a:t>
            </a:r>
          </a:p>
          <a:p>
            <a:pPr marL="0" indent="0">
              <a:defRPr/>
            </a:pPr>
            <a:endParaRPr lang="en-US" sz="14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Influences continue today with immigrants from Asia and Latin America.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8370" name="Picture 2" descr="C:\Users\Owner\AppData\Local\Microsoft\Windows\Temporary Internet Files\Content.IE5\PKQ3KW4C\MC9003030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052763" cy="3048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>
              <a:defRPr/>
            </a:pPr>
            <a:r>
              <a:rPr b="1"/>
              <a:t>Intraregional migrations</a:t>
            </a:r>
          </a:p>
        </p:txBody>
      </p:sp>
      <p:pic>
        <p:nvPicPr>
          <p:cNvPr id="13315" name="Picture 2" descr="C:\Users\Owner\AppData\Local\Microsoft\Windows\Temporary Internet Files\Content.IE5\6U2F184X\MC9000787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319405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Why do some intraregional migrations occur?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b="0" dirty="0" smtClean="0">
                <a:latin typeface="+mj-lt"/>
              </a:rPr>
              <a:t>For example,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within the United States:</a:t>
            </a:r>
          </a:p>
          <a:p>
            <a:pPr>
              <a:defRPr/>
            </a:pPr>
            <a:r>
              <a:rPr lang="en-US" sz="2200" b="0" dirty="0" smtClean="0">
                <a:latin typeface="+mj-lt"/>
              </a:rPr>
              <a:t>African Americans migrated from the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South to the North </a:t>
            </a:r>
            <a:r>
              <a:rPr lang="en-US" sz="2200" b="0" dirty="0" smtClean="0">
                <a:latin typeface="+mj-lt"/>
              </a:rPr>
              <a:t>during World War I because of increasing job opportunities in the North.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Countertrend began in the 1970s because of pull factors: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Changing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civil rights patterns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Increasing job opportunities in the South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Push factors 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Deteriorating living conditions </a:t>
            </a:r>
            <a:r>
              <a:rPr lang="en-US" sz="2200" dirty="0" smtClean="0">
                <a:latin typeface="+mj-lt"/>
              </a:rPr>
              <a:t>in the urban North</a:t>
            </a:r>
            <a:endParaRPr lang="en-US" sz="2200" dirty="0">
              <a:latin typeface="+mj-lt"/>
            </a:endParaRPr>
          </a:p>
        </p:txBody>
      </p:sp>
      <p:pic>
        <p:nvPicPr>
          <p:cNvPr id="69635" name="Picture 3" descr="C:\Users\Owner\AppData\Local\Microsoft\Windows\Temporary Internet Files\Content.IE5\MOOIPXMK\MC9004369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563" y="4876800"/>
            <a:ext cx="1816100" cy="181927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Why do some intraregional migrations occur?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Some intraregional migrations result from dislocation of people forced from their homes due to ethnic strife, war, or natural disasters.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4754" name="Picture 2" descr="C:\Users\Owner\AppData\Local\Microsoft\Windows\Temporary Internet Files\Content.IE5\8ZXXAEK3\MC900198531[1].wmf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3429000" y="3363913"/>
            <a:ext cx="2667000" cy="293211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16725</TotalTime>
  <Words>1062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Franklin Gothic Book</vt:lpstr>
      <vt:lpstr>Franklin Gothic Medium</vt:lpstr>
      <vt:lpstr>Tunga</vt:lpstr>
      <vt:lpstr>Wingdings</vt:lpstr>
      <vt:lpstr>Angles</vt:lpstr>
      <vt:lpstr>Advanced Placement      Human Geography</vt:lpstr>
      <vt:lpstr>u.s. immigration patterns</vt:lpstr>
      <vt:lpstr>Three main eras of immigration in u.s.</vt:lpstr>
      <vt:lpstr>Three main eras of immigration in u.s.</vt:lpstr>
      <vt:lpstr>Three main eras of immigration in u.s.</vt:lpstr>
      <vt:lpstr>Impact of immigration waves on U.S.</vt:lpstr>
      <vt:lpstr>Intraregional migrations</vt:lpstr>
      <vt:lpstr>Why do some intraregional migrations occur?</vt:lpstr>
      <vt:lpstr>Why do some intraregional migrations occur?</vt:lpstr>
      <vt:lpstr>South asia</vt:lpstr>
      <vt:lpstr>Southeast asia</vt:lpstr>
      <vt:lpstr>The balkans</vt:lpstr>
      <vt:lpstr>Sub-saharan africa</vt:lpstr>
      <vt:lpstr>PowerPoint Presentation</vt:lpstr>
      <vt:lpstr>Migration selectivity</vt:lpstr>
      <vt:lpstr>Migration selectivity</vt:lpstr>
      <vt:lpstr>Migration selectivity</vt:lpstr>
      <vt:lpstr>Migration selectivity</vt:lpstr>
      <vt:lpstr>Migration selectivity</vt:lpstr>
      <vt:lpstr>Short term circulation and activity space</vt:lpstr>
      <vt:lpstr>Short term circulation and activity space</vt:lpstr>
      <vt:lpstr>Factors that influence trips within  an activity space</vt:lpstr>
      <vt:lpstr>Factors that influence trips within  an activity space</vt:lpstr>
      <vt:lpstr>Factors that influence trips within  an activity space</vt:lpstr>
      <vt:lpstr>Space-time prism</vt:lpstr>
      <vt:lpstr>PowerPoint Presentation</vt:lpstr>
      <vt:lpstr>Key Terms and concepts from this session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Owner</dc:creator>
  <cp:lastModifiedBy>Bruce Johnson</cp:lastModifiedBy>
  <cp:revision>73</cp:revision>
  <dcterms:created xsi:type="dcterms:W3CDTF">2010-09-28T21:01:16Z</dcterms:created>
  <dcterms:modified xsi:type="dcterms:W3CDTF">2016-09-29T21:15:20Z</dcterms:modified>
</cp:coreProperties>
</file>