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8" r:id="rId1"/>
  </p:sldMasterIdLst>
  <p:notesMasterIdLst>
    <p:notesMasterId r:id="rId55"/>
  </p:notesMasterIdLst>
  <p:sldIdLst>
    <p:sldId id="256" r:id="rId2"/>
    <p:sldId id="331" r:id="rId3"/>
    <p:sldId id="257" r:id="rId4"/>
    <p:sldId id="259" r:id="rId5"/>
    <p:sldId id="367" r:id="rId6"/>
    <p:sldId id="260" r:id="rId7"/>
    <p:sldId id="261" r:id="rId8"/>
    <p:sldId id="292" r:id="rId9"/>
    <p:sldId id="265" r:id="rId10"/>
    <p:sldId id="293" r:id="rId11"/>
    <p:sldId id="262" r:id="rId12"/>
    <p:sldId id="266" r:id="rId13"/>
    <p:sldId id="263" r:id="rId14"/>
    <p:sldId id="267" r:id="rId15"/>
    <p:sldId id="264" r:id="rId16"/>
    <p:sldId id="268" r:id="rId17"/>
    <p:sldId id="258" r:id="rId18"/>
    <p:sldId id="269" r:id="rId19"/>
    <p:sldId id="294" r:id="rId20"/>
    <p:sldId id="272" r:id="rId21"/>
    <p:sldId id="273" r:id="rId22"/>
    <p:sldId id="274" r:id="rId23"/>
    <p:sldId id="270" r:id="rId24"/>
    <p:sldId id="370" r:id="rId25"/>
    <p:sldId id="335" r:id="rId26"/>
    <p:sldId id="337"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66" r:id="rId45"/>
    <p:sldId id="357" r:id="rId46"/>
    <p:sldId id="358" r:id="rId47"/>
    <p:sldId id="359" r:id="rId48"/>
    <p:sldId id="360" r:id="rId49"/>
    <p:sldId id="361" r:id="rId50"/>
    <p:sldId id="362" r:id="rId51"/>
    <p:sldId id="363" r:id="rId52"/>
    <p:sldId id="364" r:id="rId53"/>
    <p:sldId id="365"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rbel" pitchFamily="34" charset="0"/>
        <a:ea typeface="+mn-ea"/>
        <a:cs typeface="Arial" charset="0"/>
      </a:defRPr>
    </a:lvl1pPr>
    <a:lvl2pPr marL="457200" algn="l" rtl="0" fontAlgn="base">
      <a:spcBef>
        <a:spcPct val="0"/>
      </a:spcBef>
      <a:spcAft>
        <a:spcPct val="0"/>
      </a:spcAft>
      <a:defRPr kern="1200">
        <a:solidFill>
          <a:schemeClr val="tx1"/>
        </a:solidFill>
        <a:latin typeface="Corbel" pitchFamily="34" charset="0"/>
        <a:ea typeface="+mn-ea"/>
        <a:cs typeface="Arial" charset="0"/>
      </a:defRPr>
    </a:lvl2pPr>
    <a:lvl3pPr marL="914400" algn="l" rtl="0" fontAlgn="base">
      <a:spcBef>
        <a:spcPct val="0"/>
      </a:spcBef>
      <a:spcAft>
        <a:spcPct val="0"/>
      </a:spcAft>
      <a:defRPr kern="1200">
        <a:solidFill>
          <a:schemeClr val="tx1"/>
        </a:solidFill>
        <a:latin typeface="Corbel" pitchFamily="34" charset="0"/>
        <a:ea typeface="+mn-ea"/>
        <a:cs typeface="Arial" charset="0"/>
      </a:defRPr>
    </a:lvl3pPr>
    <a:lvl4pPr marL="1371600" algn="l" rtl="0" fontAlgn="base">
      <a:spcBef>
        <a:spcPct val="0"/>
      </a:spcBef>
      <a:spcAft>
        <a:spcPct val="0"/>
      </a:spcAft>
      <a:defRPr kern="1200">
        <a:solidFill>
          <a:schemeClr val="tx1"/>
        </a:solidFill>
        <a:latin typeface="Corbel" pitchFamily="34" charset="0"/>
        <a:ea typeface="+mn-ea"/>
        <a:cs typeface="Arial" charset="0"/>
      </a:defRPr>
    </a:lvl4pPr>
    <a:lvl5pPr marL="1828800" algn="l" rtl="0" fontAlgn="base">
      <a:spcBef>
        <a:spcPct val="0"/>
      </a:spcBef>
      <a:spcAft>
        <a:spcPct val="0"/>
      </a:spcAft>
      <a:defRPr kern="1200">
        <a:solidFill>
          <a:schemeClr val="tx1"/>
        </a:solidFill>
        <a:latin typeface="Corbel" pitchFamily="34" charset="0"/>
        <a:ea typeface="+mn-ea"/>
        <a:cs typeface="Arial" charset="0"/>
      </a:defRPr>
    </a:lvl5pPr>
    <a:lvl6pPr marL="2286000" algn="l" defTabSz="914400" rtl="0" eaLnBrk="1" latinLnBrk="0" hangingPunct="1">
      <a:defRPr kern="1200">
        <a:solidFill>
          <a:schemeClr val="tx1"/>
        </a:solidFill>
        <a:latin typeface="Corbel" pitchFamily="34" charset="0"/>
        <a:ea typeface="+mn-ea"/>
        <a:cs typeface="Arial" charset="0"/>
      </a:defRPr>
    </a:lvl6pPr>
    <a:lvl7pPr marL="2743200" algn="l" defTabSz="914400" rtl="0" eaLnBrk="1" latinLnBrk="0" hangingPunct="1">
      <a:defRPr kern="1200">
        <a:solidFill>
          <a:schemeClr val="tx1"/>
        </a:solidFill>
        <a:latin typeface="Corbel" pitchFamily="34" charset="0"/>
        <a:ea typeface="+mn-ea"/>
        <a:cs typeface="Arial" charset="0"/>
      </a:defRPr>
    </a:lvl7pPr>
    <a:lvl8pPr marL="3200400" algn="l" defTabSz="914400" rtl="0" eaLnBrk="1" latinLnBrk="0" hangingPunct="1">
      <a:defRPr kern="1200">
        <a:solidFill>
          <a:schemeClr val="tx1"/>
        </a:solidFill>
        <a:latin typeface="Corbel" pitchFamily="34" charset="0"/>
        <a:ea typeface="+mn-ea"/>
        <a:cs typeface="Arial" charset="0"/>
      </a:defRPr>
    </a:lvl8pPr>
    <a:lvl9pPr marL="3657600" algn="l" defTabSz="914400" rtl="0" eaLnBrk="1" latinLnBrk="0" hangingPunct="1">
      <a:defRPr kern="1200">
        <a:solidFill>
          <a:schemeClr val="tx1"/>
        </a:solidFill>
        <a:latin typeface="Corbel"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7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109" d="100"/>
          <a:sy n="109" d="100"/>
        </p:scale>
        <p:origin x="169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174A96B-6EB9-44FB-A4C1-C789BDA716BD}" type="datetimeFigureOut">
              <a:rPr lang="en-US"/>
              <a:pPr>
                <a:defRPr/>
              </a:pPr>
              <a:t>10/12/2016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D15D4CD-F065-4D8E-96A5-12BA576B1BA3}" type="slidenum">
              <a:rPr lang="en-US"/>
              <a:pPr>
                <a:defRPr/>
              </a:pPr>
              <a:t>‹#›</a:t>
            </a:fld>
            <a:endParaRPr lang="en-US"/>
          </a:p>
        </p:txBody>
      </p:sp>
    </p:spTree>
    <p:extLst>
      <p:ext uri="{BB962C8B-B14F-4D97-AF65-F5344CB8AC3E}">
        <p14:creationId xmlns:p14="http://schemas.microsoft.com/office/powerpoint/2010/main" val="4222788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CA1606-1BBA-43FB-BB2F-99C14BA0FC8A}" type="slidenum">
              <a:rPr lang="en-US" smtClean="0"/>
              <a:pPr/>
              <a:t>25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26200F70-BA98-4F70-87C1-3E4D6DED7F71}" type="datetime1">
              <a:rPr lang="en-US"/>
              <a:pPr>
                <a:defRPr/>
              </a:pPr>
              <a:t>10/12/2016</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3295E5FB-7806-4947-B89E-0682A8B3EB16}" type="slidenum">
              <a:rPr lang="en-US"/>
              <a:pPr>
                <a:defRPr/>
              </a:pPr>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17CE7BA-7D05-43B3-B41E-30419937CAAD}" type="datetime1">
              <a:rPr lang="en-US"/>
              <a:pPr>
                <a:defRPr/>
              </a:pPr>
              <a:t>10/12/2016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B23EB29-0316-43B6-B4B0-87DC214C6A0D}" type="slidenum">
              <a:rPr lang="en-US"/>
              <a:pPr>
                <a:defRPr/>
              </a:pPr>
              <a:t>‹#›</a:t>
            </a:fld>
            <a:endParaRPr lang="en-US" dirty="0"/>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16ACBBB-FFD5-4D9F-BD92-B6F4E784F56C}" type="datetime1">
              <a:rPr lang="en-US"/>
              <a:pPr>
                <a:defRPr/>
              </a:pPr>
              <a:t>10/12/2016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E70247D-2F28-4872-A9C3-745E43396303}" type="slidenum">
              <a:rPr lang="en-US"/>
              <a:pPr>
                <a:defRPr/>
              </a:pPr>
              <a:t>‹#›</a:t>
            </a:fld>
            <a:endParaRPr lang="en-US" dirty="0"/>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C786C0E-1C18-4528-B05D-45F9F497E7F7}" type="datetime1">
              <a:rPr lang="en-US"/>
              <a:pPr>
                <a:defRPr/>
              </a:pPr>
              <a:t>10/12/2016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036FDEE-3614-4B7A-BD17-110A3B5B3A46}" type="slidenum">
              <a:rPr lang="en-US"/>
              <a:pPr>
                <a:defRPr/>
              </a:pPr>
              <a:t>‹#›</a:t>
            </a:fld>
            <a:endParaRPr lang="en-US" dirty="0"/>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2147483647 h 3648"/>
              <a:gd name="T2" fmla="*/ 2147483647 w 2736"/>
              <a:gd name="T3" fmla="*/ 2147483647 h 3648"/>
              <a:gd name="T4" fmla="*/ 2147483647 w 2736"/>
              <a:gd name="T5" fmla="*/ 0 h 3648"/>
              <a:gd name="T6" fmla="*/ 2147483647 w 2736"/>
              <a:gd name="T7" fmla="*/ 2147483647 h 3648"/>
              <a:gd name="T8" fmla="*/ 2147483647 w 2736"/>
              <a:gd name="T9" fmla="*/ 2147483647 h 3648"/>
              <a:gd name="T10" fmla="*/ 214748364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p:spPr>
        <p:txBody>
          <a:bodyPr/>
          <a:lstStyle/>
          <a:p>
            <a:endParaRPr lang="en-US"/>
          </a:p>
        </p:txBody>
      </p:sp>
      <p:sp>
        <p:nvSpPr>
          <p:cNvPr id="5" name="Freeform 18"/>
          <p:cNvSpPr>
            <a:spLocks/>
          </p:cNvSpPr>
          <p:nvPr/>
        </p:nvSpPr>
        <p:spPr bwMode="auto">
          <a:xfrm>
            <a:off x="374650" y="0"/>
            <a:ext cx="5513388" cy="6615113"/>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p:spPr>
        <p:txBody>
          <a:bodyPr/>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0144D310-9359-400E-84D1-1C7B34027D75}" type="datetime1">
              <a:rPr lang="en-US"/>
              <a:pPr>
                <a:defRPr/>
              </a:pPr>
              <a:t>10/12/2016</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1FADC811-5C77-45A6-BFAC-54904B126898}" type="slidenum">
              <a:rPr lang="en-US"/>
              <a:pPr>
                <a:defRPr/>
              </a:pPr>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C4F3C4E7-A14A-4B41-A7E1-BFFFBC75A838}" type="datetime1">
              <a:rPr lang="en-US"/>
              <a:pPr>
                <a:defRPr/>
              </a:pPr>
              <a:t>10/12/2016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401A504-E5B1-487C-90BE-0E6768B494EE}" type="slidenum">
              <a:rPr lang="en-US"/>
              <a:pPr>
                <a:defRPr/>
              </a:pPr>
              <a:t>‹#›</a:t>
            </a:fld>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8D22C98-028A-4269-8979-4AD19B2A1305}" type="datetime1">
              <a:rPr lang="en-US"/>
              <a:pPr>
                <a:defRPr/>
              </a:pPr>
              <a:t>10/12/2016</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C6FE70D3-9254-4BDE-9402-944E299975D6}" type="slidenum">
              <a:rPr lang="en-US"/>
              <a:pPr>
                <a:defRPr/>
              </a:pPr>
              <a:t>‹#›</a:t>
            </a:fld>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2496992-8C40-46D0-A754-E3D51AF79B49}" type="datetime1">
              <a:rPr lang="en-US"/>
              <a:pPr>
                <a:defRPr/>
              </a:pPr>
              <a:t>10/12/2016</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AE37A7C-AFF4-4F4D-B714-CB5525BBDC4B}" type="slidenum">
              <a:rPr lang="en-US"/>
              <a:pPr>
                <a:defRPr/>
              </a:pPr>
              <a:t>‹#›</a:t>
            </a:fld>
            <a:endParaRPr lang="en-US" dirty="0"/>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54DD838F-585D-4FFF-B8AB-0763F54830E2}" type="datetime1">
              <a:rPr lang="en-US"/>
              <a:pPr>
                <a:defRPr/>
              </a:pPr>
              <a:t>10/12/2016</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CBF52CA3-8708-4430-A5CE-33EEF0EDBE0F}" type="slidenum">
              <a:rPr lang="en-US"/>
              <a:pPr>
                <a:defRPr/>
              </a:pPr>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AAFC7D6-8C26-4C86-9594-59FF2459E492}" type="datetime1">
              <a:rPr lang="en-US"/>
              <a:pPr>
                <a:defRPr/>
              </a:pPr>
              <a:t>10/12/2016</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6DF41A7-D901-465C-8B51-84A6D74E8CBB}" type="slidenum">
              <a:rPr lang="en-US"/>
              <a:pPr>
                <a:defRPr/>
              </a:pPr>
              <a:t>‹#›</a:t>
            </a:fld>
            <a:endParaRPr lang="en-US"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887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877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CDD7705B-24CF-4A3D-BF69-386AC4FF05C9}" type="datetime1">
              <a:rPr lang="en-US"/>
              <a:pPr>
                <a:defRPr/>
              </a:pPr>
              <a:t>10/12/2016</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2EF01556-E12B-4362-A746-58DCB24D8171}" type="slidenum">
              <a:rPr lang="en-US"/>
              <a:pPr>
                <a:defRPr/>
              </a:pPr>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4D3B2E4-F123-4DB0-86A1-D8811B049270}" type="datetime1">
              <a:rPr lang="en-US"/>
              <a:pPr>
                <a:defRPr/>
              </a:pPr>
              <a:t>10/12/2016</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E6A0276F-C416-4002-A14D-970AEC908346}"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913" r:id="rId1"/>
    <p:sldLayoutId id="2147484908" r:id="rId2"/>
    <p:sldLayoutId id="2147484914" r:id="rId3"/>
    <p:sldLayoutId id="2147484915" r:id="rId4"/>
    <p:sldLayoutId id="2147484916" r:id="rId5"/>
    <p:sldLayoutId id="2147484909" r:id="rId6"/>
    <p:sldLayoutId id="2147484917" r:id="rId7"/>
    <p:sldLayoutId id="2147484910" r:id="rId8"/>
    <p:sldLayoutId id="2147484918" r:id="rId9"/>
    <p:sldLayoutId id="2147484911" r:id="rId10"/>
    <p:sldLayoutId id="2147484912" r:id="rId11"/>
  </p:sldLayoutIdLst>
  <p:transition spd="slow">
    <p:pull/>
  </p:transition>
  <p:hf sldNum="0" hdr="0" ftr="0" dt="0"/>
  <p:txStyles>
    <p:titleStyle>
      <a:lvl1pPr algn="l" rtl="0" eaLnBrk="0" fontAlgn="base" hangingPunct="0">
        <a:spcBef>
          <a:spcPct val="0"/>
        </a:spcBef>
        <a:spcAft>
          <a:spcPct val="0"/>
        </a:spcAft>
        <a:defRPr sz="4000" kern="1200" spc="-100">
          <a:solidFill>
            <a:srgbClr val="F0F2D8"/>
          </a:solidFill>
          <a:latin typeface="+mj-lt"/>
          <a:ea typeface="+mj-ea"/>
          <a:cs typeface="+mj-cs"/>
        </a:defRPr>
      </a:lvl1pPr>
      <a:lvl2pPr algn="l" rtl="0" eaLnBrk="0" fontAlgn="base" hangingPunct="0">
        <a:spcBef>
          <a:spcPct val="0"/>
        </a:spcBef>
        <a:spcAft>
          <a:spcPct val="0"/>
        </a:spcAft>
        <a:defRPr sz="4000">
          <a:solidFill>
            <a:srgbClr val="F0F2D8"/>
          </a:solidFill>
          <a:latin typeface="Consolas" pitchFamily="49" charset="0"/>
        </a:defRPr>
      </a:lvl2pPr>
      <a:lvl3pPr algn="l" rtl="0" eaLnBrk="0" fontAlgn="base" hangingPunct="0">
        <a:spcBef>
          <a:spcPct val="0"/>
        </a:spcBef>
        <a:spcAft>
          <a:spcPct val="0"/>
        </a:spcAft>
        <a:defRPr sz="4000">
          <a:solidFill>
            <a:srgbClr val="F0F2D8"/>
          </a:solidFill>
          <a:latin typeface="Consolas" pitchFamily="49" charset="0"/>
        </a:defRPr>
      </a:lvl3pPr>
      <a:lvl4pPr algn="l" rtl="0" eaLnBrk="0" fontAlgn="base" hangingPunct="0">
        <a:spcBef>
          <a:spcPct val="0"/>
        </a:spcBef>
        <a:spcAft>
          <a:spcPct val="0"/>
        </a:spcAft>
        <a:defRPr sz="4000">
          <a:solidFill>
            <a:srgbClr val="F0F2D8"/>
          </a:solidFill>
          <a:latin typeface="Consolas" pitchFamily="49" charset="0"/>
        </a:defRPr>
      </a:lvl4pPr>
      <a:lvl5pPr algn="l" rtl="0" eaLnBrk="0" fontAlgn="base" hangingPunct="0">
        <a:spcBef>
          <a:spcPct val="0"/>
        </a:spcBef>
        <a:spcAft>
          <a:spcPct val="0"/>
        </a:spcAft>
        <a:defRPr sz="4000">
          <a:solidFill>
            <a:srgbClr val="F0F2D8"/>
          </a:solidFill>
          <a:latin typeface="Consolas" pitchFamily="49" charset="0"/>
        </a:defRPr>
      </a:lvl5pPr>
      <a:lvl6pPr marL="457200" algn="l" rtl="0" fontAlgn="base">
        <a:spcBef>
          <a:spcPct val="0"/>
        </a:spcBef>
        <a:spcAft>
          <a:spcPct val="0"/>
        </a:spcAft>
        <a:defRPr sz="4000">
          <a:solidFill>
            <a:srgbClr val="F0F2D8"/>
          </a:solidFill>
          <a:latin typeface="Consolas" pitchFamily="49" charset="0"/>
        </a:defRPr>
      </a:lvl6pPr>
      <a:lvl7pPr marL="914400" algn="l" rtl="0" fontAlgn="base">
        <a:spcBef>
          <a:spcPct val="0"/>
        </a:spcBef>
        <a:spcAft>
          <a:spcPct val="0"/>
        </a:spcAft>
        <a:defRPr sz="4000">
          <a:solidFill>
            <a:srgbClr val="F0F2D8"/>
          </a:solidFill>
          <a:latin typeface="Consolas" pitchFamily="49" charset="0"/>
        </a:defRPr>
      </a:lvl7pPr>
      <a:lvl8pPr marL="1371600" algn="l" rtl="0" fontAlgn="base">
        <a:spcBef>
          <a:spcPct val="0"/>
        </a:spcBef>
        <a:spcAft>
          <a:spcPct val="0"/>
        </a:spcAft>
        <a:defRPr sz="4000">
          <a:solidFill>
            <a:srgbClr val="F0F2D8"/>
          </a:solidFill>
          <a:latin typeface="Consolas" pitchFamily="49" charset="0"/>
        </a:defRPr>
      </a:lvl8pPr>
      <a:lvl9pPr marL="1828800" algn="l" rtl="0" fontAlgn="base">
        <a:spcBef>
          <a:spcPct val="0"/>
        </a:spcBef>
        <a:spcAft>
          <a:spcPct val="0"/>
        </a:spcAft>
        <a:defRPr sz="4000">
          <a:solidFill>
            <a:srgbClr val="F0F2D8"/>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A8CDD7"/>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A8CDD7"/>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xdMzMdfDJ1A" TargetMode="External"/><Relationship Id="rId13" Type="http://schemas.openxmlformats.org/officeDocument/2006/relationships/hyperlink" Target="https://www.youtube.com/watch?v=OwjNenO259Q" TargetMode="External"/><Relationship Id="rId3" Type="http://schemas.openxmlformats.org/officeDocument/2006/relationships/hyperlink" Target="https://www.youtube.com/watch?v=8NXsUD5ZY78" TargetMode="External"/><Relationship Id="rId7" Type="http://schemas.openxmlformats.org/officeDocument/2006/relationships/hyperlink" Target="https://www.youtube.com/watch?v=6v-SI4VJYhY" TargetMode="External"/><Relationship Id="rId12" Type="http://schemas.openxmlformats.org/officeDocument/2006/relationships/hyperlink" Target="https://www.youtube.com/watch?v=suSiMIXN1SA" TargetMode="External"/><Relationship Id="rId2" Type="http://schemas.openxmlformats.org/officeDocument/2006/relationships/hyperlink" Target="https://www.youtube.com/watch?v=l98aBSXYz7U" TargetMode="External"/><Relationship Id="rId1" Type="http://schemas.openxmlformats.org/officeDocument/2006/relationships/slideLayout" Target="../slideLayouts/slideLayout2.xml"/><Relationship Id="rId6" Type="http://schemas.openxmlformats.org/officeDocument/2006/relationships/hyperlink" Target="https://www.youtube.com/watch?v=aMS0O3kknvk" TargetMode="External"/><Relationship Id="rId11" Type="http://schemas.openxmlformats.org/officeDocument/2006/relationships/hyperlink" Target="https://www.youtube.com/watch?v=CV0t36dyEBk" TargetMode="External"/><Relationship Id="rId5" Type="http://schemas.openxmlformats.org/officeDocument/2006/relationships/hyperlink" Target="https://www.youtube.com/watch?v=P9bl0SWEy7E" TargetMode="External"/><Relationship Id="rId10" Type="http://schemas.openxmlformats.org/officeDocument/2006/relationships/hyperlink" Target="https://www.youtube.com/watch?v=x87sTiWDB00" TargetMode="External"/><Relationship Id="rId4" Type="http://schemas.openxmlformats.org/officeDocument/2006/relationships/hyperlink" Target="https://www.youtube.com/watch?v=zKWApHm9ypM" TargetMode="External"/><Relationship Id="rId9" Type="http://schemas.openxmlformats.org/officeDocument/2006/relationships/hyperlink" Target="https://www.youtube.com/watch?v=9-vZbT8BCjI"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9" Type="http://schemas.openxmlformats.org/officeDocument/2006/relationships/image" Target="../media/image28.wmf"/></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slideLayout" Target="../slideLayouts/slideLayout3.xml"/><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52600" y="533400"/>
            <a:ext cx="5791200" cy="1295400"/>
          </a:xfrm>
        </p:spPr>
        <p:txBody>
          <a:bodyPr/>
          <a:lstStyle/>
          <a:p>
            <a:pPr algn="ctr" eaLnBrk="1" fontAlgn="auto" hangingPunct="1">
              <a:spcAft>
                <a:spcPts val="0"/>
              </a:spcAft>
              <a:defRPr/>
            </a:pPr>
            <a:r>
              <a:rPr lang="en-US" b="0" cap="none" dirty="0" smtClean="0">
                <a:solidFill>
                  <a:srgbClr val="92D050"/>
                </a:solidFill>
                <a:latin typeface="Aharoni" pitchFamily="2" charset="-79"/>
                <a:cs typeface="Aharoni" pitchFamily="2" charset="-79"/>
              </a:rPr>
              <a:t>Advanced Placement Human Geography</a:t>
            </a:r>
            <a:endParaRPr lang="en-US" b="0" cap="none" dirty="0">
              <a:solidFill>
                <a:srgbClr val="92D050"/>
              </a:solidFill>
              <a:latin typeface="Aharoni" pitchFamily="2" charset="-79"/>
              <a:cs typeface="Aharoni" pitchFamily="2" charset="-79"/>
            </a:endParaRPr>
          </a:p>
        </p:txBody>
      </p:sp>
      <p:sp>
        <p:nvSpPr>
          <p:cNvPr id="8195" name="Subtitle 1"/>
          <p:cNvSpPr>
            <a:spLocks noGrp="1"/>
          </p:cNvSpPr>
          <p:nvPr>
            <p:ph type="subTitle" idx="1"/>
          </p:nvPr>
        </p:nvSpPr>
        <p:spPr>
          <a:xfrm>
            <a:off x="2565400" y="2438400"/>
            <a:ext cx="4013200" cy="1035050"/>
          </a:xfrm>
        </p:spPr>
        <p:txBody>
          <a:bodyPr/>
          <a:lstStyle/>
          <a:p>
            <a:pPr algn="ctr" eaLnBrk="1" hangingPunct="1">
              <a:spcBef>
                <a:spcPct val="0"/>
              </a:spcBef>
            </a:pPr>
            <a:r>
              <a:rPr lang="en-US" sz="3200" smtClean="0">
                <a:solidFill>
                  <a:srgbClr val="92D050"/>
                </a:solidFill>
              </a:rPr>
              <a:t>Unit 3:  </a:t>
            </a:r>
          </a:p>
          <a:p>
            <a:pPr algn="ctr" eaLnBrk="1" hangingPunct="1">
              <a:spcBef>
                <a:spcPct val="0"/>
              </a:spcBef>
            </a:pPr>
            <a:r>
              <a:rPr lang="en-US" sz="3200" smtClean="0">
                <a:solidFill>
                  <a:srgbClr val="92D050"/>
                </a:solidFill>
              </a:rPr>
              <a:t>Cultural Patterns</a:t>
            </a:r>
          </a:p>
        </p:txBody>
      </p:sp>
      <p:pic>
        <p:nvPicPr>
          <p:cNvPr id="1032" name="Picture 8" descr="C:\Users\Owner\AppData\Local\Microsoft\Windows\Temporary Internet Files\Content.IE5\PKQ3KW4C\MC900053510[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7999" y="3706091"/>
            <a:ext cx="3372075" cy="26552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197" name="TextBox 1"/>
          <p:cNvSpPr txBox="1">
            <a:spLocks noChangeArrowheads="1"/>
          </p:cNvSpPr>
          <p:nvPr/>
        </p:nvSpPr>
        <p:spPr bwMode="auto">
          <a:xfrm>
            <a:off x="7315200" y="6361113"/>
            <a:ext cx="1524000" cy="461962"/>
          </a:xfrm>
          <a:prstGeom prst="rect">
            <a:avLst/>
          </a:prstGeom>
          <a:noFill/>
          <a:ln w="9525">
            <a:noFill/>
            <a:miter lim="800000"/>
            <a:headEnd/>
            <a:tailEnd/>
          </a:ln>
        </p:spPr>
        <p:txBody>
          <a:bodyPr>
            <a:spAutoFit/>
          </a:bodyPr>
          <a:lstStyle/>
          <a:p>
            <a:r>
              <a:rPr lang="en-US" sz="2400" b="1">
                <a:solidFill>
                  <a:srgbClr val="FFFF00"/>
                </a:solidFill>
              </a:rPr>
              <a:t>Session 1</a:t>
            </a: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Environmental Determinism</a:t>
            </a:r>
            <a:endParaRPr lang="en-US" dirty="0"/>
          </a:p>
        </p:txBody>
      </p:sp>
      <p:sp>
        <p:nvSpPr>
          <p:cNvPr id="16387" name="Content Placeholder 2"/>
          <p:cNvSpPr>
            <a:spLocks noGrp="1"/>
          </p:cNvSpPr>
          <p:nvPr>
            <p:ph idx="1"/>
          </p:nvPr>
        </p:nvSpPr>
        <p:spPr/>
        <p:txBody>
          <a:bodyPr/>
          <a:lstStyle/>
          <a:p>
            <a:pPr algn="just"/>
            <a:r>
              <a:rPr lang="en-US" dirty="0" smtClean="0"/>
              <a:t>This school of thought was </a:t>
            </a:r>
            <a:r>
              <a:rPr lang="en-US" b="1" dirty="0" smtClean="0">
                <a:solidFill>
                  <a:srgbClr val="FFFF00"/>
                </a:solidFill>
              </a:rPr>
              <a:t>popular during the early 20</a:t>
            </a:r>
            <a:r>
              <a:rPr lang="en-US" b="1" baseline="30000" dirty="0" smtClean="0">
                <a:solidFill>
                  <a:srgbClr val="FFFF00"/>
                </a:solidFill>
              </a:rPr>
              <a:t>th</a:t>
            </a:r>
            <a:r>
              <a:rPr lang="en-US" b="1" dirty="0" smtClean="0">
                <a:solidFill>
                  <a:srgbClr val="FFFF00"/>
                </a:solidFill>
              </a:rPr>
              <a:t> century, especially among English-speaking geographers </a:t>
            </a:r>
            <a:r>
              <a:rPr lang="en-US" dirty="0" smtClean="0"/>
              <a:t>who used their perspective to explain why Britain came to dominate the globe.</a:t>
            </a:r>
          </a:p>
          <a:p>
            <a:endParaRPr lang="en-US" dirty="0" smtClean="0"/>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err="1" smtClean="0">
                <a:solidFill>
                  <a:schemeClr val="accent2">
                    <a:lumMod val="75000"/>
                  </a:schemeClr>
                </a:solidFill>
                <a:latin typeface="Aharoni" pitchFamily="2" charset="-79"/>
                <a:cs typeface="Aharoni" pitchFamily="2" charset="-79"/>
              </a:rPr>
              <a:t>Possibilism</a:t>
            </a:r>
            <a:endParaRPr lang="en-US"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3810000" y="1447800"/>
            <a:ext cx="4953000" cy="5410200"/>
          </a:xfrm>
        </p:spPr>
        <p:txBody>
          <a:bodyPr/>
          <a:lstStyle/>
          <a:p>
            <a:pPr algn="just"/>
            <a:r>
              <a:rPr lang="en-US" smtClean="0"/>
              <a:t>This school of thought holds that </a:t>
            </a:r>
            <a:r>
              <a:rPr lang="en-US" b="1" smtClean="0">
                <a:solidFill>
                  <a:srgbClr val="FFFF00"/>
                </a:solidFill>
              </a:rPr>
              <a:t>cultural heritage </a:t>
            </a:r>
            <a:r>
              <a:rPr lang="en-US" smtClean="0"/>
              <a:t>is as important as the physical environment in terms of shaping human behavior.</a:t>
            </a:r>
          </a:p>
          <a:p>
            <a:pPr algn="just"/>
            <a:r>
              <a:rPr lang="en-US" smtClean="0"/>
              <a:t>The physical environment offers many possibilities for a culture to develop but </a:t>
            </a:r>
            <a:r>
              <a:rPr lang="en-US" b="1" smtClean="0">
                <a:solidFill>
                  <a:srgbClr val="FFFF00"/>
                </a:solidFill>
              </a:rPr>
              <a:t>PEOPLE are the primary architects of culture.</a:t>
            </a:r>
          </a:p>
        </p:txBody>
      </p:sp>
      <p:pic>
        <p:nvPicPr>
          <p:cNvPr id="17412" name="Picture 2" descr="C:\Users\Owner\AppData\Local\Microsoft\Windows\Temporary Internet Files\Content.IE5\BXPNTBME\MP900402541[1].jpg"/>
          <p:cNvPicPr>
            <a:picLocks noChangeAspect="1" noChangeArrowheads="1"/>
          </p:cNvPicPr>
          <p:nvPr/>
        </p:nvPicPr>
        <p:blipFill>
          <a:blip r:embed="rId2" cstate="print"/>
          <a:srcRect/>
          <a:stretch>
            <a:fillRect/>
          </a:stretch>
        </p:blipFill>
        <p:spPr bwMode="auto">
          <a:xfrm>
            <a:off x="768350" y="1981200"/>
            <a:ext cx="2867025" cy="4132263"/>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err="1" smtClean="0">
                <a:solidFill>
                  <a:schemeClr val="accent2">
                    <a:lumMod val="75000"/>
                  </a:schemeClr>
                </a:solidFill>
                <a:latin typeface="Aharoni" pitchFamily="2" charset="-79"/>
                <a:cs typeface="Aharoni" pitchFamily="2" charset="-79"/>
              </a:rPr>
              <a:t>Possibilism</a:t>
            </a:r>
            <a:endParaRPr lang="en-US" dirty="0"/>
          </a:p>
        </p:txBody>
      </p:sp>
      <p:sp>
        <p:nvSpPr>
          <p:cNvPr id="3" name="Content Placeholder 2"/>
          <p:cNvSpPr>
            <a:spLocks noGrp="1"/>
          </p:cNvSpPr>
          <p:nvPr>
            <p:ph idx="1"/>
          </p:nvPr>
        </p:nvSpPr>
        <p:spPr>
          <a:xfrm>
            <a:off x="914400" y="1295400"/>
            <a:ext cx="7772400" cy="4572000"/>
          </a:xfrm>
        </p:spPr>
        <p:txBody>
          <a:bodyPr/>
          <a:lstStyle/>
          <a:p>
            <a:pPr algn="just"/>
            <a:r>
              <a:rPr lang="en-US" sz="2900" smtClean="0"/>
              <a:t>People make choices based on their environment, </a:t>
            </a:r>
            <a:r>
              <a:rPr lang="en-US" sz="2900" b="1" smtClean="0">
                <a:solidFill>
                  <a:srgbClr val="FFFF00"/>
                </a:solidFill>
              </a:rPr>
              <a:t>BUT </a:t>
            </a:r>
            <a:r>
              <a:rPr lang="en-US" sz="2900" smtClean="0"/>
              <a:t>they are also guided by their cultural heritage.</a:t>
            </a:r>
          </a:p>
          <a:p>
            <a:pPr algn="just"/>
            <a:r>
              <a:rPr lang="en-US" sz="2900" smtClean="0"/>
              <a:t>Possibilists believe that </a:t>
            </a:r>
            <a:r>
              <a:rPr lang="en-US" sz="2900" b="1" smtClean="0">
                <a:solidFill>
                  <a:srgbClr val="FFFF00"/>
                </a:solidFill>
              </a:rPr>
              <a:t>technology</a:t>
            </a:r>
            <a:r>
              <a:rPr lang="en-US" sz="2900" smtClean="0"/>
              <a:t> increases the number of options people have.</a:t>
            </a:r>
          </a:p>
          <a:p>
            <a:pPr algn="just"/>
            <a:r>
              <a:rPr lang="en-US" sz="2900" smtClean="0"/>
              <a:t>So…technologically advanced cultures have </a:t>
            </a:r>
            <a:r>
              <a:rPr lang="en-US" sz="2900" b="1" smtClean="0">
                <a:solidFill>
                  <a:srgbClr val="FFFF00"/>
                </a:solidFill>
              </a:rPr>
              <a:t>more control </a:t>
            </a:r>
            <a:r>
              <a:rPr lang="en-US" sz="2900" smtClean="0"/>
              <a:t>over their physical surroundings.</a:t>
            </a:r>
          </a:p>
        </p:txBody>
      </p:sp>
      <p:pic>
        <p:nvPicPr>
          <p:cNvPr id="18436" name="Picture 5" descr="C:\Users\Owner\AppData\Local\Microsoft\Windows\Temporary Internet Files\Content.IE5\CNBCS08V\MC900250214[1].wmf"/>
          <p:cNvPicPr>
            <a:picLocks noChangeAspect="1" noChangeArrowheads="1"/>
          </p:cNvPicPr>
          <p:nvPr/>
        </p:nvPicPr>
        <p:blipFill>
          <a:blip r:embed="rId2" cstate="print"/>
          <a:srcRect/>
          <a:stretch>
            <a:fillRect/>
          </a:stretch>
        </p:blipFill>
        <p:spPr bwMode="auto">
          <a:xfrm>
            <a:off x="5105400" y="4668838"/>
            <a:ext cx="2209800" cy="20097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Environmental Perception</a:t>
            </a:r>
            <a:endParaRPr lang="en-US"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lgn="just"/>
            <a:r>
              <a:rPr lang="en-US" smtClean="0"/>
              <a:t>This school of thought emphasizes the </a:t>
            </a:r>
            <a:r>
              <a:rPr lang="en-US" b="1" smtClean="0">
                <a:solidFill>
                  <a:srgbClr val="FFFF00"/>
                </a:solidFill>
              </a:rPr>
              <a:t>importance of human perception </a:t>
            </a:r>
            <a:r>
              <a:rPr lang="en-US" smtClean="0"/>
              <a:t>of the environment, rather than the actual character of the land.</a:t>
            </a:r>
          </a:p>
          <a:p>
            <a:pPr algn="just"/>
            <a:r>
              <a:rPr lang="en-US" smtClean="0"/>
              <a:t>For instance, </a:t>
            </a:r>
            <a:r>
              <a:rPr lang="en-US" b="1" smtClean="0">
                <a:solidFill>
                  <a:srgbClr val="FFFF00"/>
                </a:solidFill>
              </a:rPr>
              <a:t>how do humans view natural disasters?</a:t>
            </a:r>
          </a:p>
          <a:p>
            <a:pPr lvl="1" algn="just"/>
            <a:r>
              <a:rPr lang="en-US" smtClean="0"/>
              <a:t>Cultures shape our view of hazards and natural disasters.</a:t>
            </a:r>
          </a:p>
          <a:p>
            <a:pPr lvl="1" algn="just"/>
            <a:r>
              <a:rPr lang="en-US" smtClean="0"/>
              <a:t>As a result, human reactions to these events vary.</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out)">
                                      <p:cBhvr>
                                        <p:cTn id="12" dur="1500"/>
                                        <p:tgtEl>
                                          <p:spTgt spid="3">
                                            <p:txEl>
                                              <p:pRg st="1" end="1"/>
                                            </p:txEl>
                                          </p:spTgt>
                                        </p:tgtEl>
                                      </p:cBhvr>
                                    </p:animEffect>
                                  </p:childTnLst>
                                </p:cTn>
                              </p:par>
                              <p:par>
                                <p:cTn id="13" presetID="6" presetClass="entr" presetSubtype="3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out)">
                                      <p:cBhvr>
                                        <p:cTn id="15" dur="1500"/>
                                        <p:tgtEl>
                                          <p:spTgt spid="3">
                                            <p:txEl>
                                              <p:pRg st="2" end="2"/>
                                            </p:txEl>
                                          </p:spTgt>
                                        </p:tgtEl>
                                      </p:cBhvr>
                                    </p:animEffect>
                                  </p:childTnLst>
                                </p:cTn>
                              </p:par>
                              <p:par>
                                <p:cTn id="16" presetID="6" presetClass="entr" presetSubtype="32"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out)">
                                      <p:cBhvr>
                                        <p:cTn id="18"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Environmental Perception</a:t>
            </a:r>
            <a:endParaRPr lang="en-US" dirty="0"/>
          </a:p>
        </p:txBody>
      </p:sp>
      <p:sp>
        <p:nvSpPr>
          <p:cNvPr id="4" name="Content Placeholder 3"/>
          <p:cNvSpPr>
            <a:spLocks noGrp="1"/>
          </p:cNvSpPr>
          <p:nvPr>
            <p:ph idx="1"/>
          </p:nvPr>
        </p:nvSpPr>
        <p:spPr>
          <a:xfrm>
            <a:off x="914400" y="1447800"/>
            <a:ext cx="4572000" cy="4908550"/>
          </a:xfrm>
        </p:spPr>
        <p:txBody>
          <a:bodyPr/>
          <a:lstStyle/>
          <a:p>
            <a:pPr marL="68263" indent="0">
              <a:buFont typeface="Wingdings" pitchFamily="2" charset="2"/>
              <a:buNone/>
              <a:defRPr/>
            </a:pPr>
            <a:r>
              <a:rPr lang="en-US" b="1" dirty="0" smtClean="0">
                <a:solidFill>
                  <a:srgbClr val="FFFF00"/>
                </a:solidFill>
              </a:rPr>
              <a:t>Examples:</a:t>
            </a:r>
          </a:p>
          <a:p>
            <a:pPr algn="just">
              <a:defRPr/>
            </a:pPr>
            <a:r>
              <a:rPr lang="en-US" sz="2800" dirty="0" smtClean="0"/>
              <a:t>If people believe that a flood was </a:t>
            </a:r>
            <a:r>
              <a:rPr lang="en-US" sz="2800" b="1" dirty="0" smtClean="0">
                <a:solidFill>
                  <a:srgbClr val="FFFF00"/>
                </a:solidFill>
              </a:rPr>
              <a:t>caused by the gods, </a:t>
            </a:r>
            <a:r>
              <a:rPr lang="en-US" sz="2800" dirty="0" smtClean="0"/>
              <a:t>they are likely to try to please the gods (e.g. build an altar).</a:t>
            </a:r>
          </a:p>
          <a:p>
            <a:pPr algn="just">
              <a:defRPr/>
            </a:pPr>
            <a:r>
              <a:rPr lang="en-US" sz="2800" dirty="0" smtClean="0"/>
              <a:t>If other people believe that the flood was a </a:t>
            </a:r>
            <a:r>
              <a:rPr lang="en-US" sz="2800" b="1" dirty="0" smtClean="0">
                <a:solidFill>
                  <a:srgbClr val="FFFF00"/>
                </a:solidFill>
              </a:rPr>
              <a:t>natural disaster, </a:t>
            </a:r>
            <a:r>
              <a:rPr lang="en-US" sz="2800" dirty="0" smtClean="0"/>
              <a:t>then they may work to prevent future damage (e.g. flood walls).</a:t>
            </a:r>
            <a:endParaRPr lang="en-US" sz="2800" dirty="0"/>
          </a:p>
        </p:txBody>
      </p:sp>
      <p:pic>
        <p:nvPicPr>
          <p:cNvPr id="26627" name="Picture 3" descr="C:\Users\Owner\AppData\Local\Microsoft\Windows\Temporary Internet Files\Content.IE5\BXPNTBME\MP9004038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590800"/>
            <a:ext cx="3007822" cy="2599944"/>
          </a:xfrm>
          <a:prstGeom prst="rect">
            <a:avLst/>
          </a:prstGeom>
          <a:ln w="57150" cap="sq" cmpd="thickThin">
            <a:solidFill>
              <a:schemeClr val="tx2">
                <a:lumMod val="2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heel(1)">
                                      <p:cBhvr>
                                        <p:cTn id="7" dur="15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heel(1)">
                                      <p:cBhvr>
                                        <p:cTn id="12"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Cultural Determinism</a:t>
            </a:r>
            <a:endParaRPr lang="en-US"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685800" y="3962400"/>
            <a:ext cx="8229600" cy="2667000"/>
          </a:xfrm>
        </p:spPr>
        <p:txBody>
          <a:bodyPr/>
          <a:lstStyle/>
          <a:p>
            <a:pPr algn="just">
              <a:defRPr/>
            </a:pPr>
            <a:r>
              <a:rPr lang="en-US" sz="2600" dirty="0" smtClean="0"/>
              <a:t>This perspective emphasizes </a:t>
            </a:r>
            <a:r>
              <a:rPr lang="en-US" sz="2600" b="1" dirty="0" smtClean="0">
                <a:solidFill>
                  <a:srgbClr val="FFFF00"/>
                </a:solidFill>
              </a:rPr>
              <a:t>human culture as ultimately more important </a:t>
            </a:r>
            <a:r>
              <a:rPr lang="en-US" sz="2600" dirty="0" smtClean="0"/>
              <a:t>than the physical environment in shaping/molding human actions.</a:t>
            </a:r>
          </a:p>
          <a:p>
            <a:pPr algn="just">
              <a:defRPr/>
            </a:pPr>
            <a:r>
              <a:rPr lang="en-US" sz="2600" dirty="0" smtClean="0"/>
              <a:t>Some cultural determinists have seen humans as in opposition to the environment, and </a:t>
            </a:r>
            <a:r>
              <a:rPr lang="en-US" sz="2600" b="1" dirty="0" smtClean="0">
                <a:solidFill>
                  <a:srgbClr val="FFFF00"/>
                </a:solidFill>
              </a:rPr>
              <a:t>if nature is not controlled, humans will die.</a:t>
            </a:r>
          </a:p>
          <a:p>
            <a:pPr marL="68263" indent="0" algn="just">
              <a:buFont typeface="Wingdings" pitchFamily="2" charset="2"/>
              <a:buNone/>
              <a:defRPr/>
            </a:pPr>
            <a:endParaRPr lang="en-US" dirty="0"/>
          </a:p>
        </p:txBody>
      </p:sp>
      <p:pic>
        <p:nvPicPr>
          <p:cNvPr id="21508" name="Picture 4" descr="C:\Users\Owner\AppData\Local\Microsoft\Windows\Temporary Internet Files\Content.IE5\H6MQ49SX\MP900437262[1].jpg"/>
          <p:cNvPicPr>
            <a:picLocks noChangeAspect="1" noChangeArrowheads="1"/>
          </p:cNvPicPr>
          <p:nvPr/>
        </p:nvPicPr>
        <p:blipFill>
          <a:blip r:embed="rId2" cstate="print"/>
          <a:srcRect/>
          <a:stretch>
            <a:fillRect/>
          </a:stretch>
        </p:blipFill>
        <p:spPr bwMode="auto">
          <a:xfrm>
            <a:off x="3068638" y="1371600"/>
            <a:ext cx="3505200" cy="233362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Cultural Determinism</a:t>
            </a:r>
            <a:endParaRPr lang="en-US" dirty="0"/>
          </a:p>
        </p:txBody>
      </p:sp>
      <p:sp>
        <p:nvSpPr>
          <p:cNvPr id="22531" name="Content Placeholder 2"/>
          <p:cNvSpPr>
            <a:spLocks noGrp="1"/>
          </p:cNvSpPr>
          <p:nvPr>
            <p:ph idx="1"/>
          </p:nvPr>
        </p:nvSpPr>
        <p:spPr/>
        <p:txBody>
          <a:bodyPr/>
          <a:lstStyle/>
          <a:p>
            <a:pPr algn="just"/>
            <a:r>
              <a:rPr lang="en-US" b="1" smtClean="0">
                <a:solidFill>
                  <a:srgbClr val="FFFF00"/>
                </a:solidFill>
              </a:rPr>
              <a:t>Modern movements encourage action </a:t>
            </a:r>
            <a:r>
              <a:rPr lang="en-US" smtClean="0"/>
              <a:t>to reverse global warming, air and water pollution, or the destruction of rain forests.</a:t>
            </a:r>
          </a:p>
        </p:txBody>
      </p:sp>
      <p:pic>
        <p:nvPicPr>
          <p:cNvPr id="27652" name="Picture 4" descr="C:\Users\Owner\AppData\Local\Microsoft\Windows\Temporary Internet Files\Content.IE5\CNBCS08V\MC9004372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8109" y="3553691"/>
            <a:ext cx="2971800" cy="2968973"/>
          </a:xfrm>
          <a:prstGeom prst="rect">
            <a:avLst/>
          </a:prstGeom>
          <a:solidFill>
            <a:srgbClr val="000000">
              <a:shade val="95000"/>
            </a:srgbClr>
          </a:solidFill>
          <a:ln w="76200" cap="sq">
            <a:solidFill>
              <a:schemeClr val="tx2">
                <a:lumMod val="10000"/>
              </a:schemeClr>
            </a:solidFill>
            <a:miter lim="800000"/>
          </a:ln>
          <a:effectLst>
            <a:outerShdw blurRad="254000" dist="190500" dir="2700000" sy="90000" algn="bl" rotWithShape="0">
              <a:srgbClr val="000000">
                <a:alpha val="40000"/>
              </a:srgbClr>
            </a:outerShdw>
            <a:reflection blurRad="6350" stA="50000" endA="300" endPos="38500" dist="50800" dir="5400000" sy="-100000" algn="bl" rotWithShape="0"/>
          </a:effectLst>
          <a:scene3d>
            <a:camera prst="orthographicFront"/>
            <a:lightRig rig="threePt" dir="t"/>
          </a:scene3d>
          <a:sp3d prstMaterial="dkEdge"/>
          <a:extLst/>
        </p:spPr>
      </p:pic>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438" y="512763"/>
            <a:ext cx="8156575" cy="776287"/>
          </a:xfrm>
        </p:spPr>
        <p:txBody>
          <a:bodyPr/>
          <a:lstStyle/>
          <a:p>
            <a:pPr algn="ctr" eaLnBrk="1" fontAlgn="auto" hangingPunct="1">
              <a:spcAft>
                <a:spcPts val="0"/>
              </a:spcAft>
              <a:defRPr/>
            </a:pPr>
            <a:r>
              <a:rPr lang="en-US" sz="4400" b="1" dirty="0" smtClean="0">
                <a:solidFill>
                  <a:schemeClr val="accent2">
                    <a:lumMod val="75000"/>
                  </a:schemeClr>
                </a:solidFill>
                <a:latin typeface="Aharoni" pitchFamily="2" charset="-79"/>
                <a:ea typeface="Gulim" pitchFamily="34" charset="-127"/>
                <a:cs typeface="Aharoni" pitchFamily="2" charset="-79"/>
              </a:rPr>
              <a:t>Concepts of Culture</a:t>
            </a:r>
            <a:endParaRPr lang="en-US" sz="4400" b="1" dirty="0">
              <a:solidFill>
                <a:schemeClr val="accent2">
                  <a:lumMod val="75000"/>
                </a:schemeClr>
              </a:solidFill>
              <a:latin typeface="Aharoni" pitchFamily="2" charset="-79"/>
              <a:ea typeface="Gulim" pitchFamily="34" charset="-127"/>
              <a:cs typeface="Aharoni" pitchFamily="2" charset="-79"/>
            </a:endParaRPr>
          </a:p>
        </p:txBody>
      </p:sp>
      <p:pic>
        <p:nvPicPr>
          <p:cNvPr id="11274" name="Picture 10" descr="C:\Users\Owner\AppData\Local\Microsoft\Windows\Temporary Internet Files\Content.IE5\CNBCS08V\MP900441037[1].jpg"/>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514600" y="2286000"/>
            <a:ext cx="4914900" cy="3276600"/>
          </a:xfrm>
          <a:prstGeom prst="rect">
            <a:avLst/>
          </a:prstGeom>
          <a:ln w="228600" cap="sq" cmpd="thickThin">
            <a:solidFill>
              <a:schemeClr val="bg2">
                <a:lumMod val="50000"/>
              </a:schemeClr>
            </a:solidFill>
            <a:prstDash val="solid"/>
            <a:miter lim="800000"/>
          </a:ln>
          <a:effectLst>
            <a:innerShdw blurRad="76200">
              <a:srgbClr val="000000"/>
            </a:inn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What is culture?</a:t>
            </a:r>
            <a:endParaRPr lang="en-US" dirty="0">
              <a:solidFill>
                <a:schemeClr val="accent2">
                  <a:lumMod val="75000"/>
                </a:schemeClr>
              </a:solidFill>
              <a:latin typeface="Aharoni" pitchFamily="2" charset="-79"/>
              <a:cs typeface="Aharoni" pitchFamily="2" charset="-79"/>
            </a:endParaRPr>
          </a:p>
        </p:txBody>
      </p:sp>
      <p:sp>
        <p:nvSpPr>
          <p:cNvPr id="24579" name="Content Placeholder 2"/>
          <p:cNvSpPr>
            <a:spLocks noGrp="1"/>
          </p:cNvSpPr>
          <p:nvPr>
            <p:ph idx="1"/>
          </p:nvPr>
        </p:nvSpPr>
        <p:spPr>
          <a:xfrm>
            <a:off x="923925" y="1752600"/>
            <a:ext cx="7772400" cy="4572000"/>
          </a:xfrm>
        </p:spPr>
        <p:txBody>
          <a:bodyPr/>
          <a:lstStyle/>
          <a:p>
            <a:pPr algn="just"/>
            <a:r>
              <a:rPr lang="en-US" smtClean="0"/>
              <a:t>Culture is the complex mix of values, beliefs, behaviors, and material objects that together form a </a:t>
            </a:r>
            <a:r>
              <a:rPr lang="en-US" b="1" smtClean="0">
                <a:solidFill>
                  <a:srgbClr val="FFFF00"/>
                </a:solidFill>
              </a:rPr>
              <a:t>people’s way of life.</a:t>
            </a:r>
          </a:p>
        </p:txBody>
      </p:sp>
      <p:pic>
        <p:nvPicPr>
          <p:cNvPr id="24580" name="Picture 5" descr="C:\Users\Owner\AppData\Local\Microsoft\Windows\Temporary Internet Files\Content.IE5\8ZXXAEK3\MC900024438[1].wmf"/>
          <p:cNvPicPr>
            <a:picLocks noChangeAspect="1" noChangeArrowheads="1"/>
          </p:cNvPicPr>
          <p:nvPr/>
        </p:nvPicPr>
        <p:blipFill>
          <a:blip r:embed="rId2" cstate="print"/>
          <a:srcRect/>
          <a:stretch>
            <a:fillRect/>
          </a:stretch>
        </p:blipFill>
        <p:spPr bwMode="auto">
          <a:xfrm>
            <a:off x="2895600" y="3671888"/>
            <a:ext cx="3624263" cy="23622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What is culture?</a:t>
            </a:r>
            <a:endParaRPr lang="en-US" dirty="0"/>
          </a:p>
        </p:txBody>
      </p:sp>
      <p:sp>
        <p:nvSpPr>
          <p:cNvPr id="3" name="Content Placeholder 2"/>
          <p:cNvSpPr>
            <a:spLocks noGrp="1"/>
          </p:cNvSpPr>
          <p:nvPr>
            <p:ph idx="1"/>
          </p:nvPr>
        </p:nvSpPr>
        <p:spPr/>
        <p:txBody>
          <a:bodyPr/>
          <a:lstStyle/>
          <a:p>
            <a:pPr algn="just">
              <a:defRPr/>
            </a:pPr>
            <a:r>
              <a:rPr lang="en-US" dirty="0" smtClean="0"/>
              <a:t>Geographers specialize in the way that culture affects the natural environment, as well as the </a:t>
            </a:r>
            <a:r>
              <a:rPr lang="en-US" b="1" dirty="0" smtClean="0">
                <a:solidFill>
                  <a:srgbClr val="FFFF00"/>
                </a:solidFill>
              </a:rPr>
              <a:t>spatial organization </a:t>
            </a:r>
            <a:r>
              <a:rPr lang="en-US" dirty="0" smtClean="0"/>
              <a:t>that culture stimulates.</a:t>
            </a:r>
          </a:p>
          <a:p>
            <a:pPr>
              <a:defRPr/>
            </a:pPr>
            <a:r>
              <a:rPr lang="en-US" dirty="0" smtClean="0"/>
              <a:t>Culture is divided into two types:  </a:t>
            </a:r>
          </a:p>
          <a:p>
            <a:pPr marL="68263" indent="0">
              <a:buFont typeface="Wingdings" pitchFamily="2" charset="2"/>
              <a:buNone/>
              <a:defRPr/>
            </a:pPr>
            <a:r>
              <a:rPr lang="en-US" b="1" dirty="0" smtClean="0">
                <a:solidFill>
                  <a:srgbClr val="FFFF00"/>
                </a:solidFill>
              </a:rPr>
              <a:t>     non-material and material.</a:t>
            </a:r>
          </a:p>
          <a:p>
            <a:pPr>
              <a:defRPr/>
            </a:pPr>
            <a:endParaRPr lang="en-US" dirty="0"/>
          </a:p>
        </p:txBody>
      </p:sp>
      <p:pic>
        <p:nvPicPr>
          <p:cNvPr id="25604" name="Picture 3" descr="C:\Users\Owner\AppData\Local\Microsoft\Windows\Temporary Internet Files\Content.IE5\2TXBHVPI\MC900060302[1].wmf"/>
          <p:cNvPicPr>
            <a:picLocks noChangeAspect="1" noChangeArrowheads="1"/>
          </p:cNvPicPr>
          <p:nvPr/>
        </p:nvPicPr>
        <p:blipFill>
          <a:blip r:embed="rId2" cstate="print"/>
          <a:srcRect/>
          <a:stretch>
            <a:fillRect/>
          </a:stretch>
        </p:blipFill>
        <p:spPr bwMode="auto">
          <a:xfrm>
            <a:off x="6400800" y="4306888"/>
            <a:ext cx="2362200" cy="20859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2459037"/>
          </a:xfrm>
        </p:spPr>
        <p:txBody>
          <a:bodyPr/>
          <a:lstStyle/>
          <a:p>
            <a:pPr algn="ctr">
              <a:defRPr/>
            </a:pPr>
            <a:r>
              <a:rPr lang="en-US" dirty="0">
                <a:solidFill>
                  <a:srgbClr val="92D050"/>
                </a:solidFill>
              </a:rPr>
              <a:t>Advanced </a:t>
            </a:r>
            <a:r>
              <a:rPr lang="en-US" dirty="0" smtClean="0">
                <a:solidFill>
                  <a:srgbClr val="92D050"/>
                </a:solidFill>
              </a:rPr>
              <a:t>Placement</a:t>
            </a:r>
            <a:r>
              <a:rPr lang="en-US" dirty="0">
                <a:solidFill>
                  <a:srgbClr val="92D050"/>
                </a:solidFill>
              </a:rPr>
              <a:t/>
            </a:r>
            <a:br>
              <a:rPr lang="en-US" dirty="0">
                <a:solidFill>
                  <a:srgbClr val="92D050"/>
                </a:solidFill>
              </a:rPr>
            </a:br>
            <a:r>
              <a:rPr lang="en-US" dirty="0" smtClean="0">
                <a:solidFill>
                  <a:srgbClr val="92D050"/>
                </a:solidFill>
              </a:rPr>
              <a:t>Human Geography</a:t>
            </a:r>
            <a:r>
              <a:rPr lang="en-US" dirty="0">
                <a:solidFill>
                  <a:srgbClr val="92D050"/>
                </a:solidFill>
              </a:rPr>
              <a:t/>
            </a:r>
            <a:br>
              <a:rPr lang="en-US" dirty="0">
                <a:solidFill>
                  <a:srgbClr val="92D050"/>
                </a:solidFill>
              </a:rPr>
            </a:br>
            <a:r>
              <a:rPr lang="en-US" smtClean="0">
                <a:solidFill>
                  <a:srgbClr val="92D050"/>
                </a:solidFill>
              </a:rPr>
              <a:t>Review Sessions:  </a:t>
            </a:r>
            <a:r>
              <a:rPr lang="en-US" dirty="0">
                <a:solidFill>
                  <a:srgbClr val="92D050"/>
                </a:solidFill>
              </a:rPr>
              <a:t>Unit </a:t>
            </a:r>
            <a:r>
              <a:rPr lang="en-US" dirty="0" smtClean="0">
                <a:solidFill>
                  <a:srgbClr val="92D050"/>
                </a:solidFill>
              </a:rPr>
              <a:t>Three</a:t>
            </a:r>
            <a:endParaRPr lang="en-US" dirty="0">
              <a:solidFill>
                <a:srgbClr val="92D050"/>
              </a:solidFill>
            </a:endParaRPr>
          </a:p>
        </p:txBody>
      </p:sp>
      <p:sp>
        <p:nvSpPr>
          <p:cNvPr id="9219" name="Rectangle 2"/>
          <p:cNvSpPr>
            <a:spLocks noChangeArrowheads="1"/>
          </p:cNvSpPr>
          <p:nvPr/>
        </p:nvSpPr>
        <p:spPr bwMode="auto">
          <a:xfrm>
            <a:off x="2133600" y="4800600"/>
            <a:ext cx="5867400" cy="1600200"/>
          </a:xfrm>
          <a:prstGeom prst="rect">
            <a:avLst/>
          </a:prstGeom>
          <a:noFill/>
          <a:ln w="9525">
            <a:noFill/>
            <a:miter lim="800000"/>
            <a:headEnd/>
            <a:tailEnd/>
          </a:ln>
        </p:spPr>
        <p:txBody>
          <a:bodyPr>
            <a:spAutoFit/>
          </a:bodyPr>
          <a:lstStyle/>
          <a:p>
            <a:pPr algn="ctr"/>
            <a:endParaRPr lang="en-US" dirty="0"/>
          </a:p>
          <a:p>
            <a:pPr algn="ctr"/>
            <a:r>
              <a:rPr lang="en-US" sz="2000" b="1" dirty="0"/>
              <a:t>By Geri </a:t>
            </a:r>
            <a:r>
              <a:rPr lang="en-US" sz="2000" b="1" dirty="0" err="1"/>
              <a:t>Flanary</a:t>
            </a:r>
            <a:endParaRPr lang="en-US" sz="2000" b="1" dirty="0"/>
          </a:p>
          <a:p>
            <a:pPr algn="ctr"/>
            <a:r>
              <a:rPr lang="en-US" sz="2000" b="1" dirty="0"/>
              <a:t>To accompany </a:t>
            </a:r>
            <a:r>
              <a:rPr lang="en-US" sz="2000" b="1" i="1" dirty="0"/>
              <a:t>AP Human Geography:  A Study Guide</a:t>
            </a:r>
          </a:p>
          <a:p>
            <a:pPr algn="ctr"/>
            <a:r>
              <a:rPr lang="en-US" sz="2000" b="1" i="1" dirty="0" smtClean="0"/>
              <a:t>3rd </a:t>
            </a:r>
            <a:r>
              <a:rPr lang="en-US" sz="2000" b="1" i="1" dirty="0"/>
              <a:t>edition</a:t>
            </a:r>
          </a:p>
          <a:p>
            <a:pPr algn="ctr"/>
            <a:r>
              <a:rPr lang="en-US" sz="2000" b="1" i="1" dirty="0"/>
              <a:t>By Ethel Wood</a:t>
            </a:r>
            <a:endParaRPr lang="en-US" sz="2000" b="1" dirty="0"/>
          </a:p>
        </p:txBody>
      </p:sp>
      <p:pic>
        <p:nvPicPr>
          <p:cNvPr id="9220" name="Picture 2" descr="C:\Users\Owner\AppData\Local\Microsoft\Windows\Temporary Internet Files\Content.IE5\CNBCS08V\MC910216337[1].png"/>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122613" y="2786063"/>
            <a:ext cx="353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Non-material Culture</a:t>
            </a:r>
            <a:endParaRPr lang="en-US"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914400" y="2209800"/>
            <a:ext cx="7772400" cy="3778250"/>
          </a:xfrm>
        </p:spPr>
        <p:txBody>
          <a:bodyPr/>
          <a:lstStyle/>
          <a:p>
            <a:pPr algn="just"/>
            <a:r>
              <a:rPr lang="en-US" b="1" dirty="0" smtClean="0">
                <a:solidFill>
                  <a:srgbClr val="92D050"/>
                </a:solidFill>
              </a:rPr>
              <a:t>This type of culture consists of abstract concepts of values, beliefs, and behaviors.</a:t>
            </a:r>
          </a:p>
          <a:p>
            <a:pPr lvl="1" algn="just"/>
            <a:r>
              <a:rPr lang="en-US" b="1" dirty="0" smtClean="0">
                <a:solidFill>
                  <a:srgbClr val="FFFF00"/>
                </a:solidFill>
              </a:rPr>
              <a:t>Values:  </a:t>
            </a:r>
            <a:r>
              <a:rPr lang="en-US" dirty="0" smtClean="0"/>
              <a:t>culturally defined standards that guide the way people assess goodness and beauty and serve as guidelines for moral living</a:t>
            </a:r>
          </a:p>
          <a:p>
            <a:pPr lvl="1" algn="just"/>
            <a:r>
              <a:rPr lang="en-US" b="1" dirty="0" smtClean="0">
                <a:solidFill>
                  <a:srgbClr val="FFFF00"/>
                </a:solidFill>
              </a:rPr>
              <a:t>Beliefs:  </a:t>
            </a:r>
            <a:r>
              <a:rPr lang="en-US" dirty="0" smtClean="0"/>
              <a:t>specific statements that people hold to be true</a:t>
            </a:r>
          </a:p>
          <a:p>
            <a:pPr lvl="1" algn="just"/>
            <a:r>
              <a:rPr lang="en-US" b="1" dirty="0" smtClean="0">
                <a:solidFill>
                  <a:srgbClr val="FFFF00"/>
                </a:solidFill>
              </a:rPr>
              <a:t>Behaviors:  </a:t>
            </a:r>
            <a:r>
              <a:rPr lang="en-US" dirty="0" smtClean="0"/>
              <a:t>actions that people take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Material </a:t>
            </a:r>
            <a:r>
              <a:rPr lang="en-US" b="1" dirty="0">
                <a:solidFill>
                  <a:schemeClr val="accent2">
                    <a:lumMod val="75000"/>
                  </a:schemeClr>
                </a:solidFill>
                <a:latin typeface="Aharoni" pitchFamily="2" charset="-79"/>
                <a:cs typeface="Aharoni" pitchFamily="2" charset="-79"/>
              </a:rPr>
              <a:t>C</a:t>
            </a:r>
            <a:r>
              <a:rPr lang="en-US" b="1" dirty="0" smtClean="0">
                <a:solidFill>
                  <a:schemeClr val="accent2">
                    <a:lumMod val="75000"/>
                  </a:schemeClr>
                </a:solidFill>
                <a:latin typeface="Aharoni" pitchFamily="2" charset="-79"/>
                <a:cs typeface="Aharoni" pitchFamily="2" charset="-79"/>
              </a:rPr>
              <a:t>ulture</a:t>
            </a:r>
            <a:endParaRPr lang="en-US" dirty="0"/>
          </a:p>
        </p:txBody>
      </p:sp>
      <p:sp>
        <p:nvSpPr>
          <p:cNvPr id="3" name="Content Placeholder 2"/>
          <p:cNvSpPr>
            <a:spLocks noGrp="1"/>
          </p:cNvSpPr>
          <p:nvPr>
            <p:ph idx="1"/>
          </p:nvPr>
        </p:nvSpPr>
        <p:spPr>
          <a:xfrm>
            <a:off x="914400" y="1784350"/>
            <a:ext cx="5029200" cy="4540250"/>
          </a:xfrm>
        </p:spPr>
        <p:txBody>
          <a:bodyPr/>
          <a:lstStyle/>
          <a:p>
            <a:pPr algn="just"/>
            <a:r>
              <a:rPr lang="en-US" sz="2500" smtClean="0"/>
              <a:t>This type of culture includes </a:t>
            </a:r>
            <a:r>
              <a:rPr lang="en-US" sz="2500" b="1" smtClean="0">
                <a:solidFill>
                  <a:srgbClr val="FFFF00"/>
                </a:solidFill>
              </a:rPr>
              <a:t>concrete human creations </a:t>
            </a:r>
            <a:r>
              <a:rPr lang="en-US" sz="2500" smtClean="0"/>
              <a:t>called artifacts.</a:t>
            </a:r>
          </a:p>
          <a:p>
            <a:pPr algn="just"/>
            <a:r>
              <a:rPr lang="en-US" sz="2500" b="1" smtClean="0">
                <a:solidFill>
                  <a:srgbClr val="FFFF00"/>
                </a:solidFill>
              </a:rPr>
              <a:t>Artifacts </a:t>
            </a:r>
            <a:r>
              <a:rPr lang="en-US" sz="2500" smtClean="0"/>
              <a:t>reflect values, beliefs, and behaviors.</a:t>
            </a:r>
          </a:p>
          <a:p>
            <a:pPr algn="just"/>
            <a:r>
              <a:rPr lang="en-US" sz="2500" smtClean="0"/>
              <a:t>Material culture is </a:t>
            </a:r>
            <a:r>
              <a:rPr lang="en-US" sz="2500" b="1" smtClean="0">
                <a:solidFill>
                  <a:srgbClr val="FFFF00"/>
                </a:solidFill>
              </a:rPr>
              <a:t>reflected in a variety of ways, </a:t>
            </a:r>
            <a:r>
              <a:rPr lang="en-US" sz="2500" smtClean="0"/>
              <a:t>from the way homes are constructed to what equipment is used for construction and arrangement of roadways.</a:t>
            </a:r>
          </a:p>
        </p:txBody>
      </p:sp>
      <p:pic>
        <p:nvPicPr>
          <p:cNvPr id="27652" name="Picture 2" descr="C:\Users\Owner\AppData\Local\Microsoft\Windows\Temporary Internet Files\Content.IE5\6U2F184X\MC900057704[1].wmf"/>
          <p:cNvPicPr>
            <a:picLocks noChangeAspect="1" noChangeArrowheads="1"/>
          </p:cNvPicPr>
          <p:nvPr/>
        </p:nvPicPr>
        <p:blipFill>
          <a:blip r:embed="rId2" cstate="print"/>
          <a:srcRect/>
          <a:stretch>
            <a:fillRect/>
          </a:stretch>
        </p:blipFill>
        <p:spPr bwMode="auto">
          <a:xfrm>
            <a:off x="6629400" y="2819400"/>
            <a:ext cx="2133600" cy="23622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914400"/>
          </a:xfrm>
        </p:spPr>
        <p:txBody>
          <a:bodyPr/>
          <a:lstStyle/>
          <a:p>
            <a:pPr algn="ctr">
              <a:defRPr/>
            </a:pPr>
            <a:r>
              <a:rPr lang="en-US" sz="3600" dirty="0" smtClean="0">
                <a:solidFill>
                  <a:schemeClr val="accent2">
                    <a:lumMod val="75000"/>
                  </a:schemeClr>
                </a:solidFill>
                <a:latin typeface="Aharoni" pitchFamily="2" charset="-79"/>
                <a:cs typeface="Aharoni" pitchFamily="2" charset="-79"/>
              </a:rPr>
              <a:t>Material Culture:  Past and Present</a:t>
            </a:r>
            <a:endParaRPr lang="en-US" sz="3600" dirty="0">
              <a:solidFill>
                <a:schemeClr val="accent2">
                  <a:lumMod val="75000"/>
                </a:schemeClr>
              </a:solidFill>
              <a:latin typeface="Aharoni" pitchFamily="2" charset="-79"/>
              <a:cs typeface="Aharoni" pitchFamily="2" charset="-79"/>
            </a:endParaRPr>
          </a:p>
        </p:txBody>
      </p:sp>
      <p:sp>
        <p:nvSpPr>
          <p:cNvPr id="29699" name="TextBox 2"/>
          <p:cNvSpPr txBox="1">
            <a:spLocks noChangeArrowheads="1"/>
          </p:cNvSpPr>
          <p:nvPr/>
        </p:nvSpPr>
        <p:spPr bwMode="auto">
          <a:xfrm>
            <a:off x="6248400" y="2017713"/>
            <a:ext cx="2743200" cy="3692525"/>
          </a:xfrm>
          <a:prstGeom prst="rect">
            <a:avLst/>
          </a:prstGeom>
          <a:noFill/>
          <a:ln w="9525">
            <a:noFill/>
            <a:miter lim="800000"/>
            <a:headEnd/>
            <a:tailEnd/>
          </a:ln>
        </p:spPr>
        <p:txBody>
          <a:bodyPr>
            <a:spAutoFit/>
          </a:bodyPr>
          <a:lstStyle/>
          <a:p>
            <a:pPr algn="just"/>
            <a:r>
              <a:rPr lang="en-US">
                <a:solidFill>
                  <a:srgbClr val="FFFF00"/>
                </a:solidFill>
              </a:rPr>
              <a:t>This is a photo of a modern day French village.  </a:t>
            </a:r>
            <a:r>
              <a:rPr lang="en-US"/>
              <a:t>The narrow streets were built in an earlier time when people traveled by foot, animal, or wagon.  The motorcycle parked by its owner’s door is a reflection of modern technology’s adaptation to material culture (winding streets, houses without garages) from the past.</a:t>
            </a:r>
          </a:p>
        </p:txBody>
      </p:sp>
      <p:sp>
        <p:nvSpPr>
          <p:cNvPr id="29700" name="AutoShape 6" descr="https://mail.google.com/mail/?ui=2&amp;ik=426546b218&amp;view=att&amp;th=12d3dbc6787dd279&amp;attid=0.3&amp;disp=inline&amp;zw"/>
          <p:cNvSpPr>
            <a:spLocks noChangeAspect="1" noChangeArrowheads="1"/>
          </p:cNvSpPr>
          <p:nvPr/>
        </p:nvSpPr>
        <p:spPr bwMode="auto">
          <a:xfrm>
            <a:off x="138113" y="-144463"/>
            <a:ext cx="304800" cy="304801"/>
          </a:xfrm>
          <a:prstGeom prst="rect">
            <a:avLst/>
          </a:prstGeom>
          <a:noFill/>
          <a:ln w="9525">
            <a:noFill/>
            <a:miter lim="800000"/>
            <a:headEnd/>
            <a:tailEnd/>
          </a:ln>
        </p:spPr>
        <p:txBody>
          <a:bodyPr/>
          <a:lstStyle/>
          <a:p>
            <a:endParaRPr lang="en-US"/>
          </a:p>
        </p:txBody>
      </p:sp>
      <p:pic>
        <p:nvPicPr>
          <p:cNvPr id="29701" name="Picture 7"/>
          <p:cNvPicPr>
            <a:picLocks noChangeAspect="1" noChangeArrowheads="1"/>
          </p:cNvPicPr>
          <p:nvPr/>
        </p:nvPicPr>
        <p:blipFill>
          <a:blip r:embed="rId2" cstate="print"/>
          <a:srcRect/>
          <a:stretch>
            <a:fillRect/>
          </a:stretch>
        </p:blipFill>
        <p:spPr bwMode="auto">
          <a:xfrm>
            <a:off x="1371600" y="1371600"/>
            <a:ext cx="4441825" cy="5257800"/>
          </a:xfrm>
          <a:prstGeom prst="rect">
            <a:avLst/>
          </a:prstGeom>
          <a:noFill/>
          <a:ln w="9525">
            <a:noFill/>
            <a:miter lim="800000"/>
            <a:headEnd/>
            <a:tailEnd/>
          </a:ln>
          <a:effectLst/>
        </p:spPr>
      </p:pic>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a:lstStyle/>
          <a:p>
            <a:pPr>
              <a:defRPr/>
            </a:pPr>
            <a:r>
              <a:rPr lang="en-US" i="1" dirty="0" smtClean="0">
                <a:solidFill>
                  <a:schemeClr val="accent2">
                    <a:lumMod val="75000"/>
                  </a:schemeClr>
                </a:solidFill>
                <a:latin typeface="Aharoni" pitchFamily="2" charset="-79"/>
                <a:cs typeface="Aharoni" pitchFamily="2" charset="-79"/>
              </a:rPr>
              <a:t>Key points…</a:t>
            </a:r>
            <a:endParaRPr lang="en-US" i="1" dirty="0">
              <a:solidFill>
                <a:schemeClr val="accent2">
                  <a:lumMod val="75000"/>
                </a:schemeClr>
              </a:solidFill>
              <a:latin typeface="Aharoni" pitchFamily="2" charset="-79"/>
              <a:cs typeface="Aharoni" pitchFamily="2" charset="-79"/>
            </a:endParaRPr>
          </a:p>
        </p:txBody>
      </p:sp>
      <p:sp>
        <p:nvSpPr>
          <p:cNvPr id="28675" name="Text Placeholder 2"/>
          <p:cNvSpPr>
            <a:spLocks noGrp="1"/>
          </p:cNvSpPr>
          <p:nvPr>
            <p:ph type="body" idx="1"/>
          </p:nvPr>
        </p:nvSpPr>
        <p:spPr>
          <a:xfrm>
            <a:off x="457200" y="1809750"/>
            <a:ext cx="4040188" cy="639763"/>
          </a:xfrm>
        </p:spPr>
        <p:txBody>
          <a:bodyPr/>
          <a:lstStyle/>
          <a:p>
            <a:pPr marL="73025"/>
            <a:r>
              <a:rPr lang="en-US" smtClean="0">
                <a:solidFill>
                  <a:srgbClr val="92D050"/>
                </a:solidFill>
              </a:rPr>
              <a:t>Non-material culture</a:t>
            </a:r>
            <a:r>
              <a:rPr lang="en-US" smtClean="0"/>
              <a:t>	</a:t>
            </a:r>
          </a:p>
        </p:txBody>
      </p:sp>
      <p:sp>
        <p:nvSpPr>
          <p:cNvPr id="28676" name="Text Placeholder 3"/>
          <p:cNvSpPr>
            <a:spLocks noGrp="1"/>
          </p:cNvSpPr>
          <p:nvPr>
            <p:ph type="body" sz="half" idx="3"/>
          </p:nvPr>
        </p:nvSpPr>
        <p:spPr>
          <a:xfrm>
            <a:off x="4645025" y="1809750"/>
            <a:ext cx="4041775" cy="639763"/>
          </a:xfrm>
        </p:spPr>
        <p:txBody>
          <a:bodyPr/>
          <a:lstStyle/>
          <a:p>
            <a:pPr marL="73025"/>
            <a:r>
              <a:rPr lang="en-US" smtClean="0">
                <a:solidFill>
                  <a:srgbClr val="92D050"/>
                </a:solidFill>
              </a:rPr>
              <a:t>Material culture</a:t>
            </a:r>
          </a:p>
        </p:txBody>
      </p:sp>
      <p:sp>
        <p:nvSpPr>
          <p:cNvPr id="5" name="Content Placeholder 4"/>
          <p:cNvSpPr>
            <a:spLocks noGrp="1"/>
          </p:cNvSpPr>
          <p:nvPr>
            <p:ph sz="quarter" idx="2"/>
          </p:nvPr>
        </p:nvSpPr>
        <p:spPr>
          <a:xfrm>
            <a:off x="457200" y="2459038"/>
            <a:ext cx="4040188" cy="3959225"/>
          </a:xfrm>
        </p:spPr>
        <p:txBody>
          <a:bodyPr/>
          <a:lstStyle/>
          <a:p>
            <a:r>
              <a:rPr lang="en-US" b="1" smtClean="0">
                <a:solidFill>
                  <a:srgbClr val="FFFF00"/>
                </a:solidFill>
              </a:rPr>
              <a:t>Abstract </a:t>
            </a:r>
            <a:r>
              <a:rPr lang="en-US" smtClean="0"/>
              <a:t>concepts </a:t>
            </a:r>
          </a:p>
          <a:p>
            <a:r>
              <a:rPr lang="en-US" smtClean="0"/>
              <a:t>Consists of </a:t>
            </a:r>
          </a:p>
          <a:p>
            <a:pPr lvl="1"/>
            <a:r>
              <a:rPr lang="en-US" smtClean="0"/>
              <a:t>Values</a:t>
            </a:r>
          </a:p>
          <a:p>
            <a:pPr lvl="1"/>
            <a:r>
              <a:rPr lang="en-US" smtClean="0"/>
              <a:t>Beliefs</a:t>
            </a:r>
          </a:p>
          <a:p>
            <a:pPr lvl="1"/>
            <a:r>
              <a:rPr lang="en-US" smtClean="0"/>
              <a:t>Behaviors</a:t>
            </a:r>
          </a:p>
          <a:p>
            <a:pPr lvl="1"/>
            <a:r>
              <a:rPr lang="en-US" b="1" smtClean="0">
                <a:solidFill>
                  <a:srgbClr val="92D050"/>
                </a:solidFill>
              </a:rPr>
              <a:t>Norms:  </a:t>
            </a:r>
            <a:r>
              <a:rPr lang="en-US" smtClean="0"/>
              <a:t>the rules and expectations by which a society guides the behavior of its members</a:t>
            </a:r>
          </a:p>
        </p:txBody>
      </p:sp>
      <p:sp>
        <p:nvSpPr>
          <p:cNvPr id="6" name="Content Placeholder 5"/>
          <p:cNvSpPr>
            <a:spLocks noGrp="1"/>
          </p:cNvSpPr>
          <p:nvPr>
            <p:ph sz="quarter" idx="4"/>
          </p:nvPr>
        </p:nvSpPr>
        <p:spPr>
          <a:xfrm>
            <a:off x="4645025" y="2459038"/>
            <a:ext cx="4041775" cy="3959225"/>
          </a:xfrm>
        </p:spPr>
        <p:txBody>
          <a:bodyPr/>
          <a:lstStyle/>
          <a:p>
            <a:r>
              <a:rPr lang="en-US" b="1" smtClean="0">
                <a:solidFill>
                  <a:srgbClr val="FFFF00"/>
                </a:solidFill>
              </a:rPr>
              <a:t>Concrete </a:t>
            </a:r>
            <a:r>
              <a:rPr lang="en-US" smtClean="0"/>
              <a:t>human creations</a:t>
            </a:r>
          </a:p>
          <a:p>
            <a:r>
              <a:rPr lang="en-US" smtClean="0"/>
              <a:t>Consists of artifacts such as </a:t>
            </a:r>
          </a:p>
          <a:p>
            <a:pPr lvl="1"/>
            <a:r>
              <a:rPr lang="en-US" smtClean="0"/>
              <a:t>Houses</a:t>
            </a:r>
          </a:p>
          <a:p>
            <a:pPr lvl="1"/>
            <a:r>
              <a:rPr lang="en-US" smtClean="0"/>
              <a:t>Churches</a:t>
            </a:r>
          </a:p>
          <a:p>
            <a:pPr lvl="1"/>
            <a:r>
              <a:rPr lang="en-US" smtClean="0"/>
              <a:t>Roadways</a:t>
            </a:r>
          </a:p>
          <a:p>
            <a:pPr lvl="1"/>
            <a:r>
              <a:rPr lang="en-US" smtClean="0"/>
              <a:t>The arrangement of buildings on the cultural landscape</a:t>
            </a:r>
          </a:p>
        </p:txBody>
      </p:sp>
      <p:pic>
        <p:nvPicPr>
          <p:cNvPr id="28679" name="Picture 2" descr="C:\Users\Owner\AppData\Local\Microsoft\Windows\Temporary Internet Files\Content.IE5\CNBCS08V\MC900057640[1].wmf"/>
          <p:cNvPicPr>
            <a:picLocks noChangeAspect="1" noChangeArrowheads="1"/>
          </p:cNvPicPr>
          <p:nvPr/>
        </p:nvPicPr>
        <p:blipFill>
          <a:blip r:embed="rId2" cstate="print"/>
          <a:srcRect/>
          <a:stretch>
            <a:fillRect/>
          </a:stretch>
        </p:blipFill>
        <p:spPr bwMode="auto">
          <a:xfrm>
            <a:off x="5105400" y="5257800"/>
            <a:ext cx="3078163" cy="11430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1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1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2"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12"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6">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additive="base">
                                        <p:cTn id="45"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6">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12" fill="hold"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6">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Videos</a:t>
            </a:r>
            <a:endParaRPr lang="en-US" dirty="0"/>
          </a:p>
        </p:txBody>
      </p:sp>
      <p:sp>
        <p:nvSpPr>
          <p:cNvPr id="3" name="Content Placeholder 2"/>
          <p:cNvSpPr>
            <a:spLocks noGrp="1"/>
          </p:cNvSpPr>
          <p:nvPr>
            <p:ph idx="1"/>
          </p:nvPr>
        </p:nvSpPr>
        <p:spPr/>
        <p:txBody>
          <a:bodyPr/>
          <a:lstStyle/>
          <a:p>
            <a:r>
              <a:rPr lang="en-US" sz="1400" dirty="0" smtClean="0">
                <a:latin typeface="Times New Roman" panose="02020603050405020304" pitchFamily="18" charset="0"/>
                <a:cs typeface="Times New Roman" panose="02020603050405020304" pitchFamily="18" charset="0"/>
              </a:rPr>
              <a:t>Guinea </a:t>
            </a:r>
            <a:r>
              <a:rPr lang="en-US" sz="1400" dirty="0">
                <a:latin typeface="Times New Roman" panose="02020603050405020304" pitchFamily="18" charset="0"/>
                <a:cs typeface="Times New Roman" panose="02020603050405020304" pitchFamily="18" charset="0"/>
              </a:rPr>
              <a:t>Pig Festival in </a:t>
            </a:r>
            <a:r>
              <a:rPr lang="en-US" sz="1400" dirty="0" smtClean="0">
                <a:latin typeface="Times New Roman" panose="02020603050405020304" pitchFamily="18" charset="0"/>
                <a:cs typeface="Times New Roman" panose="02020603050405020304" pitchFamily="18" charset="0"/>
              </a:rPr>
              <a:t>Peru  - </a:t>
            </a:r>
            <a:r>
              <a:rPr lang="en-US" sz="1400" dirty="0" smtClean="0">
                <a:latin typeface="Times New Roman" panose="02020603050405020304" pitchFamily="18" charset="0"/>
                <a:cs typeface="Times New Roman" panose="02020603050405020304" pitchFamily="18" charset="0"/>
                <a:hlinkClick r:id="rId2"/>
              </a:rPr>
              <a:t>https</a:t>
            </a:r>
            <a:r>
              <a:rPr lang="en-US" sz="1400" dirty="0">
                <a:latin typeface="Times New Roman" panose="02020603050405020304" pitchFamily="18" charset="0"/>
                <a:cs typeface="Times New Roman" panose="02020603050405020304" pitchFamily="18" charset="0"/>
                <a:hlinkClick r:id="rId2"/>
              </a:rPr>
              <a:t>://</a:t>
            </a:r>
            <a:r>
              <a:rPr lang="en-US" sz="1400" dirty="0" smtClean="0">
                <a:latin typeface="Times New Roman" panose="02020603050405020304" pitchFamily="18" charset="0"/>
                <a:cs typeface="Times New Roman" panose="02020603050405020304" pitchFamily="18" charset="0"/>
                <a:hlinkClick r:id="rId2"/>
              </a:rPr>
              <a:t>www.youtube.com/watch?v=l98aBSXYz7U</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Oktoberfest </a:t>
            </a:r>
            <a:r>
              <a:rPr lang="en-US" sz="1400" dirty="0">
                <a:latin typeface="Times New Roman" panose="02020603050405020304" pitchFamily="18" charset="0"/>
                <a:cs typeface="Times New Roman" panose="02020603050405020304" pitchFamily="18" charset="0"/>
              </a:rPr>
              <a:t>– Germany: 183rd Oktoberfest kicks off in </a:t>
            </a:r>
            <a:r>
              <a:rPr lang="en-US" sz="1400" dirty="0" smtClean="0">
                <a:latin typeface="Times New Roman" panose="02020603050405020304" pitchFamily="18" charset="0"/>
                <a:cs typeface="Times New Roman" panose="02020603050405020304" pitchFamily="18" charset="0"/>
              </a:rPr>
              <a:t>Munich - </a:t>
            </a:r>
            <a:r>
              <a:rPr lang="en-US" sz="1400" dirty="0" smtClean="0">
                <a:latin typeface="Times New Roman" panose="02020603050405020304" pitchFamily="18" charset="0"/>
                <a:cs typeface="Times New Roman" panose="02020603050405020304" pitchFamily="18" charset="0"/>
                <a:hlinkClick r:id="rId3"/>
              </a:rPr>
              <a:t>https</a:t>
            </a:r>
            <a:r>
              <a:rPr lang="en-US" sz="1400" dirty="0">
                <a:latin typeface="Times New Roman" panose="02020603050405020304" pitchFamily="18" charset="0"/>
                <a:cs typeface="Times New Roman" panose="02020603050405020304" pitchFamily="18" charset="0"/>
                <a:hlinkClick r:id="rId3"/>
              </a:rPr>
              <a:t>://</a:t>
            </a:r>
            <a:r>
              <a:rPr lang="en-US" sz="1400" dirty="0" smtClean="0">
                <a:latin typeface="Times New Roman" panose="02020603050405020304" pitchFamily="18" charset="0"/>
                <a:cs typeface="Times New Roman" panose="02020603050405020304" pitchFamily="18" charset="0"/>
                <a:hlinkClick r:id="rId3"/>
              </a:rPr>
              <a:t>www.youtube.com/watch?v=8NXsUD5ZY78</a:t>
            </a:r>
            <a:r>
              <a:rPr lang="en-US" sz="1400" dirty="0" smtClean="0">
                <a:latin typeface="Times New Roman" panose="02020603050405020304" pitchFamily="18" charset="0"/>
                <a:cs typeface="Times New Roman" panose="02020603050405020304" pitchFamily="18" charset="0"/>
              </a:rPr>
              <a:t> </a:t>
            </a:r>
          </a:p>
          <a:p>
            <a:r>
              <a:rPr lang="en-US" sz="1400" dirty="0" smtClean="0">
                <a:latin typeface="Times New Roman" panose="02020603050405020304" pitchFamily="18" charset="0"/>
                <a:cs typeface="Times New Roman" panose="02020603050405020304" pitchFamily="18" charset="0"/>
              </a:rPr>
              <a:t>Switzerland </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Alpabzug</a:t>
            </a:r>
            <a:r>
              <a:rPr lang="en-US" sz="1400" dirty="0">
                <a:latin typeface="Times New Roman" panose="02020603050405020304" pitchFamily="18" charset="0"/>
                <a:cs typeface="Times New Roman" panose="02020603050405020304" pitchFamily="18" charset="0"/>
              </a:rPr>
              <a:t> (Cow Parade) Sumiswald, </a:t>
            </a:r>
            <a:r>
              <a:rPr lang="en-US" sz="1400" dirty="0" smtClean="0">
                <a:latin typeface="Times New Roman" panose="02020603050405020304" pitchFamily="18" charset="0"/>
                <a:cs typeface="Times New Roman" panose="02020603050405020304" pitchFamily="18" charset="0"/>
              </a:rPr>
              <a:t>Switzerland - </a:t>
            </a:r>
            <a:r>
              <a:rPr lang="en-US" sz="1400" dirty="0" smtClean="0">
                <a:latin typeface="Times New Roman" panose="02020603050405020304" pitchFamily="18" charset="0"/>
                <a:cs typeface="Times New Roman" panose="02020603050405020304" pitchFamily="18" charset="0"/>
                <a:hlinkClick r:id="rId4"/>
              </a:rPr>
              <a:t>https</a:t>
            </a:r>
            <a:r>
              <a:rPr lang="en-US" sz="1400" dirty="0">
                <a:latin typeface="Times New Roman" panose="02020603050405020304" pitchFamily="18" charset="0"/>
                <a:cs typeface="Times New Roman" panose="02020603050405020304" pitchFamily="18" charset="0"/>
                <a:hlinkClick r:id="rId4"/>
              </a:rPr>
              <a:t>://</a:t>
            </a:r>
            <a:r>
              <a:rPr lang="en-US" sz="1400" dirty="0" smtClean="0">
                <a:latin typeface="Times New Roman" panose="02020603050405020304" pitchFamily="18" charset="0"/>
                <a:cs typeface="Times New Roman" panose="02020603050405020304" pitchFamily="18" charset="0"/>
                <a:hlinkClick r:id="rId4"/>
              </a:rPr>
              <a:t>www.youtube.com/watch?v=zKWApHm9ypM</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Grape stomp - </a:t>
            </a:r>
            <a:r>
              <a:rPr lang="en-US" sz="1400" dirty="0" smtClean="0">
                <a:latin typeface="Times New Roman" panose="02020603050405020304" pitchFamily="18" charset="0"/>
                <a:cs typeface="Times New Roman" panose="02020603050405020304" pitchFamily="18" charset="0"/>
                <a:hlinkClick r:id="rId5"/>
              </a:rPr>
              <a:t>https</a:t>
            </a:r>
            <a:r>
              <a:rPr lang="en-US" sz="1400" dirty="0">
                <a:latin typeface="Times New Roman" panose="02020603050405020304" pitchFamily="18" charset="0"/>
                <a:cs typeface="Times New Roman" panose="02020603050405020304" pitchFamily="18" charset="0"/>
                <a:hlinkClick r:id="rId5"/>
              </a:rPr>
              <a:t>://</a:t>
            </a:r>
            <a:r>
              <a:rPr lang="en-US" sz="1400" dirty="0" smtClean="0">
                <a:latin typeface="Times New Roman" panose="02020603050405020304" pitchFamily="18" charset="0"/>
                <a:cs typeface="Times New Roman" panose="02020603050405020304" pitchFamily="18" charset="0"/>
                <a:hlinkClick r:id="rId5"/>
              </a:rPr>
              <a:t>www.youtube.com/watch?v=P9bl0SWEy7E</a:t>
            </a:r>
            <a:r>
              <a:rPr lang="en-US" sz="1400" dirty="0" smtClean="0">
                <a:latin typeface="Times New Roman" panose="02020603050405020304" pitchFamily="18" charset="0"/>
                <a:cs typeface="Times New Roman" panose="02020603050405020304" pitchFamily="18" charset="0"/>
              </a:rPr>
              <a:t> / </a:t>
            </a:r>
            <a:r>
              <a:rPr lang="en-US" sz="1400" dirty="0" smtClean="0">
                <a:latin typeface="Times New Roman" panose="02020603050405020304" pitchFamily="18" charset="0"/>
                <a:cs typeface="Times New Roman" panose="02020603050405020304" pitchFamily="18" charset="0"/>
                <a:hlinkClick r:id="rId6"/>
              </a:rPr>
              <a:t>https</a:t>
            </a:r>
            <a:r>
              <a:rPr lang="en-US" sz="1400" dirty="0">
                <a:latin typeface="Times New Roman" panose="02020603050405020304" pitchFamily="18" charset="0"/>
                <a:cs typeface="Times New Roman" panose="02020603050405020304" pitchFamily="18" charset="0"/>
                <a:hlinkClick r:id="rId6"/>
              </a:rPr>
              <a:t>://</a:t>
            </a:r>
            <a:r>
              <a:rPr lang="en-US" sz="1400" dirty="0" smtClean="0">
                <a:latin typeface="Times New Roman" panose="02020603050405020304" pitchFamily="18" charset="0"/>
                <a:cs typeface="Times New Roman" panose="02020603050405020304" pitchFamily="18" charset="0"/>
                <a:hlinkClick r:id="rId6"/>
              </a:rPr>
              <a:t>www.youtube.com/watch?v=aMS0O3kknvk</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grape </a:t>
            </a:r>
            <a:r>
              <a:rPr lang="en-US" sz="1400" dirty="0" err="1" smtClean="0">
                <a:latin typeface="Times New Roman" panose="02020603050405020304" pitchFamily="18" charset="0"/>
                <a:cs typeface="Times New Roman" panose="02020603050405020304" pitchFamily="18" charset="0"/>
              </a:rPr>
              <a:t>ladyfalls</a:t>
            </a:r>
            <a:r>
              <a:rPr lang="en-US" sz="1400" dirty="0" smtClean="0">
                <a:latin typeface="Times New Roman" panose="02020603050405020304" pitchFamily="18" charset="0"/>
                <a:cs typeface="Times New Roman" panose="02020603050405020304" pitchFamily="18" charset="0"/>
              </a:rPr>
              <a:t>)</a:t>
            </a:r>
          </a:p>
          <a:p>
            <a:r>
              <a:rPr lang="en-US" sz="1400" dirty="0" smtClean="0">
                <a:latin typeface="Times New Roman" panose="02020603050405020304" pitchFamily="18" charset="0"/>
                <a:cs typeface="Times New Roman" panose="02020603050405020304" pitchFamily="18" charset="0"/>
              </a:rPr>
              <a:t>Cheese Rolling - </a:t>
            </a:r>
            <a:r>
              <a:rPr lang="en-US" sz="1400" dirty="0" smtClean="0">
                <a:latin typeface="Times New Roman" panose="02020603050405020304" pitchFamily="18" charset="0"/>
                <a:cs typeface="Times New Roman" panose="02020603050405020304" pitchFamily="18" charset="0"/>
                <a:hlinkClick r:id="rId7"/>
              </a:rPr>
              <a:t>https</a:t>
            </a:r>
            <a:r>
              <a:rPr lang="en-US" sz="1400" dirty="0">
                <a:latin typeface="Times New Roman" panose="02020603050405020304" pitchFamily="18" charset="0"/>
                <a:cs typeface="Times New Roman" panose="02020603050405020304" pitchFamily="18" charset="0"/>
                <a:hlinkClick r:id="rId7"/>
              </a:rPr>
              <a:t>://</a:t>
            </a:r>
            <a:r>
              <a:rPr lang="en-US" sz="1400" dirty="0" smtClean="0">
                <a:latin typeface="Times New Roman" panose="02020603050405020304" pitchFamily="18" charset="0"/>
                <a:cs typeface="Times New Roman" panose="02020603050405020304" pitchFamily="18" charset="0"/>
                <a:hlinkClick r:id="rId7"/>
              </a:rPr>
              <a:t>www.youtube.com/watch?v=6v-SI4VJYhY</a:t>
            </a:r>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Tomato Throwing - </a:t>
            </a:r>
            <a:r>
              <a:rPr lang="en-US" sz="1400" dirty="0" smtClean="0">
                <a:latin typeface="Times New Roman" panose="02020603050405020304" pitchFamily="18" charset="0"/>
                <a:cs typeface="Times New Roman" panose="02020603050405020304" pitchFamily="18" charset="0"/>
                <a:hlinkClick r:id="rId8"/>
              </a:rPr>
              <a:t>https</a:t>
            </a:r>
            <a:r>
              <a:rPr lang="en-US" sz="1400" dirty="0">
                <a:latin typeface="Times New Roman" panose="02020603050405020304" pitchFamily="18" charset="0"/>
                <a:cs typeface="Times New Roman" panose="02020603050405020304" pitchFamily="18" charset="0"/>
                <a:hlinkClick r:id="rId8"/>
              </a:rPr>
              <a:t>://</a:t>
            </a:r>
            <a:r>
              <a:rPr lang="en-US" sz="1400" dirty="0" smtClean="0">
                <a:latin typeface="Times New Roman" panose="02020603050405020304" pitchFamily="18" charset="0"/>
                <a:cs typeface="Times New Roman" panose="02020603050405020304" pitchFamily="18" charset="0"/>
                <a:hlinkClick r:id="rId8"/>
              </a:rPr>
              <a:t>www.youtube.com/watch?v=xdMzMdfDJ1A</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Running </a:t>
            </a:r>
            <a:r>
              <a:rPr lang="en-US" sz="1400" dirty="0">
                <a:latin typeface="Times New Roman" panose="02020603050405020304" pitchFamily="18" charset="0"/>
                <a:cs typeface="Times New Roman" panose="02020603050405020304" pitchFamily="18" charset="0"/>
              </a:rPr>
              <a:t>of the </a:t>
            </a:r>
            <a:r>
              <a:rPr lang="en-US" sz="1400" dirty="0" smtClean="0">
                <a:latin typeface="Times New Roman" panose="02020603050405020304" pitchFamily="18" charset="0"/>
                <a:cs typeface="Times New Roman" panose="02020603050405020304" pitchFamily="18" charset="0"/>
              </a:rPr>
              <a:t>Bulls - </a:t>
            </a:r>
            <a:r>
              <a:rPr lang="en-US" sz="1400" dirty="0" smtClean="0">
                <a:latin typeface="Times New Roman" panose="02020603050405020304" pitchFamily="18" charset="0"/>
                <a:cs typeface="Times New Roman" panose="02020603050405020304" pitchFamily="18" charset="0"/>
                <a:hlinkClick r:id="rId9"/>
              </a:rPr>
              <a:t>https</a:t>
            </a:r>
            <a:r>
              <a:rPr lang="en-US" sz="1400" dirty="0">
                <a:latin typeface="Times New Roman" panose="02020603050405020304" pitchFamily="18" charset="0"/>
                <a:cs typeface="Times New Roman" panose="02020603050405020304" pitchFamily="18" charset="0"/>
                <a:hlinkClick r:id="rId9"/>
              </a:rPr>
              <a:t>://</a:t>
            </a:r>
            <a:r>
              <a:rPr lang="en-US" sz="1400" dirty="0" smtClean="0">
                <a:latin typeface="Times New Roman" panose="02020603050405020304" pitchFamily="18" charset="0"/>
                <a:cs typeface="Times New Roman" panose="02020603050405020304" pitchFamily="18" charset="0"/>
                <a:hlinkClick r:id="rId9"/>
              </a:rPr>
              <a:t>www.youtube.com/watch?v=9-vZbT8BCjI</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history of running of the </a:t>
            </a:r>
            <a:r>
              <a:rPr lang="en-US" sz="1400" dirty="0" smtClean="0">
                <a:latin typeface="Times New Roman" panose="02020603050405020304" pitchFamily="18" charset="0"/>
                <a:cs typeface="Times New Roman" panose="02020603050405020304" pitchFamily="18" charset="0"/>
              </a:rPr>
              <a:t>bulls </a:t>
            </a:r>
            <a:r>
              <a:rPr lang="en-US" sz="1400" dirty="0" smtClean="0">
                <a:latin typeface="Times New Roman" panose="02020603050405020304" pitchFamily="18" charset="0"/>
                <a:cs typeface="Times New Roman" panose="02020603050405020304" pitchFamily="18" charset="0"/>
                <a:hlinkClick r:id="rId10"/>
              </a:rPr>
              <a:t>https</a:t>
            </a:r>
            <a:r>
              <a:rPr lang="en-US" sz="1400" dirty="0">
                <a:latin typeface="Times New Roman" panose="02020603050405020304" pitchFamily="18" charset="0"/>
                <a:cs typeface="Times New Roman" panose="02020603050405020304" pitchFamily="18" charset="0"/>
                <a:hlinkClick r:id="rId10"/>
              </a:rPr>
              <a:t>://</a:t>
            </a:r>
            <a:r>
              <a:rPr lang="en-US" sz="1400" dirty="0" smtClean="0">
                <a:latin typeface="Times New Roman" panose="02020603050405020304" pitchFamily="18" charset="0"/>
                <a:cs typeface="Times New Roman" panose="02020603050405020304" pitchFamily="18" charset="0"/>
                <a:hlinkClick r:id="rId10"/>
              </a:rPr>
              <a:t>www.youtube.com/watch?v=x87sTiWDB00</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running of the bulls kicked off</a:t>
            </a:r>
          </a:p>
          <a:p>
            <a:r>
              <a:rPr lang="en-US" sz="1400" dirty="0" smtClean="0">
                <a:latin typeface="Times New Roman" panose="02020603050405020304" pitchFamily="18" charset="0"/>
                <a:cs typeface="Times New Roman" panose="02020603050405020304" pitchFamily="18" charset="0"/>
              </a:rPr>
              <a:t>Hurling/Gaelic football - </a:t>
            </a:r>
            <a:r>
              <a:rPr lang="en-US" sz="1400" dirty="0" smtClean="0">
                <a:latin typeface="Times New Roman" panose="02020603050405020304" pitchFamily="18" charset="0"/>
                <a:cs typeface="Times New Roman" panose="02020603050405020304" pitchFamily="18" charset="0"/>
                <a:hlinkClick r:id="rId11"/>
              </a:rPr>
              <a:t>https</a:t>
            </a:r>
            <a:r>
              <a:rPr lang="en-US" sz="1400" dirty="0">
                <a:latin typeface="Times New Roman" panose="02020603050405020304" pitchFamily="18" charset="0"/>
                <a:cs typeface="Times New Roman" panose="02020603050405020304" pitchFamily="18" charset="0"/>
                <a:hlinkClick r:id="rId11"/>
              </a:rPr>
              <a:t>://</a:t>
            </a:r>
            <a:r>
              <a:rPr lang="en-US" sz="1400" dirty="0" smtClean="0">
                <a:latin typeface="Times New Roman" panose="02020603050405020304" pitchFamily="18" charset="0"/>
                <a:cs typeface="Times New Roman" panose="02020603050405020304" pitchFamily="18" charset="0"/>
                <a:hlinkClick r:id="rId11"/>
              </a:rPr>
              <a:t>www.youtube.com/watch?v=CV0t36dyEBk</a:t>
            </a:r>
            <a:r>
              <a:rPr lang="en-US" sz="1400" dirty="0" smtClean="0">
                <a:latin typeface="Times New Roman" panose="02020603050405020304" pitchFamily="18" charset="0"/>
                <a:cs typeface="Times New Roman" panose="02020603050405020304" pitchFamily="18" charset="0"/>
              </a:rPr>
              <a:t> / </a:t>
            </a:r>
            <a:r>
              <a:rPr lang="en-US" sz="1400" dirty="0" smtClean="0">
                <a:latin typeface="Times New Roman" panose="02020603050405020304" pitchFamily="18" charset="0"/>
                <a:cs typeface="Times New Roman" panose="02020603050405020304" pitchFamily="18" charset="0"/>
                <a:hlinkClick r:id="rId12"/>
              </a:rPr>
              <a:t>https</a:t>
            </a:r>
            <a:r>
              <a:rPr lang="en-US" sz="1400" dirty="0">
                <a:latin typeface="Times New Roman" panose="02020603050405020304" pitchFamily="18" charset="0"/>
                <a:cs typeface="Times New Roman" panose="02020603050405020304" pitchFamily="18" charset="0"/>
                <a:hlinkClick r:id="rId12"/>
              </a:rPr>
              <a:t>://</a:t>
            </a:r>
            <a:r>
              <a:rPr lang="en-US" sz="1400" dirty="0" smtClean="0">
                <a:latin typeface="Times New Roman" panose="02020603050405020304" pitchFamily="18" charset="0"/>
                <a:cs typeface="Times New Roman" panose="02020603050405020304" pitchFamily="18" charset="0"/>
                <a:hlinkClick r:id="rId12"/>
              </a:rPr>
              <a:t>www.youtube.com/watch?v=suSiMIXN1SA</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Road Bowling -  </a:t>
            </a:r>
            <a:r>
              <a:rPr lang="en-US" sz="1400" dirty="0" smtClean="0">
                <a:latin typeface="Times New Roman" panose="02020603050405020304" pitchFamily="18" charset="0"/>
                <a:cs typeface="Times New Roman" panose="02020603050405020304" pitchFamily="18" charset="0"/>
                <a:hlinkClick r:id="rId13"/>
              </a:rPr>
              <a:t>https</a:t>
            </a:r>
            <a:r>
              <a:rPr lang="en-US" sz="1400" dirty="0">
                <a:latin typeface="Times New Roman" panose="02020603050405020304" pitchFamily="18" charset="0"/>
                <a:cs typeface="Times New Roman" panose="02020603050405020304" pitchFamily="18" charset="0"/>
                <a:hlinkClick r:id="rId13"/>
              </a:rPr>
              <a:t>://</a:t>
            </a:r>
            <a:r>
              <a:rPr lang="en-US" sz="1400" dirty="0" smtClean="0">
                <a:latin typeface="Times New Roman" panose="02020603050405020304" pitchFamily="18" charset="0"/>
                <a:cs typeface="Times New Roman" panose="02020603050405020304" pitchFamily="18" charset="0"/>
                <a:hlinkClick r:id="rId13"/>
              </a:rPr>
              <a:t>www.youtube.com/watch?v=OwjNenO259Q</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06223281"/>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6438" y="512763"/>
            <a:ext cx="8156575" cy="776287"/>
          </a:xfrm>
        </p:spPr>
        <p:txBody>
          <a:bodyPr/>
          <a:lstStyle/>
          <a:p>
            <a:pPr>
              <a:defRPr/>
            </a:pPr>
            <a:r>
              <a:rPr lang="en-US" sz="3600" b="1" dirty="0" smtClean="0">
                <a:solidFill>
                  <a:schemeClr val="accent2">
                    <a:lumMod val="75000"/>
                  </a:schemeClr>
                </a:solidFill>
                <a:latin typeface="Gulim" pitchFamily="34" charset="-127"/>
                <a:ea typeface="Gulim" pitchFamily="34" charset="-127"/>
              </a:rPr>
              <a:t>Cultural Regions, Traits, and Complexes</a:t>
            </a:r>
            <a:endParaRPr lang="en-US" sz="3600" b="1" dirty="0">
              <a:solidFill>
                <a:schemeClr val="accent2">
                  <a:lumMod val="75000"/>
                </a:schemeClr>
              </a:solidFill>
              <a:latin typeface="Gulim" pitchFamily="34" charset="-127"/>
              <a:ea typeface="Gulim" pitchFamily="34" charset="-127"/>
            </a:endParaRPr>
          </a:p>
        </p:txBody>
      </p:sp>
      <p:pic>
        <p:nvPicPr>
          <p:cNvPr id="30722" name="Picture 2" descr="C:\Users\Owner\AppData\Local\Microsoft\Windows\Temporary Internet Files\Content.IE5\6U2F184X\MC900200483[1].wmf"/>
          <p:cNvPicPr>
            <a:picLocks noChangeAspect="1" noChangeArrowheads="1"/>
          </p:cNvPicPr>
          <p:nvPr/>
        </p:nvPicPr>
        <p:blipFill>
          <a:blip r:embed="rId3" cstate="print"/>
          <a:srcRect/>
          <a:stretch>
            <a:fillRect/>
          </a:stretch>
        </p:blipFill>
        <p:spPr bwMode="auto">
          <a:xfrm>
            <a:off x="1219200" y="1649413"/>
            <a:ext cx="1822450" cy="1828800"/>
          </a:xfrm>
          <a:prstGeom prst="rect">
            <a:avLst/>
          </a:prstGeom>
          <a:noFill/>
          <a:ln w="9525">
            <a:noFill/>
            <a:miter lim="800000"/>
            <a:headEnd/>
            <a:tailEnd/>
          </a:ln>
        </p:spPr>
      </p:pic>
      <p:pic>
        <p:nvPicPr>
          <p:cNvPr id="30723" name="Picture 3" descr="C:\Users\Owner\AppData\Local\Microsoft\Windows\Temporary Internet Files\Content.IE5\CNBCS08V\MC900200515[1].wmf"/>
          <p:cNvPicPr>
            <a:picLocks noChangeAspect="1" noChangeArrowheads="1"/>
          </p:cNvPicPr>
          <p:nvPr/>
        </p:nvPicPr>
        <p:blipFill>
          <a:blip r:embed="rId4" cstate="print"/>
          <a:srcRect/>
          <a:stretch>
            <a:fillRect/>
          </a:stretch>
        </p:blipFill>
        <p:spPr bwMode="auto">
          <a:xfrm>
            <a:off x="3692525" y="3529013"/>
            <a:ext cx="1825625" cy="1682750"/>
          </a:xfrm>
          <a:prstGeom prst="rect">
            <a:avLst/>
          </a:prstGeom>
          <a:noFill/>
          <a:ln w="9525">
            <a:noFill/>
            <a:miter lim="800000"/>
            <a:headEnd/>
            <a:tailEnd/>
          </a:ln>
        </p:spPr>
      </p:pic>
      <p:pic>
        <p:nvPicPr>
          <p:cNvPr id="30724" name="Picture 4" descr="C:\Users\Owner\AppData\Local\Microsoft\Windows\Temporary Internet Files\Content.IE5\CNBCS08V\MC900229193[1].wmf"/>
          <p:cNvPicPr>
            <a:picLocks noChangeAspect="1" noChangeArrowheads="1"/>
          </p:cNvPicPr>
          <p:nvPr/>
        </p:nvPicPr>
        <p:blipFill>
          <a:blip r:embed="rId5" cstate="print"/>
          <a:srcRect/>
          <a:stretch>
            <a:fillRect/>
          </a:stretch>
        </p:blipFill>
        <p:spPr bwMode="auto">
          <a:xfrm>
            <a:off x="6216650" y="4114800"/>
            <a:ext cx="2259013" cy="1533525"/>
          </a:xfrm>
          <a:prstGeom prst="rect">
            <a:avLst/>
          </a:prstGeom>
          <a:noFill/>
          <a:ln w="9525">
            <a:noFill/>
            <a:miter lim="800000"/>
            <a:headEnd/>
            <a:tailEnd/>
          </a:ln>
        </p:spPr>
      </p:pic>
      <p:pic>
        <p:nvPicPr>
          <p:cNvPr id="30725" name="Picture 5" descr="C:\Users\Owner\AppData\Local\Microsoft\Windows\Temporary Internet Files\Content.IE5\6U2F184X\MC900235191[1].wmf"/>
          <p:cNvPicPr>
            <a:picLocks noChangeAspect="1" noChangeArrowheads="1"/>
          </p:cNvPicPr>
          <p:nvPr/>
        </p:nvPicPr>
        <p:blipFill>
          <a:blip r:embed="rId6" cstate="print"/>
          <a:srcRect/>
          <a:stretch>
            <a:fillRect/>
          </a:stretch>
        </p:blipFill>
        <p:spPr bwMode="auto">
          <a:xfrm>
            <a:off x="1366838" y="4114800"/>
            <a:ext cx="1527175" cy="1827213"/>
          </a:xfrm>
          <a:prstGeom prst="rect">
            <a:avLst/>
          </a:prstGeom>
          <a:noFill/>
          <a:ln w="9525">
            <a:noFill/>
            <a:miter lim="800000"/>
            <a:headEnd/>
            <a:tailEnd/>
          </a:ln>
        </p:spPr>
      </p:pic>
      <p:pic>
        <p:nvPicPr>
          <p:cNvPr id="30726" name="Picture 6" descr="C:\Users\Owner\AppData\Local\Microsoft\Windows\Temporary Internet Files\Content.IE5\BXPNTBME\MC900200469[1].wmf"/>
          <p:cNvPicPr>
            <a:picLocks noChangeAspect="1" noChangeArrowheads="1"/>
          </p:cNvPicPr>
          <p:nvPr/>
        </p:nvPicPr>
        <p:blipFill>
          <a:blip r:embed="rId7" cstate="print"/>
          <a:srcRect/>
          <a:stretch>
            <a:fillRect/>
          </a:stretch>
        </p:blipFill>
        <p:spPr bwMode="auto">
          <a:xfrm>
            <a:off x="6245225" y="1755775"/>
            <a:ext cx="1828800" cy="1749425"/>
          </a:xfrm>
          <a:prstGeom prst="rect">
            <a:avLst/>
          </a:prstGeom>
          <a:noFill/>
          <a:ln w="9525">
            <a:noFill/>
            <a:miter lim="800000"/>
            <a:headEnd/>
            <a:tailEnd/>
          </a:ln>
        </p:spPr>
      </p:pic>
      <p:pic>
        <p:nvPicPr>
          <p:cNvPr id="30728" name="Picture 8" descr="C:\Users\Owner\AppData\Local\Microsoft\Windows\Temporary Internet Files\Content.IE5\6U2F184X\MC900229107[1].wmf"/>
          <p:cNvPicPr>
            <a:picLocks noChangeAspect="1" noChangeArrowheads="1"/>
          </p:cNvPicPr>
          <p:nvPr/>
        </p:nvPicPr>
        <p:blipFill>
          <a:blip r:embed="rId8" cstate="print"/>
          <a:srcRect/>
          <a:stretch>
            <a:fillRect/>
          </a:stretch>
        </p:blipFill>
        <p:spPr bwMode="auto">
          <a:xfrm>
            <a:off x="3860800" y="1633538"/>
            <a:ext cx="1463675" cy="1827212"/>
          </a:xfrm>
          <a:prstGeom prst="rect">
            <a:avLst/>
          </a:prstGeom>
          <a:noFill/>
          <a:ln w="9525">
            <a:noFill/>
            <a:miter lim="800000"/>
            <a:headEnd/>
            <a:tailEnd/>
          </a:ln>
        </p:spPr>
      </p:pic>
      <p:pic>
        <p:nvPicPr>
          <p:cNvPr id="30729" name="Picture 9" descr="C:\Users\Owner\AppData\Local\Microsoft\Windows\Temporary Internet Files\Content.IE5\H6MQ49SX\MC900229133[1].wmf"/>
          <p:cNvPicPr>
            <a:picLocks noChangeAspect="1" noChangeArrowheads="1"/>
          </p:cNvPicPr>
          <p:nvPr/>
        </p:nvPicPr>
        <p:blipFill>
          <a:blip r:embed="rId9" cstate="print"/>
          <a:srcRect/>
          <a:stretch>
            <a:fillRect/>
          </a:stretch>
        </p:blipFill>
        <p:spPr bwMode="auto">
          <a:xfrm>
            <a:off x="3706813" y="5588000"/>
            <a:ext cx="1827212" cy="102393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750" fill="hold"/>
                                        <p:tgtEl>
                                          <p:spTgt spid="30722"/>
                                        </p:tgtEl>
                                        <p:attrNameLst>
                                          <p:attrName>ppt_x</p:attrName>
                                        </p:attrNameLst>
                                      </p:cBhvr>
                                      <p:tavLst>
                                        <p:tav tm="0">
                                          <p:val>
                                            <p:strVal val="0-#ppt_w/2"/>
                                          </p:val>
                                        </p:tav>
                                        <p:tav tm="100000">
                                          <p:val>
                                            <p:strVal val="#ppt_x"/>
                                          </p:val>
                                        </p:tav>
                                      </p:tavLst>
                                    </p:anim>
                                    <p:anim calcmode="lin" valueType="num">
                                      <p:cBhvr additive="base">
                                        <p:cTn id="8" dur="750" fill="hold"/>
                                        <p:tgtEl>
                                          <p:spTgt spid="3072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additive="base">
                                        <p:cTn id="11" dur="750" fill="hold"/>
                                        <p:tgtEl>
                                          <p:spTgt spid="30723"/>
                                        </p:tgtEl>
                                        <p:attrNameLst>
                                          <p:attrName>ppt_x</p:attrName>
                                        </p:attrNameLst>
                                      </p:cBhvr>
                                      <p:tavLst>
                                        <p:tav tm="0">
                                          <p:val>
                                            <p:strVal val="0-#ppt_w/2"/>
                                          </p:val>
                                        </p:tav>
                                        <p:tav tm="100000">
                                          <p:val>
                                            <p:strVal val="#ppt_x"/>
                                          </p:val>
                                        </p:tav>
                                      </p:tavLst>
                                    </p:anim>
                                    <p:anim calcmode="lin" valueType="num">
                                      <p:cBhvr additive="base">
                                        <p:cTn id="12" dur="750" fill="hold"/>
                                        <p:tgtEl>
                                          <p:spTgt spid="3072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0724"/>
                                        </p:tgtEl>
                                        <p:attrNameLst>
                                          <p:attrName>style.visibility</p:attrName>
                                        </p:attrNameLst>
                                      </p:cBhvr>
                                      <p:to>
                                        <p:strVal val="visible"/>
                                      </p:to>
                                    </p:set>
                                    <p:anim calcmode="lin" valueType="num">
                                      <p:cBhvr additive="base">
                                        <p:cTn id="15" dur="750" fill="hold"/>
                                        <p:tgtEl>
                                          <p:spTgt spid="30724"/>
                                        </p:tgtEl>
                                        <p:attrNameLst>
                                          <p:attrName>ppt_x</p:attrName>
                                        </p:attrNameLst>
                                      </p:cBhvr>
                                      <p:tavLst>
                                        <p:tav tm="0">
                                          <p:val>
                                            <p:strVal val="0-#ppt_w/2"/>
                                          </p:val>
                                        </p:tav>
                                        <p:tav tm="100000">
                                          <p:val>
                                            <p:strVal val="#ppt_x"/>
                                          </p:val>
                                        </p:tav>
                                      </p:tavLst>
                                    </p:anim>
                                    <p:anim calcmode="lin" valueType="num">
                                      <p:cBhvr additive="base">
                                        <p:cTn id="16" dur="750" fill="hold"/>
                                        <p:tgtEl>
                                          <p:spTgt spid="3072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0725"/>
                                        </p:tgtEl>
                                        <p:attrNameLst>
                                          <p:attrName>style.visibility</p:attrName>
                                        </p:attrNameLst>
                                      </p:cBhvr>
                                      <p:to>
                                        <p:strVal val="visible"/>
                                      </p:to>
                                    </p:set>
                                    <p:anim calcmode="lin" valueType="num">
                                      <p:cBhvr additive="base">
                                        <p:cTn id="19" dur="750" fill="hold"/>
                                        <p:tgtEl>
                                          <p:spTgt spid="30725"/>
                                        </p:tgtEl>
                                        <p:attrNameLst>
                                          <p:attrName>ppt_x</p:attrName>
                                        </p:attrNameLst>
                                      </p:cBhvr>
                                      <p:tavLst>
                                        <p:tav tm="0">
                                          <p:val>
                                            <p:strVal val="0-#ppt_w/2"/>
                                          </p:val>
                                        </p:tav>
                                        <p:tav tm="100000">
                                          <p:val>
                                            <p:strVal val="#ppt_x"/>
                                          </p:val>
                                        </p:tav>
                                      </p:tavLst>
                                    </p:anim>
                                    <p:anim calcmode="lin" valueType="num">
                                      <p:cBhvr additive="base">
                                        <p:cTn id="20" dur="750" fill="hold"/>
                                        <p:tgtEl>
                                          <p:spTgt spid="30725"/>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30726"/>
                                        </p:tgtEl>
                                        <p:attrNameLst>
                                          <p:attrName>style.visibility</p:attrName>
                                        </p:attrNameLst>
                                      </p:cBhvr>
                                      <p:to>
                                        <p:strVal val="visible"/>
                                      </p:to>
                                    </p:set>
                                    <p:anim calcmode="lin" valueType="num">
                                      <p:cBhvr additive="base">
                                        <p:cTn id="23" dur="750" fill="hold"/>
                                        <p:tgtEl>
                                          <p:spTgt spid="30726"/>
                                        </p:tgtEl>
                                        <p:attrNameLst>
                                          <p:attrName>ppt_x</p:attrName>
                                        </p:attrNameLst>
                                      </p:cBhvr>
                                      <p:tavLst>
                                        <p:tav tm="0">
                                          <p:val>
                                            <p:strVal val="0-#ppt_w/2"/>
                                          </p:val>
                                        </p:tav>
                                        <p:tav tm="100000">
                                          <p:val>
                                            <p:strVal val="#ppt_x"/>
                                          </p:val>
                                        </p:tav>
                                      </p:tavLst>
                                    </p:anim>
                                    <p:anim calcmode="lin" valueType="num">
                                      <p:cBhvr additive="base">
                                        <p:cTn id="24" dur="750" fill="hold"/>
                                        <p:tgtEl>
                                          <p:spTgt spid="30726"/>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30728"/>
                                        </p:tgtEl>
                                        <p:attrNameLst>
                                          <p:attrName>style.visibility</p:attrName>
                                        </p:attrNameLst>
                                      </p:cBhvr>
                                      <p:to>
                                        <p:strVal val="visible"/>
                                      </p:to>
                                    </p:set>
                                    <p:anim calcmode="lin" valueType="num">
                                      <p:cBhvr additive="base">
                                        <p:cTn id="27" dur="750" fill="hold"/>
                                        <p:tgtEl>
                                          <p:spTgt spid="30728"/>
                                        </p:tgtEl>
                                        <p:attrNameLst>
                                          <p:attrName>ppt_x</p:attrName>
                                        </p:attrNameLst>
                                      </p:cBhvr>
                                      <p:tavLst>
                                        <p:tav tm="0">
                                          <p:val>
                                            <p:strVal val="0-#ppt_w/2"/>
                                          </p:val>
                                        </p:tav>
                                        <p:tav tm="100000">
                                          <p:val>
                                            <p:strVal val="#ppt_x"/>
                                          </p:val>
                                        </p:tav>
                                      </p:tavLst>
                                    </p:anim>
                                    <p:anim calcmode="lin" valueType="num">
                                      <p:cBhvr additive="base">
                                        <p:cTn id="28" dur="750" fill="hold"/>
                                        <p:tgtEl>
                                          <p:spTgt spid="30728"/>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30729"/>
                                        </p:tgtEl>
                                        <p:attrNameLst>
                                          <p:attrName>style.visibility</p:attrName>
                                        </p:attrNameLst>
                                      </p:cBhvr>
                                      <p:to>
                                        <p:strVal val="visible"/>
                                      </p:to>
                                    </p:set>
                                    <p:anim calcmode="lin" valueType="num">
                                      <p:cBhvr additive="base">
                                        <p:cTn id="31" dur="750" fill="hold"/>
                                        <p:tgtEl>
                                          <p:spTgt spid="30729"/>
                                        </p:tgtEl>
                                        <p:attrNameLst>
                                          <p:attrName>ppt_x</p:attrName>
                                        </p:attrNameLst>
                                      </p:cBhvr>
                                      <p:tavLst>
                                        <p:tav tm="0">
                                          <p:val>
                                            <p:strVal val="0-#ppt_w/2"/>
                                          </p:val>
                                        </p:tav>
                                        <p:tav tm="100000">
                                          <p:val>
                                            <p:strVal val="#ppt_x"/>
                                          </p:val>
                                        </p:tav>
                                      </p:tavLst>
                                    </p:anim>
                                    <p:anim calcmode="lin" valueType="num">
                                      <p:cBhvr additive="base">
                                        <p:cTn id="32" dur="750" fill="hold"/>
                                        <p:tgtEl>
                                          <p:spTgt spid="307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Culture Regions</a:t>
            </a:r>
            <a:endParaRPr lang="en-US" sz="4400" b="1" dirty="0">
              <a:solidFill>
                <a:schemeClr val="accent2">
                  <a:lumMod val="75000"/>
                </a:schemeClr>
              </a:solidFill>
              <a:latin typeface="Aharoni" pitchFamily="2" charset="-79"/>
              <a:cs typeface="Aharoni" pitchFamily="2" charset="-79"/>
            </a:endParaRPr>
          </a:p>
        </p:txBody>
      </p:sp>
      <p:sp>
        <p:nvSpPr>
          <p:cNvPr id="3" name="Text Placeholder 2"/>
          <p:cNvSpPr>
            <a:spLocks noGrp="1"/>
          </p:cNvSpPr>
          <p:nvPr>
            <p:ph type="body" idx="2"/>
          </p:nvPr>
        </p:nvSpPr>
        <p:spPr>
          <a:xfrm>
            <a:off x="685800" y="2286000"/>
            <a:ext cx="3733800" cy="3429000"/>
          </a:xfrm>
        </p:spPr>
        <p:txBody>
          <a:bodyPr/>
          <a:lstStyle/>
          <a:p>
            <a:pPr marL="340614" indent="-285750">
              <a:buFont typeface="Arial" pitchFamily="34" charset="0"/>
              <a:buChar char="•"/>
              <a:defRPr/>
            </a:pPr>
            <a:r>
              <a:rPr lang="en-US" sz="2200" b="1" dirty="0" smtClean="0"/>
              <a:t>Culture ties </a:t>
            </a:r>
            <a:r>
              <a:rPr lang="en-US" sz="2200" b="1" dirty="0" smtClean="0">
                <a:solidFill>
                  <a:srgbClr val="FFFF00"/>
                </a:solidFill>
              </a:rPr>
              <a:t>DIRECTLY</a:t>
            </a:r>
            <a:r>
              <a:rPr lang="en-US" sz="2200" b="1" dirty="0" smtClean="0"/>
              <a:t> to geography’s emphasis on space with the concept of culture region.</a:t>
            </a:r>
          </a:p>
          <a:p>
            <a:pPr>
              <a:defRPr/>
            </a:pPr>
            <a:endParaRPr lang="en-US" sz="1400" b="1" dirty="0" smtClean="0"/>
          </a:p>
          <a:p>
            <a:pPr marL="340614" indent="-285750" algn="just">
              <a:buFont typeface="Arial" pitchFamily="34" charset="0"/>
              <a:buChar char="•"/>
              <a:defRPr/>
            </a:pPr>
            <a:r>
              <a:rPr lang="en-US" sz="2200" b="1" dirty="0" smtClean="0">
                <a:solidFill>
                  <a:srgbClr val="FFFF00"/>
                </a:solidFill>
              </a:rPr>
              <a:t>What is a culture region?  </a:t>
            </a:r>
            <a:r>
              <a:rPr lang="en-US" sz="2200" b="1" dirty="0" smtClean="0"/>
              <a:t>It is an area marked by culture that distinguishes it from other regions.</a:t>
            </a:r>
            <a:endParaRPr lang="en-US" sz="2200" b="1" dirty="0"/>
          </a:p>
        </p:txBody>
      </p:sp>
      <p:sp>
        <p:nvSpPr>
          <p:cNvPr id="9220" name="Content Placeholder 3"/>
          <p:cNvSpPr>
            <a:spLocks noGrp="1"/>
          </p:cNvSpPr>
          <p:nvPr>
            <p:ph sz="half" idx="1"/>
          </p:nvPr>
        </p:nvSpPr>
        <p:spPr/>
        <p:txBody>
          <a:bodyPr/>
          <a:lstStyle/>
          <a:p>
            <a:pPr marL="454025" lvl="1" indent="0">
              <a:buFont typeface="Wingdings" pitchFamily="2" charset="2"/>
              <a:buNone/>
            </a:pPr>
            <a:r>
              <a:rPr lang="en-US" smtClean="0"/>
              <a:t>		</a:t>
            </a:r>
          </a:p>
        </p:txBody>
      </p:sp>
      <p:pic>
        <p:nvPicPr>
          <p:cNvPr id="34820" name="Picture 4" descr="C:\Users\Owner\AppData\Local\Microsoft\Windows\Temporary Internet Files\Content.IE5\6U2F184X\MP900433058[1].jpg"/>
          <p:cNvPicPr>
            <a:picLocks noChangeAspect="1" noChangeArrowheads="1"/>
          </p:cNvPicPr>
          <p:nvPr/>
        </p:nvPicPr>
        <p:blipFill>
          <a:blip r:embed="rId2" cstate="print"/>
          <a:srcRect/>
          <a:stretch>
            <a:fillRect/>
          </a:stretch>
        </p:blipFill>
        <p:spPr bwMode="auto">
          <a:xfrm>
            <a:off x="4800600" y="2286000"/>
            <a:ext cx="4086225" cy="3276600"/>
          </a:xfrm>
          <a:prstGeom prst="rect">
            <a:avLst/>
          </a:prstGeom>
          <a:solidFill>
            <a:srgbClr val="000000">
              <a:shade val="95000"/>
            </a:srgbClr>
          </a:solidFill>
          <a:ln w="76200" cap="sq">
            <a:solidFill>
              <a:schemeClr val="tx2">
                <a:lumMod val="10000"/>
              </a:schemeClr>
            </a:solidFill>
            <a:miter lim="800000"/>
          </a:ln>
          <a:effectLst>
            <a:outerShdw blurRad="254000" dist="190500" dir="2700000" sy="90000" algn="bl" rotWithShape="0">
              <a:srgbClr val="000000">
                <a:alpha val="40000"/>
              </a:srgbClr>
            </a:outerShdw>
          </a:effectLs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750"/>
                                        <p:tgtEl>
                                          <p:spTgt spid="3">
                                            <p:txEl>
                                              <p:pRg st="2" end="2"/>
                                            </p:txEl>
                                          </p:spTgt>
                                        </p:tgtEl>
                                      </p:cBhvr>
                                    </p:animEffect>
                                    <p:anim calcmode="lin" valueType="num">
                                      <p:cBhvr>
                                        <p:cTn id="1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Culture Traits</a:t>
            </a:r>
            <a:endParaRPr lang="en-US" sz="4400" dirty="0">
              <a:solidFill>
                <a:schemeClr val="accent2">
                  <a:lumMod val="75000"/>
                </a:schemeClr>
              </a:solidFill>
              <a:latin typeface="Aharoni" pitchFamily="2" charset="-79"/>
              <a:cs typeface="Aharoni" pitchFamily="2" charset="-79"/>
            </a:endParaRPr>
          </a:p>
        </p:txBody>
      </p:sp>
      <p:sp>
        <p:nvSpPr>
          <p:cNvPr id="10243" name="Content Placeholder 5"/>
          <p:cNvSpPr>
            <a:spLocks noGrp="1"/>
          </p:cNvSpPr>
          <p:nvPr>
            <p:ph idx="1"/>
          </p:nvPr>
        </p:nvSpPr>
        <p:spPr>
          <a:xfrm>
            <a:off x="914400" y="1784350"/>
            <a:ext cx="4572000" cy="4572000"/>
          </a:xfrm>
        </p:spPr>
        <p:txBody>
          <a:bodyPr/>
          <a:lstStyle/>
          <a:p>
            <a:pPr algn="just"/>
            <a:r>
              <a:rPr lang="en-US" sz="3600" dirty="0" smtClean="0"/>
              <a:t>A </a:t>
            </a:r>
            <a:r>
              <a:rPr lang="en-US" sz="3600" b="1" dirty="0" smtClean="0">
                <a:solidFill>
                  <a:srgbClr val="FFFF00"/>
                </a:solidFill>
              </a:rPr>
              <a:t>culture trait </a:t>
            </a:r>
            <a:r>
              <a:rPr lang="en-US" sz="3600" dirty="0" smtClean="0"/>
              <a:t>is a single attribute of a culture.  </a:t>
            </a:r>
          </a:p>
          <a:p>
            <a:pPr algn="just"/>
            <a:r>
              <a:rPr lang="en-US" sz="3600" dirty="0" smtClean="0"/>
              <a:t>A </a:t>
            </a:r>
            <a:r>
              <a:rPr lang="en-US" sz="3600" b="1" dirty="0" smtClean="0">
                <a:solidFill>
                  <a:srgbClr val="FFFF00"/>
                </a:solidFill>
              </a:rPr>
              <a:t>culture region </a:t>
            </a:r>
            <a:r>
              <a:rPr lang="en-US" sz="3600" dirty="0" smtClean="0"/>
              <a:t>consists of countless  interrelated traits.</a:t>
            </a:r>
          </a:p>
        </p:txBody>
      </p:sp>
      <p:pic>
        <p:nvPicPr>
          <p:cNvPr id="10244" name="Picture 2" descr="C:\Users\Owner\AppData\Local\Microsoft\Windows\Temporary Internet Files\Content.IE5\H6MQ49SX\MP900437392[1].jpg"/>
          <p:cNvPicPr>
            <a:picLocks noChangeAspect="1" noChangeArrowheads="1"/>
          </p:cNvPicPr>
          <p:nvPr/>
        </p:nvPicPr>
        <p:blipFill>
          <a:blip r:embed="rId2" cstate="print"/>
          <a:srcRect/>
          <a:stretch>
            <a:fillRect/>
          </a:stretch>
        </p:blipFill>
        <p:spPr bwMode="auto">
          <a:xfrm>
            <a:off x="5867400" y="1600200"/>
            <a:ext cx="3000375" cy="44989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dirty="0" smtClean="0">
                <a:solidFill>
                  <a:schemeClr val="accent2">
                    <a:lumMod val="75000"/>
                  </a:schemeClr>
                </a:solidFill>
                <a:latin typeface="Aharoni" pitchFamily="2" charset="-79"/>
                <a:cs typeface="Aharoni" pitchFamily="2" charset="-79"/>
              </a:rPr>
              <a:t>Culture Traits and Culture Regions</a:t>
            </a:r>
            <a:endParaRPr lang="en-US" sz="3600" dirty="0"/>
          </a:p>
        </p:txBody>
      </p:sp>
      <p:sp>
        <p:nvSpPr>
          <p:cNvPr id="3" name="Content Placeholder 2"/>
          <p:cNvSpPr>
            <a:spLocks noGrp="1"/>
          </p:cNvSpPr>
          <p:nvPr>
            <p:ph idx="1"/>
          </p:nvPr>
        </p:nvSpPr>
        <p:spPr>
          <a:xfrm>
            <a:off x="609600" y="1295400"/>
            <a:ext cx="7772400" cy="4572000"/>
          </a:xfrm>
        </p:spPr>
        <p:txBody>
          <a:bodyPr/>
          <a:lstStyle/>
          <a:p>
            <a:r>
              <a:rPr lang="en-US" dirty="0" smtClean="0"/>
              <a:t>Example– </a:t>
            </a:r>
            <a:r>
              <a:rPr lang="en-US" dirty="0" smtClean="0">
                <a:solidFill>
                  <a:srgbClr val="FFFF00"/>
                </a:solidFill>
              </a:rPr>
              <a:t>Andes Mountains in South America</a:t>
            </a:r>
          </a:p>
          <a:p>
            <a:pPr lvl="1"/>
            <a:r>
              <a:rPr lang="en-US" dirty="0" smtClean="0"/>
              <a:t>These traits help to shape the culture region:</a:t>
            </a:r>
          </a:p>
          <a:p>
            <a:pPr lvl="2"/>
            <a:r>
              <a:rPr lang="en-US" dirty="0" smtClean="0"/>
              <a:t>Colorful clothing with the group’s skillful weave and design</a:t>
            </a:r>
          </a:p>
          <a:p>
            <a:pPr lvl="2"/>
            <a:r>
              <a:rPr lang="en-US" dirty="0" smtClean="0"/>
              <a:t>Building of roads and bridges across mountain ranges</a:t>
            </a:r>
          </a:p>
          <a:p>
            <a:pPr lvl="2"/>
            <a:r>
              <a:rPr lang="en-US" dirty="0" smtClean="0"/>
              <a:t>Construction of buildings without mortar</a:t>
            </a:r>
          </a:p>
          <a:p>
            <a:pPr lvl="2"/>
            <a:r>
              <a:rPr lang="en-US" dirty="0" smtClean="0"/>
              <a:t>Terracing of land for crop growth</a:t>
            </a:r>
          </a:p>
          <a:p>
            <a:pPr lvl="2"/>
            <a:endParaRPr lang="en-US" dirty="0" smtClean="0"/>
          </a:p>
        </p:txBody>
      </p:sp>
      <p:pic>
        <p:nvPicPr>
          <p:cNvPr id="11268" name="Picture 3" descr="C:\Users\Owner\AppData\Local\Microsoft\Windows\Temporary Internet Files\Content.IE5\2TXBHVPI\MC900045173[1].wmf"/>
          <p:cNvPicPr>
            <a:picLocks noChangeAspect="1" noChangeArrowheads="1"/>
          </p:cNvPicPr>
          <p:nvPr/>
        </p:nvPicPr>
        <p:blipFill>
          <a:blip r:embed="rId2" cstate="print"/>
          <a:srcRect/>
          <a:stretch>
            <a:fillRect/>
          </a:stretch>
        </p:blipFill>
        <p:spPr bwMode="auto">
          <a:xfrm>
            <a:off x="6096000" y="4648200"/>
            <a:ext cx="2687638" cy="1981200"/>
          </a:xfrm>
          <a:prstGeom prst="rect">
            <a:avLst/>
          </a:prstGeom>
          <a:noFill/>
          <a:ln w="9525">
            <a:noFill/>
            <a:miter lim="800000"/>
            <a:headEnd/>
            <a:tailEnd/>
          </a:ln>
        </p:spPr>
      </p:pic>
      <p:sp>
        <p:nvSpPr>
          <p:cNvPr id="11269" name="TextBox 3"/>
          <p:cNvSpPr txBox="1">
            <a:spLocks noChangeArrowheads="1"/>
          </p:cNvSpPr>
          <p:nvPr/>
        </p:nvSpPr>
        <p:spPr bwMode="auto">
          <a:xfrm>
            <a:off x="4191000" y="5802313"/>
            <a:ext cx="1676400" cy="369887"/>
          </a:xfrm>
          <a:prstGeom prst="rect">
            <a:avLst/>
          </a:prstGeom>
          <a:noFill/>
          <a:ln w="9525">
            <a:noFill/>
            <a:miter lim="800000"/>
            <a:headEnd/>
            <a:tailEnd/>
          </a:ln>
        </p:spPr>
        <p:txBody>
          <a:bodyPr>
            <a:spAutoFit/>
          </a:bodyPr>
          <a:lstStyle/>
          <a:p>
            <a:r>
              <a:rPr lang="en-US"/>
              <a:t>Terracing </a:t>
            </a:r>
            <a:r>
              <a:rPr lang="en-US">
                <a:sym typeface="Wingdings" pitchFamily="2" charset="2"/>
              </a:rPr>
              <a:t></a:t>
            </a:r>
            <a:endParaRPr 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1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1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4" dur="1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smtClean="0">
                <a:solidFill>
                  <a:schemeClr val="accent2">
                    <a:lumMod val="75000"/>
                  </a:schemeClr>
                </a:solidFill>
                <a:latin typeface="Aharoni" pitchFamily="2" charset="-79"/>
                <a:cs typeface="Aharoni" pitchFamily="2" charset="-79"/>
              </a:rPr>
              <a:t>About culture traits…</a:t>
            </a:r>
            <a:endParaRPr lang="en-US" b="1" i="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lgn="just"/>
            <a:r>
              <a:rPr lang="en-US" sz="3200" dirty="0" smtClean="0"/>
              <a:t>Culture traits are </a:t>
            </a:r>
            <a:r>
              <a:rPr lang="en-US" sz="3200" b="1" dirty="0" smtClean="0">
                <a:solidFill>
                  <a:srgbClr val="FFFF00"/>
                </a:solidFill>
              </a:rPr>
              <a:t>NOT </a:t>
            </a:r>
            <a:r>
              <a:rPr lang="en-US" sz="3200" dirty="0" smtClean="0"/>
              <a:t>necessarily confined to a single culture.</a:t>
            </a:r>
          </a:p>
          <a:p>
            <a:pPr algn="just"/>
            <a:r>
              <a:rPr lang="en-US" sz="3200" b="1" dirty="0" smtClean="0">
                <a:solidFill>
                  <a:srgbClr val="FFFF00"/>
                </a:solidFill>
              </a:rPr>
              <a:t>Example:  </a:t>
            </a:r>
            <a:r>
              <a:rPr lang="en-US" sz="3200" dirty="0" smtClean="0"/>
              <a:t>People in many cultures use brushes to clean their teeth.</a:t>
            </a:r>
          </a:p>
          <a:p>
            <a:pPr algn="just"/>
            <a:r>
              <a:rPr lang="en-US" sz="3200" dirty="0" smtClean="0"/>
              <a:t>However, the trait combines with others in a distinctive way so that a </a:t>
            </a:r>
            <a:r>
              <a:rPr lang="en-US" sz="3200" b="1" dirty="0" smtClean="0">
                <a:solidFill>
                  <a:srgbClr val="FFFF00"/>
                </a:solidFill>
              </a:rPr>
              <a:t>culture complex </a:t>
            </a:r>
            <a:r>
              <a:rPr lang="en-US" sz="3200" dirty="0" smtClean="0"/>
              <a:t>is formed.</a:t>
            </a:r>
          </a:p>
        </p:txBody>
      </p:sp>
      <p:pic>
        <p:nvPicPr>
          <p:cNvPr id="12292" name="Picture 3" descr="C:\Users\Owner\AppData\Local\Microsoft\Windows\Temporary Internet Files\Content.IE5\8ZXXAEK3\MC900290743[1].wmf"/>
          <p:cNvPicPr>
            <a:picLocks noChangeAspect="1" noChangeArrowheads="1"/>
          </p:cNvPicPr>
          <p:nvPr/>
        </p:nvPicPr>
        <p:blipFill>
          <a:blip r:embed="rId2" cstate="print"/>
          <a:srcRect/>
          <a:stretch>
            <a:fillRect/>
          </a:stretch>
        </p:blipFill>
        <p:spPr bwMode="auto">
          <a:xfrm>
            <a:off x="5695950" y="5257800"/>
            <a:ext cx="2246313" cy="128905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3600" dirty="0" smtClean="0">
                <a:solidFill>
                  <a:schemeClr val="accent2">
                    <a:lumMod val="75000"/>
                  </a:schemeClr>
                </a:solidFill>
                <a:latin typeface="Aharoni" pitchFamily="2" charset="-79"/>
                <a:cs typeface="Aharoni" pitchFamily="2" charset="-79"/>
              </a:rPr>
              <a:t>Cultural Geography: </a:t>
            </a:r>
            <a:r>
              <a:rPr lang="en-US" sz="2800" dirty="0" smtClean="0">
                <a:solidFill>
                  <a:schemeClr val="accent2">
                    <a:lumMod val="75000"/>
                  </a:schemeClr>
                </a:solidFill>
                <a:latin typeface="Aharoni" pitchFamily="2" charset="-79"/>
                <a:cs typeface="Aharoni" pitchFamily="2" charset="-79"/>
              </a:rPr>
              <a:t>An Introduction</a:t>
            </a:r>
            <a:endParaRPr lang="en-US" sz="2800" dirty="0">
              <a:solidFill>
                <a:schemeClr val="accent2">
                  <a:lumMod val="75000"/>
                </a:schemeClr>
              </a:solidFill>
              <a:latin typeface="Aharoni" pitchFamily="2" charset="-79"/>
              <a:cs typeface="Aharoni" pitchFamily="2" charset="-79"/>
            </a:endParaRPr>
          </a:p>
        </p:txBody>
      </p:sp>
      <p:sp>
        <p:nvSpPr>
          <p:cNvPr id="9219" name="Content Placeholder 2"/>
          <p:cNvSpPr>
            <a:spLocks noGrp="1"/>
          </p:cNvSpPr>
          <p:nvPr>
            <p:ph idx="1"/>
          </p:nvPr>
        </p:nvSpPr>
        <p:spPr>
          <a:xfrm>
            <a:off x="914400" y="1524000"/>
            <a:ext cx="7772400" cy="4572000"/>
          </a:xfrm>
        </p:spPr>
        <p:txBody>
          <a:bodyPr/>
          <a:lstStyle/>
          <a:p>
            <a:pPr marL="571500" indent="-457200" algn="just" eaLnBrk="1" hangingPunct="1">
              <a:defRPr/>
            </a:pPr>
            <a:r>
              <a:rPr lang="en-US" b="1" dirty="0" smtClean="0">
                <a:solidFill>
                  <a:srgbClr val="FFFF00"/>
                </a:solidFill>
              </a:rPr>
              <a:t>Cultural Geography </a:t>
            </a:r>
            <a:r>
              <a:rPr lang="en-US" dirty="0" smtClean="0"/>
              <a:t>is an important component of the human geography course.</a:t>
            </a:r>
          </a:p>
          <a:p>
            <a:pPr marL="571500" indent="-457200" algn="just" eaLnBrk="1" hangingPunct="1">
              <a:defRPr/>
            </a:pPr>
            <a:r>
              <a:rPr lang="en-US" dirty="0" smtClean="0"/>
              <a:t>The modification of the natural landscape by human activities is known as the </a:t>
            </a:r>
            <a:r>
              <a:rPr lang="en-US" b="1" dirty="0" smtClean="0">
                <a:solidFill>
                  <a:srgbClr val="FFFF00"/>
                </a:solidFill>
              </a:rPr>
              <a:t>cultural landscape.  </a:t>
            </a:r>
            <a:r>
              <a:rPr lang="en-US" dirty="0" smtClean="0"/>
              <a:t>Examples of the human imprint on earth include:</a:t>
            </a:r>
          </a:p>
          <a:p>
            <a:pPr marL="1641475" lvl="4" indent="-457200" eaLnBrk="1" hangingPunct="1">
              <a:defRPr/>
            </a:pPr>
            <a:r>
              <a:rPr lang="en-US" sz="2400" b="1" dirty="0" smtClean="0"/>
              <a:t>Cities</a:t>
            </a:r>
          </a:p>
          <a:p>
            <a:pPr marL="1641475" lvl="4" indent="-457200" eaLnBrk="1" hangingPunct="1">
              <a:defRPr/>
            </a:pPr>
            <a:r>
              <a:rPr lang="en-US" sz="2400" b="1" dirty="0" smtClean="0"/>
              <a:t>Houses</a:t>
            </a:r>
          </a:p>
          <a:p>
            <a:pPr marL="1641475" lvl="4" indent="-457200" eaLnBrk="1" hangingPunct="1">
              <a:defRPr/>
            </a:pPr>
            <a:r>
              <a:rPr lang="en-US" sz="2400" b="1" dirty="0" smtClean="0"/>
              <a:t>Road systems</a:t>
            </a:r>
          </a:p>
          <a:p>
            <a:pPr marL="1641475" lvl="4" indent="-457200" eaLnBrk="1" hangingPunct="1">
              <a:defRPr/>
            </a:pPr>
            <a:r>
              <a:rPr lang="en-US" sz="2400" b="1" dirty="0" smtClean="0"/>
              <a:t>Suburbs</a:t>
            </a:r>
          </a:p>
          <a:p>
            <a:pPr marL="1184275" lvl="4" indent="0" eaLnBrk="1" hangingPunct="1">
              <a:buFont typeface="Wingdings 2" pitchFamily="18" charset="2"/>
              <a:buNone/>
              <a:defRPr/>
            </a:pPr>
            <a:endParaRPr lang="en-US" dirty="0" smtClean="0"/>
          </a:p>
          <a:p>
            <a:pPr marL="114300" indent="0" eaLnBrk="1" hangingPunct="1">
              <a:buFont typeface="Wingdings" pitchFamily="2" charset="2"/>
              <a:buNone/>
              <a:defRPr/>
            </a:pPr>
            <a:endParaRPr lang="en-US" dirty="0" smtClean="0"/>
          </a:p>
        </p:txBody>
      </p:sp>
      <p:pic>
        <p:nvPicPr>
          <p:cNvPr id="9220" name="Picture 4" descr="C:\Users\Owner\AppData\Local\Microsoft\Windows\Temporary Internet Files\Content.IE5\CNBCS08V\MP900437235[1].jpg"/>
          <p:cNvPicPr>
            <a:picLocks noChangeAspect="1" noChangeArrowheads="1"/>
          </p:cNvPicPr>
          <p:nvPr/>
        </p:nvPicPr>
        <p:blipFill>
          <a:blip r:embed="rId2" cstate="print"/>
          <a:srcRect/>
          <a:stretch>
            <a:fillRect/>
          </a:stretch>
        </p:blipFill>
        <p:spPr bwMode="auto">
          <a:xfrm>
            <a:off x="5562600" y="4191000"/>
            <a:ext cx="2706688" cy="2209800"/>
          </a:xfrm>
          <a:prstGeom prst="rect">
            <a:avLst/>
          </a:prstGeom>
          <a:noFill/>
          <a:ln w="76200">
            <a:solidFill>
              <a:schemeClr val="accent5">
                <a:lumMod val="50000"/>
              </a:schemeClr>
            </a:solidFill>
            <a:prstDash val="solid"/>
          </a:ln>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75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921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anim calcmode="lin" valueType="num">
                                      <p:cBhvr additive="base">
                                        <p:cTn id="23" dur="75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921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 calcmode="lin" valueType="num">
                                      <p:cBhvr additive="base">
                                        <p:cTn id="27" dur="75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921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 calcmode="lin" valueType="num">
                                      <p:cBhvr additive="base">
                                        <p:cTn id="31" dur="75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Culture Complex</a:t>
            </a:r>
            <a:endParaRPr lang="en-US" sz="44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r>
              <a:rPr lang="en-US" smtClean="0"/>
              <a:t>A </a:t>
            </a:r>
            <a:r>
              <a:rPr lang="en-US" b="1" smtClean="0">
                <a:solidFill>
                  <a:srgbClr val="FFFF00"/>
                </a:solidFill>
              </a:rPr>
              <a:t>culture complex </a:t>
            </a:r>
            <a:r>
              <a:rPr lang="en-US" smtClean="0"/>
              <a:t>consists of common:</a:t>
            </a:r>
          </a:p>
          <a:p>
            <a:pPr lvl="1"/>
            <a:r>
              <a:rPr lang="en-US" smtClean="0"/>
              <a:t>values</a:t>
            </a:r>
          </a:p>
          <a:p>
            <a:pPr lvl="1"/>
            <a:r>
              <a:rPr lang="en-US" smtClean="0"/>
              <a:t>beliefs</a:t>
            </a:r>
          </a:p>
          <a:p>
            <a:pPr lvl="1"/>
            <a:r>
              <a:rPr lang="en-US" smtClean="0"/>
              <a:t>behaviors</a:t>
            </a:r>
          </a:p>
          <a:p>
            <a:pPr lvl="1"/>
            <a:r>
              <a:rPr lang="en-US" smtClean="0"/>
              <a:t>artifacts</a:t>
            </a:r>
          </a:p>
        </p:txBody>
      </p:sp>
      <p:pic>
        <p:nvPicPr>
          <p:cNvPr id="13316" name="Picture 2" descr="C:\Users\Owner\AppData\Local\Microsoft\Windows\Temporary Internet Files\Content.IE5\8ZXXAEK3\MC900240453[1].wmf"/>
          <p:cNvPicPr>
            <a:picLocks noChangeAspect="1" noChangeArrowheads="1"/>
          </p:cNvPicPr>
          <p:nvPr/>
        </p:nvPicPr>
        <p:blipFill>
          <a:blip r:embed="rId2" cstate="print"/>
          <a:srcRect/>
          <a:stretch>
            <a:fillRect/>
          </a:stretch>
        </p:blipFill>
        <p:spPr bwMode="auto">
          <a:xfrm>
            <a:off x="3667125" y="2755900"/>
            <a:ext cx="4797425" cy="35687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Culture Complex</a:t>
            </a:r>
            <a:endParaRPr lang="en-US" dirty="0"/>
          </a:p>
        </p:txBody>
      </p:sp>
      <p:sp>
        <p:nvSpPr>
          <p:cNvPr id="3" name="Content Placeholder 2"/>
          <p:cNvSpPr>
            <a:spLocks noGrp="1"/>
          </p:cNvSpPr>
          <p:nvPr>
            <p:ph idx="1"/>
          </p:nvPr>
        </p:nvSpPr>
        <p:spPr/>
        <p:txBody>
          <a:bodyPr/>
          <a:lstStyle/>
          <a:p>
            <a:pPr algn="just"/>
            <a:r>
              <a:rPr lang="en-US" dirty="0" smtClean="0"/>
              <a:t>A </a:t>
            </a:r>
            <a:r>
              <a:rPr lang="en-US" smtClean="0"/>
              <a:t>country may </a:t>
            </a:r>
            <a:r>
              <a:rPr lang="en-US" dirty="0" smtClean="0"/>
              <a:t>possess many </a:t>
            </a:r>
            <a:r>
              <a:rPr lang="en-US" b="1" dirty="0" smtClean="0">
                <a:solidFill>
                  <a:srgbClr val="FFFF00"/>
                </a:solidFill>
              </a:rPr>
              <a:t>cultural complexes.</a:t>
            </a:r>
          </a:p>
          <a:p>
            <a:pPr algn="just"/>
            <a:r>
              <a:rPr lang="en-US" dirty="0" smtClean="0"/>
              <a:t>Example:  China</a:t>
            </a:r>
          </a:p>
          <a:p>
            <a:pPr lvl="1" algn="just"/>
            <a:r>
              <a:rPr lang="en-US" b="1" dirty="0" smtClean="0">
                <a:solidFill>
                  <a:srgbClr val="FFFF00"/>
                </a:solidFill>
              </a:rPr>
              <a:t>Modern city of Xi’an </a:t>
            </a:r>
            <a:r>
              <a:rPr lang="en-US" dirty="0" smtClean="0"/>
              <a:t>combines religions and beliefs such as Buddhism, Islam, and Confucianism in ways that makes it a separate culture complex.</a:t>
            </a:r>
          </a:p>
          <a:p>
            <a:pPr lvl="1" algn="just"/>
            <a:r>
              <a:rPr lang="en-US" dirty="0" smtClean="0"/>
              <a:t>However, certain traits, such as Confucianism, are shared by other complexes around Xi’an.</a:t>
            </a:r>
          </a:p>
          <a:p>
            <a:pPr lvl="1"/>
            <a:endParaRPr lang="en-US" dirty="0"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Culture System</a:t>
            </a:r>
            <a:endParaRPr lang="en-US" sz="44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lgn="just">
              <a:defRPr/>
            </a:pPr>
            <a:r>
              <a:rPr lang="en-US" sz="3200" dirty="0" smtClean="0"/>
              <a:t>Any area with strong cultural ties that binds its people together forms a </a:t>
            </a:r>
            <a:r>
              <a:rPr lang="en-US" sz="3200" b="1" dirty="0" smtClean="0">
                <a:solidFill>
                  <a:srgbClr val="FFFF00"/>
                </a:solidFill>
              </a:rPr>
              <a:t>culture system.</a:t>
            </a:r>
          </a:p>
          <a:p>
            <a:pPr algn="just">
              <a:defRPr/>
            </a:pPr>
            <a:r>
              <a:rPr lang="en-US" sz="3200" dirty="0" smtClean="0"/>
              <a:t>A </a:t>
            </a:r>
            <a:r>
              <a:rPr lang="en-US" sz="3200" b="1" dirty="0" smtClean="0">
                <a:solidFill>
                  <a:srgbClr val="FFFF00"/>
                </a:solidFill>
              </a:rPr>
              <a:t>culture system </a:t>
            </a:r>
            <a:r>
              <a:rPr lang="en-US" sz="3200" dirty="0" smtClean="0"/>
              <a:t>is a group of interconnected culture complexes.</a:t>
            </a:r>
          </a:p>
          <a:p>
            <a:pPr marL="68263" indent="0">
              <a:buFont typeface="Wingdings" pitchFamily="2" charset="2"/>
              <a:buNone/>
              <a:defRPr/>
            </a:pPr>
            <a:endParaRPr lang="en-US" dirty="0"/>
          </a:p>
        </p:txBody>
      </p:sp>
      <p:pic>
        <p:nvPicPr>
          <p:cNvPr id="15364" name="Picture 4" descr="C:\Users\Owner\AppData\Local\Microsoft\Windows\Temporary Internet Files\Content.IE5\8ZXXAEK3\MC900412614[1].wmf"/>
          <p:cNvPicPr>
            <a:picLocks noChangeAspect="1" noChangeArrowheads="1"/>
          </p:cNvPicPr>
          <p:nvPr/>
        </p:nvPicPr>
        <p:blipFill>
          <a:blip r:embed="rId2" cstate="print"/>
          <a:srcRect/>
          <a:stretch>
            <a:fillRect/>
          </a:stretch>
        </p:blipFill>
        <p:spPr bwMode="auto">
          <a:xfrm>
            <a:off x="3527425" y="4522788"/>
            <a:ext cx="2033588" cy="2185987"/>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6438" y="512763"/>
            <a:ext cx="8156575" cy="776287"/>
          </a:xfrm>
        </p:spPr>
        <p:txBody>
          <a:bodyPr/>
          <a:lstStyle/>
          <a:p>
            <a:pPr algn="ctr">
              <a:defRPr/>
            </a:pPr>
            <a:r>
              <a:rPr lang="en-US" sz="4000" b="1" dirty="0" smtClean="0">
                <a:solidFill>
                  <a:schemeClr val="accent2">
                    <a:lumMod val="75000"/>
                  </a:schemeClr>
                </a:solidFill>
                <a:latin typeface="Aharoni" pitchFamily="2" charset="-79"/>
                <a:cs typeface="Aharoni" pitchFamily="2" charset="-79"/>
              </a:rPr>
              <a:t>Cultural Hearths</a:t>
            </a:r>
            <a:endParaRPr lang="en-US" sz="4000" b="1" dirty="0">
              <a:solidFill>
                <a:schemeClr val="accent2">
                  <a:lumMod val="75000"/>
                </a:schemeClr>
              </a:solidFill>
              <a:latin typeface="Aharoni" pitchFamily="2" charset="-79"/>
              <a:cs typeface="Aharoni" pitchFamily="2" charset="-79"/>
            </a:endParaRPr>
          </a:p>
        </p:txBody>
      </p:sp>
      <p:pic>
        <p:nvPicPr>
          <p:cNvPr id="16387" name="Picture 3" descr="C:\Users\Owner\AppData\Local\Microsoft\Windows\Temporary Internet Files\Content.IE5\BXPNTBME\MC900441950[1].wmf"/>
          <p:cNvPicPr>
            <a:picLocks noChangeAspect="1" noChangeArrowheads="1"/>
          </p:cNvPicPr>
          <p:nvPr/>
        </p:nvPicPr>
        <p:blipFill>
          <a:blip r:embed="rId2" cstate="print"/>
          <a:srcRect/>
          <a:stretch>
            <a:fillRect/>
          </a:stretch>
        </p:blipFill>
        <p:spPr bwMode="auto">
          <a:xfrm>
            <a:off x="4087813" y="5548313"/>
            <a:ext cx="1797050" cy="1016000"/>
          </a:xfrm>
          <a:prstGeom prst="rect">
            <a:avLst/>
          </a:prstGeom>
          <a:noFill/>
          <a:ln w="9525">
            <a:noFill/>
            <a:miter lim="800000"/>
            <a:headEnd/>
            <a:tailEnd/>
          </a:ln>
        </p:spPr>
      </p:pic>
      <p:pic>
        <p:nvPicPr>
          <p:cNvPr id="16394" name="Picture 10" descr="C:\Users\Owner\AppData\Local\Microsoft\Windows\Temporary Internet Files\Content.IE5\1AWRSIRC\MC90035413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5390" y="1905000"/>
            <a:ext cx="3341895" cy="3429000"/>
          </a:xfrm>
          <a:prstGeom prst="roundRect">
            <a:avLst>
              <a:gd name="adj" fmla="val 16667"/>
            </a:avLst>
          </a:prstGeom>
          <a:ln>
            <a:solidFill>
              <a:schemeClr val="bg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Cultural Hearths	</a:t>
            </a:r>
            <a:endParaRPr lang="en-US" sz="4400" b="1" dirty="0">
              <a:solidFill>
                <a:schemeClr val="accent2">
                  <a:lumMod val="75000"/>
                </a:schemeClr>
              </a:solidFill>
              <a:latin typeface="Aharoni" pitchFamily="2" charset="-79"/>
              <a:cs typeface="Aharoni" pitchFamily="2" charset="-79"/>
            </a:endParaRPr>
          </a:p>
        </p:txBody>
      </p:sp>
      <p:sp>
        <p:nvSpPr>
          <p:cNvPr id="17411" name="Content Placeholder 2"/>
          <p:cNvSpPr>
            <a:spLocks noGrp="1"/>
          </p:cNvSpPr>
          <p:nvPr>
            <p:ph idx="1"/>
          </p:nvPr>
        </p:nvSpPr>
        <p:spPr/>
        <p:txBody>
          <a:bodyPr/>
          <a:lstStyle/>
          <a:p>
            <a:pPr algn="just"/>
            <a:r>
              <a:rPr lang="en-US" smtClean="0"/>
              <a:t>A </a:t>
            </a:r>
            <a:r>
              <a:rPr lang="en-US" b="1" smtClean="0">
                <a:solidFill>
                  <a:srgbClr val="FFFF00"/>
                </a:solidFill>
              </a:rPr>
              <a:t>hearth </a:t>
            </a:r>
            <a:r>
              <a:rPr lang="en-US" smtClean="0"/>
              <a:t>is a point of origin.</a:t>
            </a:r>
          </a:p>
          <a:p>
            <a:pPr algn="just"/>
            <a:r>
              <a:rPr lang="en-US" b="1" smtClean="0">
                <a:solidFill>
                  <a:srgbClr val="FFFF00"/>
                </a:solidFill>
              </a:rPr>
              <a:t>Cultural hearths </a:t>
            </a:r>
            <a:r>
              <a:rPr lang="en-US" smtClean="0"/>
              <a:t>are the areas where civilizations first began.  They radiated the customs, innovations, and ideologies that transformed the world.</a:t>
            </a:r>
          </a:p>
        </p:txBody>
      </p:sp>
      <p:pic>
        <p:nvPicPr>
          <p:cNvPr id="46082" name="Picture 2" descr="C:\Users\Owner\AppData\Local\Microsoft\Windows\Temporary Internet Files\Content.IE5\BXPNTBME\MP900442390[1].jpg"/>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429000" y="4495800"/>
            <a:ext cx="2980567" cy="1981200"/>
          </a:xfrm>
          <a:prstGeom prst="rect">
            <a:avLst/>
          </a:prstGeom>
          <a:noFill/>
          <a:effectLst>
            <a:innerShdw blurRad="63500" dist="50800" dir="18900000">
              <a:schemeClr val="bg1">
                <a:lumMod val="75000"/>
                <a:lumOff val="25000"/>
                <a:alpha val="50000"/>
              </a:schemeClr>
            </a:innerShdw>
            <a:reflection blurRad="6350" stA="36000" endPos="18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Cultural Hearths</a:t>
            </a:r>
            <a:endParaRPr lang="en-US" sz="4400" dirty="0"/>
          </a:p>
        </p:txBody>
      </p:sp>
      <p:sp>
        <p:nvSpPr>
          <p:cNvPr id="3" name="Content Placeholder 2"/>
          <p:cNvSpPr>
            <a:spLocks noGrp="1"/>
          </p:cNvSpPr>
          <p:nvPr>
            <p:ph idx="1"/>
          </p:nvPr>
        </p:nvSpPr>
        <p:spPr/>
        <p:txBody>
          <a:bodyPr/>
          <a:lstStyle/>
          <a:p>
            <a:r>
              <a:rPr lang="en-US" smtClean="0"/>
              <a:t>Early cultural hearths developed in:</a:t>
            </a:r>
          </a:p>
          <a:p>
            <a:pPr lvl="1"/>
            <a:r>
              <a:rPr lang="en-US" smtClean="0"/>
              <a:t>Southwest Asia</a:t>
            </a:r>
          </a:p>
          <a:p>
            <a:pPr lvl="1"/>
            <a:r>
              <a:rPr lang="en-US" smtClean="0"/>
              <a:t>North Africa</a:t>
            </a:r>
          </a:p>
          <a:p>
            <a:pPr lvl="1"/>
            <a:r>
              <a:rPr lang="en-US" smtClean="0"/>
              <a:t>South Asia </a:t>
            </a:r>
          </a:p>
          <a:p>
            <a:pPr lvl="1"/>
            <a:r>
              <a:rPr lang="en-US" smtClean="0"/>
              <a:t>East Asia</a:t>
            </a:r>
          </a:p>
        </p:txBody>
      </p:sp>
      <p:pic>
        <p:nvPicPr>
          <p:cNvPr id="56323" name="Picture 3" descr="C:\Users\Owner\AppData\Local\Microsoft\Windows\Temporary Internet Files\Content.IE5\8ZXXAEK3\MP90040147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9145" y="2743200"/>
            <a:ext cx="3048000" cy="3810931"/>
          </a:xfrm>
          <a:prstGeom prst="rect">
            <a:avLst/>
          </a:prstGeom>
          <a:ln w="76200" cap="sq" cmpd="thickThin">
            <a:solidFill>
              <a:schemeClr val="tx2">
                <a:lumMod val="2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981200" y="228600"/>
            <a:ext cx="5365750" cy="4302125"/>
          </a:xfrm>
          <a:prstGeom prst="rect">
            <a:avLst/>
          </a:prstGeom>
          <a:noFill/>
          <a:ln w="9525">
            <a:noFill/>
            <a:miter lim="800000"/>
            <a:headEnd/>
            <a:tailEnd/>
          </a:ln>
          <a:effectLst/>
        </p:spPr>
      </p:pic>
      <p:sp>
        <p:nvSpPr>
          <p:cNvPr id="2" name="Rectangle 1"/>
          <p:cNvSpPr/>
          <p:nvPr/>
        </p:nvSpPr>
        <p:spPr>
          <a:xfrm>
            <a:off x="733101" y="768142"/>
            <a:ext cx="800219" cy="3340017"/>
          </a:xfrm>
          <a:prstGeom prst="rect">
            <a:avLst/>
          </a:prstGeom>
        </p:spPr>
        <p:txBody>
          <a:bodyPr vert="vert270" wrap="none">
            <a:spAutoFit/>
          </a:bodyPr>
          <a:lstStyle/>
          <a:p>
            <a:pPr>
              <a:defRPr/>
            </a:pPr>
            <a:r>
              <a:rPr lang="en-US" sz="4000" dirty="0">
                <a:solidFill>
                  <a:schemeClr val="accent2">
                    <a:lumMod val="75000"/>
                  </a:schemeClr>
                </a:solidFill>
              </a:rPr>
              <a:t>Cultural Hearth</a:t>
            </a:r>
          </a:p>
        </p:txBody>
      </p:sp>
      <p:sp>
        <p:nvSpPr>
          <p:cNvPr id="19460" name="TextBox 2"/>
          <p:cNvSpPr txBox="1">
            <a:spLocks noChangeArrowheads="1"/>
          </p:cNvSpPr>
          <p:nvPr/>
        </p:nvSpPr>
        <p:spPr bwMode="auto">
          <a:xfrm>
            <a:off x="1544638" y="4876800"/>
            <a:ext cx="6238875" cy="1631950"/>
          </a:xfrm>
          <a:prstGeom prst="rect">
            <a:avLst/>
          </a:prstGeom>
          <a:noFill/>
          <a:ln w="9525">
            <a:noFill/>
            <a:miter lim="800000"/>
            <a:headEnd/>
            <a:tailEnd/>
          </a:ln>
        </p:spPr>
        <p:txBody>
          <a:bodyPr>
            <a:spAutoFit/>
          </a:bodyPr>
          <a:lstStyle/>
          <a:p>
            <a:pPr algn="just"/>
            <a:r>
              <a:rPr lang="en-US" sz="2000" b="1">
                <a:solidFill>
                  <a:srgbClr val="FFFF00"/>
                </a:solidFill>
              </a:rPr>
              <a:t>Earliest Cultural Hearths.  </a:t>
            </a:r>
            <a:r>
              <a:rPr lang="en-US" sz="2000"/>
              <a:t>The earliest cultural hearths were almost completely determined by their geographical locations.  All were in river valleys where the soil was the most fertile and water most available for growing crops and transportation.</a:t>
            </a:r>
          </a:p>
        </p:txBody>
      </p:sp>
    </p:spTree>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2312988" y="609600"/>
            <a:ext cx="4986337" cy="3732213"/>
          </a:xfrm>
          <a:prstGeom prst="rect">
            <a:avLst/>
          </a:prstGeom>
          <a:noFill/>
          <a:ln w="9525">
            <a:noFill/>
            <a:miter lim="800000"/>
            <a:headEnd/>
            <a:tailEnd/>
          </a:ln>
          <a:effectLst/>
        </p:spPr>
      </p:pic>
      <p:sp>
        <p:nvSpPr>
          <p:cNvPr id="20483" name="TextBox 1"/>
          <p:cNvSpPr txBox="1">
            <a:spLocks noChangeArrowheads="1"/>
          </p:cNvSpPr>
          <p:nvPr/>
        </p:nvSpPr>
        <p:spPr bwMode="auto">
          <a:xfrm>
            <a:off x="1295400" y="4648200"/>
            <a:ext cx="7162800" cy="1631950"/>
          </a:xfrm>
          <a:prstGeom prst="rect">
            <a:avLst/>
          </a:prstGeom>
          <a:noFill/>
          <a:ln w="9525">
            <a:noFill/>
            <a:miter lim="800000"/>
            <a:headEnd/>
            <a:tailEnd/>
          </a:ln>
        </p:spPr>
        <p:txBody>
          <a:bodyPr>
            <a:spAutoFit/>
          </a:bodyPr>
          <a:lstStyle/>
          <a:p>
            <a:pPr algn="just"/>
            <a:r>
              <a:rPr lang="en-US" sz="2000" b="1" dirty="0">
                <a:solidFill>
                  <a:srgbClr val="FFFF00"/>
                </a:solidFill>
              </a:rPr>
              <a:t>Early Aegean Cultural Hearth.  </a:t>
            </a:r>
            <a:r>
              <a:rPr lang="en-US" sz="2000" dirty="0"/>
              <a:t>This cultural hearth differed from earlier hearths in that it centered on the Aegean Sea, not on a river valley.  The sea is calm and the islands numerous, allowing for easy transportation </a:t>
            </a:r>
            <a:r>
              <a:rPr lang="en-US" sz="2000" dirty="0" smtClean="0"/>
              <a:t>so that </a:t>
            </a:r>
            <a:r>
              <a:rPr lang="en-US" sz="2000" dirty="0"/>
              <a:t>Ancient Greeks </a:t>
            </a:r>
            <a:r>
              <a:rPr lang="en-US" sz="2000" dirty="0" smtClean="0"/>
              <a:t>could </a:t>
            </a:r>
            <a:r>
              <a:rPr lang="en-US" sz="2000" dirty="0"/>
              <a:t>trade for goods that their natural environment did not provide.</a:t>
            </a:r>
          </a:p>
        </p:txBody>
      </p:sp>
      <p:sp>
        <p:nvSpPr>
          <p:cNvPr id="3" name="TextBox 2"/>
          <p:cNvSpPr txBox="1"/>
          <p:nvPr/>
        </p:nvSpPr>
        <p:spPr>
          <a:xfrm>
            <a:off x="762000" y="838200"/>
            <a:ext cx="800219" cy="3429000"/>
          </a:xfrm>
          <a:prstGeom prst="rect">
            <a:avLst/>
          </a:prstGeom>
          <a:noFill/>
        </p:spPr>
        <p:txBody>
          <a:bodyPr vert="vert270">
            <a:spAutoFit/>
          </a:bodyPr>
          <a:lstStyle/>
          <a:p>
            <a:pPr>
              <a:defRPr/>
            </a:pPr>
            <a:r>
              <a:rPr lang="en-US" sz="4000" dirty="0">
                <a:solidFill>
                  <a:schemeClr val="accent2">
                    <a:lumMod val="75000"/>
                  </a:schemeClr>
                </a:solidFill>
              </a:rPr>
              <a:t>Cultural Hearth</a:t>
            </a:r>
          </a:p>
        </p:txBody>
      </p:sp>
    </p:spTree>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Cultural Hearths</a:t>
            </a:r>
            <a:endParaRPr lang="en-US" dirty="0"/>
          </a:p>
        </p:txBody>
      </p:sp>
      <p:sp>
        <p:nvSpPr>
          <p:cNvPr id="3" name="Content Placeholder 2"/>
          <p:cNvSpPr>
            <a:spLocks noGrp="1"/>
          </p:cNvSpPr>
          <p:nvPr>
            <p:ph idx="1"/>
          </p:nvPr>
        </p:nvSpPr>
        <p:spPr>
          <a:xfrm>
            <a:off x="4343400" y="1784350"/>
            <a:ext cx="4343400" cy="4572000"/>
          </a:xfrm>
        </p:spPr>
        <p:txBody>
          <a:bodyPr/>
          <a:lstStyle/>
          <a:p>
            <a:pPr algn="just"/>
            <a:r>
              <a:rPr lang="en-US" sz="2800" smtClean="0"/>
              <a:t>From their centers </a:t>
            </a:r>
            <a:r>
              <a:rPr lang="en-US" sz="2800" b="1" smtClean="0">
                <a:solidFill>
                  <a:srgbClr val="FFFF00"/>
                </a:solidFill>
              </a:rPr>
              <a:t>cultural hearths </a:t>
            </a:r>
            <a:r>
              <a:rPr lang="en-US" sz="2800" smtClean="0"/>
              <a:t>grew until they came into contact with each other.</a:t>
            </a:r>
          </a:p>
          <a:p>
            <a:pPr algn="just"/>
            <a:r>
              <a:rPr lang="en-US" sz="2800" smtClean="0"/>
              <a:t>The ability to travel and come into contact with one another was limited by </a:t>
            </a:r>
            <a:r>
              <a:rPr lang="en-US" sz="2800" b="1" smtClean="0">
                <a:solidFill>
                  <a:srgbClr val="FFFF00"/>
                </a:solidFill>
              </a:rPr>
              <a:t>distance</a:t>
            </a:r>
            <a:r>
              <a:rPr lang="en-US" sz="2800" smtClean="0"/>
              <a:t> and </a:t>
            </a:r>
            <a:r>
              <a:rPr lang="en-US" sz="2800" b="1" smtClean="0">
                <a:solidFill>
                  <a:srgbClr val="FFFF00"/>
                </a:solidFill>
              </a:rPr>
              <a:t>level of technology</a:t>
            </a:r>
            <a:r>
              <a:rPr lang="en-US" sz="2800" smtClean="0"/>
              <a:t>.</a:t>
            </a:r>
          </a:p>
          <a:p>
            <a:endParaRPr lang="en-US" smtClean="0"/>
          </a:p>
        </p:txBody>
      </p:sp>
      <p:pic>
        <p:nvPicPr>
          <p:cNvPr id="57347" name="Picture 3" descr="C:\Users\Owner\AppData\Local\Microsoft\Windows\Temporary Internet Files\Content.IE5\CNBCS08V\MC900433243[1].jpg"/>
          <p:cNvPicPr>
            <a:picLocks noChangeAspect="1" noChangeArrowheads="1"/>
          </p:cNvPicPr>
          <p:nvPr/>
        </p:nvPicPr>
        <p:blipFill>
          <a:blip r:embed="rId2" cstate="print"/>
          <a:srcRect/>
          <a:stretch>
            <a:fillRect/>
          </a:stretch>
        </p:blipFill>
        <p:spPr bwMode="auto">
          <a:xfrm>
            <a:off x="990600" y="2362200"/>
            <a:ext cx="3048000" cy="3048000"/>
          </a:xfrm>
          <a:prstGeom prst="rect">
            <a:avLst/>
          </a:prstGeom>
          <a:noFill/>
          <a:ln w="76200">
            <a:solidFill>
              <a:schemeClr val="tx2">
                <a:lumMod val="2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Cultural Hearths</a:t>
            </a:r>
            <a:endParaRPr lang="en-US" b="1" dirty="0"/>
          </a:p>
        </p:txBody>
      </p:sp>
      <p:sp>
        <p:nvSpPr>
          <p:cNvPr id="3" name="Content Placeholder 2"/>
          <p:cNvSpPr>
            <a:spLocks noGrp="1"/>
          </p:cNvSpPr>
          <p:nvPr>
            <p:ph idx="1"/>
          </p:nvPr>
        </p:nvSpPr>
        <p:spPr>
          <a:xfrm>
            <a:off x="914400" y="1784350"/>
            <a:ext cx="5257800" cy="4572000"/>
          </a:xfrm>
        </p:spPr>
        <p:txBody>
          <a:bodyPr/>
          <a:lstStyle/>
          <a:p>
            <a:pPr algn="just"/>
            <a:r>
              <a:rPr lang="en-US" b="1" smtClean="0">
                <a:solidFill>
                  <a:srgbClr val="FFFF00"/>
                </a:solidFill>
              </a:rPr>
              <a:t>Cultural hearths have shifted greatly over time.</a:t>
            </a:r>
          </a:p>
          <a:p>
            <a:pPr algn="just"/>
            <a:r>
              <a:rPr lang="en-US" i="1" smtClean="0">
                <a:solidFill>
                  <a:srgbClr val="92D050"/>
                </a:solidFill>
              </a:rPr>
              <a:t>Example:  </a:t>
            </a:r>
            <a:r>
              <a:rPr lang="en-US" sz="2800" smtClean="0"/>
              <a:t>The Industrial Revolution of the 18</a:t>
            </a:r>
            <a:r>
              <a:rPr lang="en-US" sz="2800" baseline="30000" smtClean="0"/>
              <a:t>th</a:t>
            </a:r>
            <a:r>
              <a:rPr lang="en-US" sz="2800" smtClean="0"/>
              <a:t> and 19</a:t>
            </a:r>
            <a:r>
              <a:rPr lang="en-US" sz="2800" baseline="30000" smtClean="0"/>
              <a:t>th</a:t>
            </a:r>
            <a:r>
              <a:rPr lang="en-US" sz="2800" smtClean="0"/>
              <a:t> centuries shifted cultural hearths to Europe and North America, with modern shifts in the 21</a:t>
            </a:r>
            <a:r>
              <a:rPr lang="en-US" sz="2800" baseline="30000" smtClean="0"/>
              <a:t>st</a:t>
            </a:r>
            <a:r>
              <a:rPr lang="en-US" sz="2800" smtClean="0"/>
              <a:t> century continuing to occur.</a:t>
            </a:r>
          </a:p>
        </p:txBody>
      </p:sp>
      <p:pic>
        <p:nvPicPr>
          <p:cNvPr id="60419" name="Picture 3" descr="C:\Users\Owner\AppData\Local\Microsoft\Windows\Temporary Internet Files\Content.IE5\H6MQ49SX\MC900230689[1].wmf"/>
          <p:cNvPicPr>
            <a:picLocks noChangeAspect="1" noChangeArrowheads="1"/>
          </p:cNvPicPr>
          <p:nvPr/>
        </p:nvPicPr>
        <p:blipFill>
          <a:blip r:embed="rId2" cstate="print">
            <a:duotone>
              <a:prstClr val="black"/>
              <a:schemeClr val="accent5">
                <a:tint val="45000"/>
                <a:satMod val="400000"/>
              </a:schemeClr>
            </a:duotone>
            <a:lum bright="-20000" contrast="-20000"/>
            <a:extLst>
              <a:ext uri="{28A0092B-C50C-407E-A947-70E740481C1C}">
                <a14:useLocalDpi xmlns:a14="http://schemas.microsoft.com/office/drawing/2010/main" val="0"/>
              </a:ext>
            </a:extLst>
          </a:blip>
          <a:srcRect/>
          <a:stretch>
            <a:fillRect/>
          </a:stretch>
        </p:blipFill>
        <p:spPr bwMode="auto">
          <a:xfrm>
            <a:off x="6629400" y="2743200"/>
            <a:ext cx="22098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solidFill>
                  <a:schemeClr val="accent2">
                    <a:lumMod val="75000"/>
                  </a:schemeClr>
                </a:solidFill>
                <a:latin typeface="Aharoni" pitchFamily="2" charset="-79"/>
                <a:cs typeface="Aharoni" pitchFamily="2" charset="-79"/>
              </a:rPr>
              <a:t>Cultural Ecology</a:t>
            </a:r>
            <a:endParaRPr lang="en-US" dirty="0">
              <a:solidFill>
                <a:schemeClr val="accent2">
                  <a:lumMod val="75000"/>
                </a:schemeClr>
              </a:solidFill>
              <a:latin typeface="Aharoni" pitchFamily="2" charset="-79"/>
              <a:cs typeface="Aharoni" pitchFamily="2" charset="-79"/>
            </a:endParaRPr>
          </a:p>
        </p:txBody>
      </p:sp>
      <p:sp>
        <p:nvSpPr>
          <p:cNvPr id="10243" name="Content Placeholder 2"/>
          <p:cNvSpPr>
            <a:spLocks noGrp="1"/>
          </p:cNvSpPr>
          <p:nvPr>
            <p:ph idx="1"/>
          </p:nvPr>
        </p:nvSpPr>
        <p:spPr>
          <a:xfrm>
            <a:off x="914400" y="1447800"/>
            <a:ext cx="7772400" cy="4572000"/>
          </a:xfrm>
        </p:spPr>
        <p:txBody>
          <a:bodyPr/>
          <a:lstStyle/>
          <a:p>
            <a:pPr algn="just" eaLnBrk="1" hangingPunct="1"/>
            <a:r>
              <a:rPr lang="en-US" smtClean="0"/>
              <a:t>The field that studies the relationship between the natural environment and culture is known as </a:t>
            </a:r>
            <a:r>
              <a:rPr lang="en-US" b="1" smtClean="0">
                <a:solidFill>
                  <a:srgbClr val="FFFF00"/>
                </a:solidFill>
              </a:rPr>
              <a:t>cultural ecology.</a:t>
            </a:r>
          </a:p>
          <a:p>
            <a:pPr algn="just" eaLnBrk="1" hangingPunct="1"/>
            <a:r>
              <a:rPr lang="en-US" smtClean="0"/>
              <a:t>The </a:t>
            </a:r>
            <a:r>
              <a:rPr lang="en-US" b="1" smtClean="0">
                <a:solidFill>
                  <a:srgbClr val="FFFF00"/>
                </a:solidFill>
              </a:rPr>
              <a:t>cultural landscape </a:t>
            </a:r>
            <a:r>
              <a:rPr lang="en-US" smtClean="0"/>
              <a:t>offers clues about:</a:t>
            </a:r>
          </a:p>
          <a:p>
            <a:pPr lvl="1" algn="just" eaLnBrk="1" hangingPunct="1"/>
            <a:r>
              <a:rPr lang="en-US" smtClean="0"/>
              <a:t>cultural practices.</a:t>
            </a:r>
          </a:p>
          <a:p>
            <a:pPr lvl="1" algn="just" eaLnBrk="1" hangingPunct="1"/>
            <a:r>
              <a:rPr lang="en-US" smtClean="0"/>
              <a:t>priorities of inhabitants, both present and past.</a:t>
            </a:r>
          </a:p>
        </p:txBody>
      </p:sp>
      <p:pic>
        <p:nvPicPr>
          <p:cNvPr id="10247" name="Picture 7" descr="C:\Users\Owner\AppData\Local\Microsoft\Windows\Temporary Internet Files\Content.IE5\H6MQ49SX\MP910218824[1].jpg"/>
          <p:cNvPicPr>
            <a:picLocks noChangeAspect="1" noChangeArrowheads="1"/>
          </p:cNvPicPr>
          <p:nvPr/>
        </p:nvPicPr>
        <p:blipFill>
          <a:blip r:embed="rId2" cstate="print"/>
          <a:srcRect/>
          <a:stretch>
            <a:fillRect/>
          </a:stretch>
        </p:blipFill>
        <p:spPr bwMode="auto">
          <a:xfrm>
            <a:off x="2514600" y="4648200"/>
            <a:ext cx="4648200" cy="2019300"/>
          </a:xfrm>
          <a:prstGeom prst="rect">
            <a:avLst/>
          </a:prstGeom>
          <a:noFill/>
          <a:ln w="76200">
            <a:solidFill>
              <a:schemeClr val="accent5">
                <a:lumMod val="5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heel(1)">
                                      <p:cBhvr>
                                        <p:cTn id="7" dur="10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heel(1)">
                                      <p:cBhvr>
                                        <p:cTn id="12" dur="1000"/>
                                        <p:tgtEl>
                                          <p:spTgt spid="10243">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wheel(1)">
                                      <p:cBhvr>
                                        <p:cTn id="15" dur="1000"/>
                                        <p:tgtEl>
                                          <p:spTgt spid="10243">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wheel(1)">
                                      <p:cBhvr>
                                        <p:cTn id="18" dur="1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6438" y="512763"/>
            <a:ext cx="8156575" cy="776287"/>
          </a:xfrm>
        </p:spPr>
        <p:txBody>
          <a:bodyPr/>
          <a:lstStyle/>
          <a:p>
            <a:pPr algn="ctr">
              <a:defRPr/>
            </a:pPr>
            <a:r>
              <a:rPr lang="en-US" sz="4000" b="1" dirty="0" smtClean="0">
                <a:solidFill>
                  <a:schemeClr val="accent2">
                    <a:lumMod val="75000"/>
                  </a:schemeClr>
                </a:solidFill>
                <a:latin typeface="Aharoni" pitchFamily="2" charset="-79"/>
                <a:cs typeface="Aharoni" pitchFamily="2" charset="-79"/>
              </a:rPr>
              <a:t>Cultural  Diffusion</a:t>
            </a:r>
            <a:endParaRPr lang="en-US" sz="4000" b="1" dirty="0">
              <a:solidFill>
                <a:schemeClr val="accent2">
                  <a:lumMod val="75000"/>
                </a:schemeClr>
              </a:solidFill>
              <a:latin typeface="Aharoni" pitchFamily="2" charset="-79"/>
              <a:cs typeface="Aharoni" pitchFamily="2" charset="-79"/>
            </a:endParaRPr>
          </a:p>
        </p:txBody>
      </p:sp>
      <p:pic>
        <p:nvPicPr>
          <p:cNvPr id="36866" name="Picture 2" descr="C:\Users\Owner\AppData\Local\Microsoft\Windows\Temporary Internet Files\Content.IE5\CNBCS08V\MC900437665[1].wmf"/>
          <p:cNvPicPr>
            <a:picLocks noChangeAspect="1" noChangeArrowheads="1"/>
          </p:cNvPicPr>
          <p:nvPr/>
        </p:nvPicPr>
        <p:blipFill>
          <a:blip r:embed="rId2" cstate="print"/>
          <a:srcRect/>
          <a:stretch>
            <a:fillRect/>
          </a:stretch>
        </p:blipFill>
        <p:spPr bwMode="auto">
          <a:xfrm>
            <a:off x="3870325" y="2090738"/>
            <a:ext cx="1966913" cy="2098675"/>
          </a:xfrm>
          <a:prstGeom prst="rect">
            <a:avLst/>
          </a:prstGeom>
          <a:noFill/>
          <a:ln w="9525">
            <a:noFill/>
            <a:miter lim="800000"/>
            <a:headEnd/>
            <a:tailEnd/>
          </a:ln>
        </p:spPr>
      </p:pic>
      <p:pic>
        <p:nvPicPr>
          <p:cNvPr id="23556" name="Picture 3" descr="C:\Users\Owner\AppData\Local\Microsoft\Windows\Temporary Internet Files\Content.IE5\6U2F184X\MC900441952[1].wmf"/>
          <p:cNvPicPr>
            <a:picLocks noChangeAspect="1" noChangeArrowheads="1"/>
          </p:cNvPicPr>
          <p:nvPr/>
        </p:nvPicPr>
        <p:blipFill>
          <a:blip r:embed="rId3" cstate="print"/>
          <a:srcRect/>
          <a:stretch>
            <a:fillRect/>
          </a:stretch>
        </p:blipFill>
        <p:spPr bwMode="auto">
          <a:xfrm>
            <a:off x="3870325" y="4367213"/>
            <a:ext cx="1701800" cy="1682750"/>
          </a:xfrm>
          <a:prstGeom prst="rect">
            <a:avLst/>
          </a:prstGeom>
          <a:noFill/>
          <a:ln w="9525">
            <a:noFill/>
            <a:miter lim="800000"/>
            <a:headEnd/>
            <a:tailEnd/>
          </a:ln>
        </p:spPr>
      </p:pic>
      <p:pic>
        <p:nvPicPr>
          <p:cNvPr id="23557" name="Picture 5" descr="C:\Users\Owner\AppData\Local\Microsoft\Windows\Temporary Internet Files\Content.IE5\6U2F184X\MC900441998[1].wmf"/>
          <p:cNvPicPr>
            <a:picLocks noChangeAspect="1" noChangeArrowheads="1"/>
          </p:cNvPicPr>
          <p:nvPr/>
        </p:nvPicPr>
        <p:blipFill>
          <a:blip r:embed="rId4" cstate="print"/>
          <a:srcRect/>
          <a:stretch>
            <a:fillRect/>
          </a:stretch>
        </p:blipFill>
        <p:spPr bwMode="auto">
          <a:xfrm>
            <a:off x="6570663" y="5002213"/>
            <a:ext cx="1822450" cy="962025"/>
          </a:xfrm>
          <a:prstGeom prst="rect">
            <a:avLst/>
          </a:prstGeom>
          <a:noFill/>
          <a:ln w="9525">
            <a:noFill/>
            <a:miter lim="800000"/>
            <a:headEnd/>
            <a:tailEnd/>
          </a:ln>
        </p:spPr>
      </p:pic>
      <p:pic>
        <p:nvPicPr>
          <p:cNvPr id="23558" name="Picture 6" descr="C:\Users\Owner\AppData\Local\Microsoft\Windows\Temporary Internet Files\Content.IE5\BXPNTBME\MC900441988[1].wmf"/>
          <p:cNvPicPr>
            <a:picLocks noChangeAspect="1" noChangeArrowheads="1"/>
          </p:cNvPicPr>
          <p:nvPr/>
        </p:nvPicPr>
        <p:blipFill>
          <a:blip r:embed="rId5" cstate="print"/>
          <a:srcRect/>
          <a:stretch>
            <a:fillRect/>
          </a:stretch>
        </p:blipFill>
        <p:spPr bwMode="auto">
          <a:xfrm>
            <a:off x="6626225" y="2090738"/>
            <a:ext cx="1409700" cy="1924050"/>
          </a:xfrm>
          <a:prstGeom prst="rect">
            <a:avLst/>
          </a:prstGeom>
          <a:noFill/>
          <a:ln w="9525">
            <a:noFill/>
            <a:miter lim="800000"/>
            <a:headEnd/>
            <a:tailEnd/>
          </a:ln>
        </p:spPr>
      </p:pic>
      <p:pic>
        <p:nvPicPr>
          <p:cNvPr id="23559" name="Picture 7" descr="C:\Users\Owner\AppData\Local\Microsoft\Windows\Temporary Internet Files\Content.IE5\6U2F184X\MC900441994[1].wmf"/>
          <p:cNvPicPr>
            <a:picLocks noChangeAspect="1" noChangeArrowheads="1"/>
          </p:cNvPicPr>
          <p:nvPr/>
        </p:nvPicPr>
        <p:blipFill>
          <a:blip r:embed="rId6" cstate="print"/>
          <a:srcRect/>
          <a:stretch>
            <a:fillRect/>
          </a:stretch>
        </p:blipFill>
        <p:spPr bwMode="auto">
          <a:xfrm>
            <a:off x="1535113" y="2241550"/>
            <a:ext cx="1308100" cy="1854200"/>
          </a:xfrm>
          <a:prstGeom prst="rect">
            <a:avLst/>
          </a:prstGeom>
          <a:noFill/>
          <a:ln w="9525">
            <a:noFill/>
            <a:miter lim="800000"/>
            <a:headEnd/>
            <a:tailEnd/>
          </a:ln>
        </p:spPr>
      </p:pic>
      <p:pic>
        <p:nvPicPr>
          <p:cNvPr id="23560" name="Picture 8" descr="C:\Users\Owner\AppData\Local\Microsoft\Windows\Temporary Internet Files\Content.IE5\BXPNTBME\MC900441956[1].wmf"/>
          <p:cNvPicPr>
            <a:picLocks noChangeAspect="1" noChangeArrowheads="1"/>
          </p:cNvPicPr>
          <p:nvPr/>
        </p:nvPicPr>
        <p:blipFill>
          <a:blip r:embed="rId7" cstate="print"/>
          <a:srcRect/>
          <a:stretch>
            <a:fillRect/>
          </a:stretch>
        </p:blipFill>
        <p:spPr bwMode="auto">
          <a:xfrm>
            <a:off x="1052513" y="5208588"/>
            <a:ext cx="1790700" cy="62865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2250" fill="hold"/>
                                        <p:tgtEl>
                                          <p:spTgt spid="368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chemeClr val="accent2">
                    <a:lumMod val="75000"/>
                  </a:schemeClr>
                </a:solidFill>
                <a:latin typeface="Aharoni" pitchFamily="2" charset="-79"/>
                <a:cs typeface="Aharoni" pitchFamily="2" charset="-79"/>
              </a:rPr>
              <a:t>About cultural diffusion…</a:t>
            </a:r>
            <a:endParaRPr lang="en-US" sz="44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lgn="just"/>
            <a:r>
              <a:rPr lang="en-US" b="1" smtClean="0">
                <a:solidFill>
                  <a:srgbClr val="FFFF00"/>
                </a:solidFill>
              </a:rPr>
              <a:t>What is it?  </a:t>
            </a:r>
            <a:r>
              <a:rPr lang="en-US" smtClean="0"/>
              <a:t>It is the process whereby culture spreads from its hearth to other areas.</a:t>
            </a:r>
          </a:p>
          <a:p>
            <a:pPr algn="just"/>
            <a:r>
              <a:rPr lang="en-US" smtClean="0"/>
              <a:t>The long and complicated spread of culture often makes it </a:t>
            </a:r>
            <a:r>
              <a:rPr lang="en-US" b="1" smtClean="0">
                <a:solidFill>
                  <a:srgbClr val="FFFF00"/>
                </a:solidFill>
              </a:rPr>
              <a:t>difficult to trace the origin</a:t>
            </a:r>
            <a:r>
              <a:rPr lang="en-US" smtClean="0"/>
              <a:t>, </a:t>
            </a:r>
            <a:r>
              <a:rPr lang="en-US" b="1" smtClean="0">
                <a:solidFill>
                  <a:srgbClr val="FFFF00"/>
                </a:solidFill>
              </a:rPr>
              <a:t>spread, and timing </a:t>
            </a:r>
            <a:r>
              <a:rPr lang="en-US" smtClean="0"/>
              <a:t>of a particular trait.</a:t>
            </a:r>
          </a:p>
          <a:p>
            <a:endParaRPr lang="en-US" smtClean="0"/>
          </a:p>
        </p:txBody>
      </p:sp>
      <p:pic>
        <p:nvPicPr>
          <p:cNvPr id="61442" name="Picture 2" descr="C:\Users\Owner\AppData\Local\Microsoft\Windows\Temporary Internet Files\Content.IE5\CNBCS08V\MC900448729[1].jpg"/>
          <p:cNvPicPr>
            <a:picLocks noChangeAspect="1" noChangeArrowheads="1"/>
          </p:cNvPicPr>
          <p:nvPr/>
        </p:nvPicPr>
        <p:blipFill>
          <a:blip r:embed="rId2" cstate="print"/>
          <a:srcRect/>
          <a:stretch>
            <a:fillRect/>
          </a:stretch>
        </p:blipFill>
        <p:spPr bwMode="auto">
          <a:xfrm>
            <a:off x="2438400" y="4572000"/>
            <a:ext cx="5105400" cy="1714500"/>
          </a:xfrm>
          <a:prstGeom prst="rect">
            <a:avLst/>
          </a:prstGeom>
          <a:solidFill>
            <a:srgbClr val="000000">
              <a:shade val="95000"/>
            </a:srgbClr>
          </a:solidFill>
          <a:ln w="76200" cap="sq">
            <a:solidFill>
              <a:schemeClr val="tx2">
                <a:lumMod val="10000"/>
              </a:schemeClr>
            </a:solidFill>
            <a:miter lim="800000"/>
          </a:ln>
          <a:effectLst>
            <a:outerShdw blurRad="254000" dist="190500" dir="2700000" sy="90000" algn="bl" rotWithShape="0">
              <a:srgbClr val="000000">
                <a:alpha val="40000"/>
              </a:srgbClr>
            </a:outerShdw>
          </a:effectLs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accent2">
                    <a:lumMod val="75000"/>
                  </a:schemeClr>
                </a:solidFill>
                <a:latin typeface="Aharoni" pitchFamily="2" charset="-79"/>
                <a:cs typeface="Aharoni" pitchFamily="2" charset="-79"/>
              </a:rPr>
              <a:t>About cultural diffusion…</a:t>
            </a:r>
            <a:endParaRPr lang="en-US" dirty="0"/>
          </a:p>
        </p:txBody>
      </p:sp>
      <p:sp>
        <p:nvSpPr>
          <p:cNvPr id="3" name="Content Placeholder 2"/>
          <p:cNvSpPr>
            <a:spLocks noGrp="1"/>
          </p:cNvSpPr>
          <p:nvPr>
            <p:ph idx="1"/>
          </p:nvPr>
        </p:nvSpPr>
        <p:spPr>
          <a:xfrm>
            <a:off x="3657600" y="1784350"/>
            <a:ext cx="5334000" cy="4845050"/>
          </a:xfrm>
        </p:spPr>
        <p:txBody>
          <a:bodyPr/>
          <a:lstStyle/>
          <a:p>
            <a:pPr algn="just"/>
            <a:r>
              <a:rPr lang="en-US" sz="2600" dirty="0" smtClean="0"/>
              <a:t>Developments, occasionally, </a:t>
            </a:r>
            <a:r>
              <a:rPr lang="en-US" sz="2600" b="1" dirty="0" smtClean="0">
                <a:solidFill>
                  <a:srgbClr val="FFFF00"/>
                </a:solidFill>
              </a:rPr>
              <a:t>CAN </a:t>
            </a:r>
            <a:r>
              <a:rPr lang="en-US" sz="2600" dirty="0" smtClean="0"/>
              <a:t>be traced to a specific civilization.  These developments are known as  </a:t>
            </a:r>
            <a:r>
              <a:rPr lang="en-US" sz="2600" b="1" dirty="0" smtClean="0">
                <a:solidFill>
                  <a:srgbClr val="FFFF00"/>
                </a:solidFill>
              </a:rPr>
              <a:t>independent inventions.</a:t>
            </a:r>
          </a:p>
          <a:p>
            <a:pPr algn="just"/>
            <a:r>
              <a:rPr lang="en-US" sz="2600" b="1" i="1" dirty="0" smtClean="0">
                <a:solidFill>
                  <a:srgbClr val="FFFF00"/>
                </a:solidFill>
              </a:rPr>
              <a:t>Example:  </a:t>
            </a:r>
            <a:r>
              <a:rPr lang="en-US" sz="2600" dirty="0" smtClean="0"/>
              <a:t>The democratic process of gathering assemblies to discuss and vote on issues is often seen as an independent invention of the </a:t>
            </a:r>
            <a:r>
              <a:rPr lang="en-US" sz="2600" b="1" dirty="0" smtClean="0">
                <a:solidFill>
                  <a:srgbClr val="FFFF00"/>
                </a:solidFill>
              </a:rPr>
              <a:t>Ancient Greeks.</a:t>
            </a:r>
          </a:p>
        </p:txBody>
      </p:sp>
      <p:pic>
        <p:nvPicPr>
          <p:cNvPr id="62466" name="Picture 2" descr="C:\Users\Owner\AppData\Local\Microsoft\Windows\Temporary Internet Files\Content.IE5\2TXBHVPI\MC900231543[1].wmf"/>
          <p:cNvPicPr>
            <a:picLocks noChangeAspect="1" noChangeArrowheads="1"/>
          </p:cNvPicPr>
          <p:nvPr/>
        </p:nvPicPr>
        <p:blipFill>
          <a:blip r:embed="rId2" cstate="print">
            <a:duotone>
              <a:prstClr val="black"/>
              <a:schemeClr val="accent5">
                <a:tint val="45000"/>
                <a:satMod val="400000"/>
              </a:schemeClr>
            </a:duotone>
            <a:lum bright="-30000"/>
            <a:extLst>
              <a:ext uri="{28A0092B-C50C-407E-A947-70E740481C1C}">
                <a14:useLocalDpi xmlns:a14="http://schemas.microsoft.com/office/drawing/2010/main" val="0"/>
              </a:ext>
            </a:extLst>
          </a:blip>
          <a:srcRect/>
          <a:stretch>
            <a:fillRect/>
          </a:stretch>
        </p:blipFill>
        <p:spPr bwMode="auto">
          <a:xfrm>
            <a:off x="609600" y="2590801"/>
            <a:ext cx="2860487"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When does diffusion occur?</a:t>
            </a:r>
            <a:endParaRPr lang="en-US" sz="44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defRPr/>
            </a:pPr>
            <a:r>
              <a:rPr lang="en-US" dirty="0" smtClean="0"/>
              <a:t>Diffusion occurs through the </a:t>
            </a:r>
            <a:r>
              <a:rPr lang="en-US" b="1" dirty="0" smtClean="0">
                <a:solidFill>
                  <a:srgbClr val="FFFF00"/>
                </a:solidFill>
              </a:rPr>
              <a:t>movement </a:t>
            </a:r>
            <a:r>
              <a:rPr lang="en-US" dirty="0" smtClean="0"/>
              <a:t>of:</a:t>
            </a:r>
          </a:p>
          <a:p>
            <a:pPr lvl="1">
              <a:defRPr/>
            </a:pPr>
            <a:r>
              <a:rPr lang="en-US" dirty="0"/>
              <a:t>p</a:t>
            </a:r>
            <a:r>
              <a:rPr lang="en-US" dirty="0" smtClean="0"/>
              <a:t>eople</a:t>
            </a:r>
          </a:p>
          <a:p>
            <a:pPr lvl="1">
              <a:defRPr/>
            </a:pPr>
            <a:r>
              <a:rPr lang="en-US" dirty="0"/>
              <a:t>g</a:t>
            </a:r>
            <a:r>
              <a:rPr lang="en-US" dirty="0" smtClean="0"/>
              <a:t>oods</a:t>
            </a:r>
          </a:p>
          <a:p>
            <a:pPr lvl="1">
              <a:defRPr/>
            </a:pPr>
            <a:r>
              <a:rPr lang="en-US" dirty="0"/>
              <a:t>i</a:t>
            </a:r>
            <a:r>
              <a:rPr lang="en-US" dirty="0" smtClean="0"/>
              <a:t>deas</a:t>
            </a:r>
          </a:p>
          <a:p>
            <a:pPr marL="454025" lvl="1" indent="0">
              <a:buFont typeface="Wingdings" pitchFamily="2" charset="2"/>
              <a:buNone/>
              <a:defRPr/>
            </a:pPr>
            <a:endParaRPr lang="en-US" dirty="0"/>
          </a:p>
        </p:txBody>
      </p:sp>
      <p:pic>
        <p:nvPicPr>
          <p:cNvPr id="63490" name="Picture 2" descr="C:\Users\Owner\AppData\Local\Microsoft\Windows\Temporary Internet Files\Content.IE5\6U2F184X\MP9004317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819400"/>
            <a:ext cx="35052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b="1" dirty="0" smtClean="0">
                <a:solidFill>
                  <a:schemeClr val="accent2">
                    <a:lumMod val="75000"/>
                  </a:schemeClr>
                </a:solidFill>
                <a:latin typeface="Aharoni" pitchFamily="2" charset="-79"/>
                <a:cs typeface="Aharoni" pitchFamily="2" charset="-79"/>
              </a:rPr>
              <a:t>Famous Geographers and Diffusion</a:t>
            </a:r>
            <a:endParaRPr lang="en-US" sz="36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defRPr/>
            </a:pPr>
            <a:r>
              <a:rPr lang="en-US" b="1" dirty="0" smtClean="0">
                <a:solidFill>
                  <a:srgbClr val="FFFF00"/>
                </a:solidFill>
              </a:rPr>
              <a:t>Carl Sauer</a:t>
            </a:r>
          </a:p>
          <a:p>
            <a:pPr lvl="1">
              <a:defRPr/>
            </a:pPr>
            <a:r>
              <a:rPr lang="en-US" dirty="0" smtClean="0"/>
              <a:t>1952</a:t>
            </a:r>
          </a:p>
          <a:p>
            <a:pPr lvl="2">
              <a:defRPr/>
            </a:pPr>
            <a:r>
              <a:rPr lang="en-US" i="1" dirty="0" smtClean="0"/>
              <a:t>Agricultural Origins and Dispersals</a:t>
            </a:r>
          </a:p>
          <a:p>
            <a:pPr lvl="2">
              <a:defRPr/>
            </a:pPr>
            <a:r>
              <a:rPr lang="en-US" dirty="0" smtClean="0"/>
              <a:t>Focused on process of diffusion</a:t>
            </a:r>
          </a:p>
          <a:p>
            <a:pPr marL="766763" lvl="2" indent="0">
              <a:buFont typeface="Wingdings 2" pitchFamily="18" charset="2"/>
              <a:buNone/>
              <a:defRPr/>
            </a:pPr>
            <a:endParaRPr lang="en-US" dirty="0" smtClean="0"/>
          </a:p>
          <a:p>
            <a:pPr>
              <a:defRPr/>
            </a:pPr>
            <a:r>
              <a:rPr lang="en-US" b="1" dirty="0" err="1" smtClean="0">
                <a:solidFill>
                  <a:srgbClr val="FFFF00"/>
                </a:solidFill>
              </a:rPr>
              <a:t>Torsten</a:t>
            </a:r>
            <a:r>
              <a:rPr lang="en-US" b="1" dirty="0" smtClean="0">
                <a:solidFill>
                  <a:srgbClr val="FFFF00"/>
                </a:solidFill>
              </a:rPr>
              <a:t> </a:t>
            </a:r>
            <a:r>
              <a:rPr lang="en-US" b="1" dirty="0" err="1" smtClean="0">
                <a:solidFill>
                  <a:srgbClr val="FFFF00"/>
                </a:solidFill>
              </a:rPr>
              <a:t>Hagerstrand</a:t>
            </a:r>
            <a:endParaRPr lang="en-US" b="1" dirty="0" smtClean="0">
              <a:solidFill>
                <a:srgbClr val="FFFF00"/>
              </a:solidFill>
            </a:endParaRPr>
          </a:p>
          <a:p>
            <a:pPr lvl="1">
              <a:defRPr/>
            </a:pPr>
            <a:r>
              <a:rPr lang="en-US" dirty="0" smtClean="0"/>
              <a:t>Wrote about diffusion approximately the same time as Sauer</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Categories of diffusion</a:t>
            </a:r>
            <a:endParaRPr lang="en-US" sz="4400"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914400" y="1784350"/>
            <a:ext cx="7772400" cy="4768850"/>
          </a:xfrm>
        </p:spPr>
        <p:txBody>
          <a:bodyPr/>
          <a:lstStyle/>
          <a:p>
            <a:pPr algn="just"/>
            <a:endParaRPr lang="en-US" sz="800" b="1" smtClean="0">
              <a:solidFill>
                <a:srgbClr val="FFFF00"/>
              </a:solidFill>
            </a:endParaRPr>
          </a:p>
          <a:p>
            <a:pPr algn="just"/>
            <a:endParaRPr lang="en-US" sz="3200" b="1" smtClean="0">
              <a:solidFill>
                <a:srgbClr val="FFFF00"/>
              </a:solidFill>
            </a:endParaRPr>
          </a:p>
          <a:p>
            <a:pPr algn="just"/>
            <a:endParaRPr lang="en-US" sz="3200" b="1" smtClean="0">
              <a:solidFill>
                <a:srgbClr val="FFFF00"/>
              </a:solidFill>
            </a:endParaRPr>
          </a:p>
          <a:p>
            <a:pPr algn="just"/>
            <a:endParaRPr lang="en-US" sz="3200" b="1" smtClean="0">
              <a:solidFill>
                <a:srgbClr val="FFFF00"/>
              </a:solidFill>
            </a:endParaRPr>
          </a:p>
          <a:p>
            <a:pPr algn="ctr"/>
            <a:endParaRPr lang="en-US" sz="3200" b="1" smtClean="0">
              <a:solidFill>
                <a:srgbClr val="FFFF00"/>
              </a:solidFill>
            </a:endParaRPr>
          </a:p>
          <a:p>
            <a:pPr algn="ctr"/>
            <a:endParaRPr lang="en-US" sz="3200" b="1" smtClean="0">
              <a:solidFill>
                <a:srgbClr val="FFFF00"/>
              </a:solidFill>
            </a:endParaRPr>
          </a:p>
          <a:p>
            <a:pPr algn="ctr"/>
            <a:r>
              <a:rPr lang="en-US" sz="3200" b="1" smtClean="0">
                <a:solidFill>
                  <a:srgbClr val="FFFF00"/>
                </a:solidFill>
              </a:rPr>
              <a:t>Expansion diffusion</a:t>
            </a:r>
            <a:endParaRPr lang="en-US" sz="1400" smtClean="0"/>
          </a:p>
          <a:p>
            <a:pPr algn="ctr"/>
            <a:r>
              <a:rPr lang="en-US" sz="3200" b="1" smtClean="0">
                <a:solidFill>
                  <a:srgbClr val="FFFF00"/>
                </a:solidFill>
              </a:rPr>
              <a:t>Relocation diffusion</a:t>
            </a:r>
            <a:endParaRPr lang="en-US" sz="3200" smtClean="0"/>
          </a:p>
        </p:txBody>
      </p:sp>
      <p:pic>
        <p:nvPicPr>
          <p:cNvPr id="28676" name="Picture 2" descr="C:\Users\Owner\AppData\Local\Microsoft\Windows\Temporary Internet Files\Content.IE5\PKQ3KW4C\MP900448518[1].jpg"/>
          <p:cNvPicPr>
            <a:picLocks noChangeAspect="1" noChangeArrowheads="1"/>
          </p:cNvPicPr>
          <p:nvPr/>
        </p:nvPicPr>
        <p:blipFill>
          <a:blip r:embed="rId2" cstate="print"/>
          <a:srcRect/>
          <a:stretch>
            <a:fillRect/>
          </a:stretch>
        </p:blipFill>
        <p:spPr bwMode="auto">
          <a:xfrm>
            <a:off x="3733800" y="1557338"/>
            <a:ext cx="2520950" cy="32004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Expansion Diffusion</a:t>
            </a:r>
            <a:endParaRPr lang="en-US" sz="4400" dirty="0">
              <a:solidFill>
                <a:schemeClr val="accent2">
                  <a:lumMod val="75000"/>
                </a:schemeClr>
              </a:solidFill>
              <a:latin typeface="Aharoni" pitchFamily="2" charset="-79"/>
              <a:cs typeface="Aharoni" pitchFamily="2" charset="-79"/>
            </a:endParaRPr>
          </a:p>
        </p:txBody>
      </p:sp>
      <p:sp>
        <p:nvSpPr>
          <p:cNvPr id="29699" name="Content Placeholder 2"/>
          <p:cNvSpPr>
            <a:spLocks noGrp="1"/>
          </p:cNvSpPr>
          <p:nvPr>
            <p:ph idx="1"/>
          </p:nvPr>
        </p:nvSpPr>
        <p:spPr/>
        <p:txBody>
          <a:bodyPr/>
          <a:lstStyle/>
          <a:p>
            <a:pPr algn="just"/>
            <a:r>
              <a:rPr lang="en-US" sz="2800" b="1" dirty="0" smtClean="0">
                <a:solidFill>
                  <a:srgbClr val="FFFF00"/>
                </a:solidFill>
              </a:rPr>
              <a:t>Expansion diffusion  </a:t>
            </a:r>
            <a:r>
              <a:rPr lang="en-US" sz="2800" dirty="0" smtClean="0"/>
              <a:t>occurs when an innovation or idea develops in a source area and remains strong there while spreading outward.</a:t>
            </a:r>
          </a:p>
          <a:p>
            <a:endParaRPr lang="en-US" dirty="0" smtClean="0"/>
          </a:p>
        </p:txBody>
      </p:sp>
      <p:pic>
        <p:nvPicPr>
          <p:cNvPr id="29700" name="Picture 2" descr="C:\Users\Owner\AppData\Local\Microsoft\Windows\Temporary Internet Files\Content.IE5\6U2F184X\MC900441994[1].wmf"/>
          <p:cNvPicPr>
            <a:picLocks noChangeAspect="1" noChangeArrowheads="1"/>
          </p:cNvPicPr>
          <p:nvPr/>
        </p:nvPicPr>
        <p:blipFill>
          <a:blip r:embed="rId2" cstate="print"/>
          <a:srcRect/>
          <a:stretch>
            <a:fillRect/>
          </a:stretch>
        </p:blipFill>
        <p:spPr bwMode="auto">
          <a:xfrm>
            <a:off x="3886200" y="3505200"/>
            <a:ext cx="1836738" cy="26035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Types of Expansion Diffusion</a:t>
            </a:r>
            <a:endParaRPr lang="en-US" sz="44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defRPr/>
            </a:pPr>
            <a:r>
              <a:rPr lang="en-US" b="1" dirty="0" smtClean="0">
                <a:solidFill>
                  <a:srgbClr val="FFFF00"/>
                </a:solidFill>
              </a:rPr>
              <a:t>Contagious diffusion</a:t>
            </a:r>
          </a:p>
          <a:p>
            <a:pPr lvl="1" algn="just">
              <a:defRPr/>
            </a:pPr>
            <a:r>
              <a:rPr lang="en-US" dirty="0" smtClean="0"/>
              <a:t>Almost all individuals and areas adjacent to the source region are affected.</a:t>
            </a:r>
          </a:p>
          <a:p>
            <a:pPr lvl="1" algn="just">
              <a:defRPr/>
            </a:pPr>
            <a:r>
              <a:rPr lang="en-US" dirty="0" smtClean="0"/>
              <a:t>Direct contact between those in the source region and those in outlying areas is important.</a:t>
            </a:r>
          </a:p>
          <a:p>
            <a:pPr lvl="1" algn="just">
              <a:defRPr/>
            </a:pPr>
            <a:r>
              <a:rPr lang="en-US" b="1" i="1" dirty="0" smtClean="0">
                <a:solidFill>
                  <a:srgbClr val="FFFF00"/>
                </a:solidFill>
              </a:rPr>
              <a:t>Example:  </a:t>
            </a:r>
            <a:r>
              <a:rPr lang="en-US" dirty="0" smtClean="0"/>
              <a:t>contagious diseases such as the H1N1 virus or AIDS</a:t>
            </a:r>
          </a:p>
          <a:p>
            <a:pPr marL="454025" lvl="1" indent="0">
              <a:buFont typeface="Wingdings" pitchFamily="2" charset="2"/>
              <a:buNone/>
              <a:defRPr/>
            </a:pPr>
            <a:endParaRPr lang="en-US" dirty="0"/>
          </a:p>
        </p:txBody>
      </p:sp>
      <p:pic>
        <p:nvPicPr>
          <p:cNvPr id="30724" name="Picture 2" descr="C:\Users\Owner\AppData\Local\Microsoft\Windows\Temporary Internet Files\Content.IE5\6U2F184X\MC900447137[1].jpg"/>
          <p:cNvPicPr>
            <a:picLocks noChangeAspect="1" noChangeArrowheads="1"/>
          </p:cNvPicPr>
          <p:nvPr/>
        </p:nvPicPr>
        <p:blipFill>
          <a:blip r:embed="rId2" cstate="print"/>
          <a:srcRect/>
          <a:stretch>
            <a:fillRect/>
          </a:stretch>
        </p:blipFill>
        <p:spPr bwMode="auto">
          <a:xfrm>
            <a:off x="4572000" y="4648200"/>
            <a:ext cx="2386013" cy="20574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Types of Expansion Diffusion</a:t>
            </a:r>
            <a:endParaRPr lang="en-US" dirty="0"/>
          </a:p>
        </p:txBody>
      </p:sp>
      <p:sp>
        <p:nvSpPr>
          <p:cNvPr id="3" name="Content Placeholder 2"/>
          <p:cNvSpPr>
            <a:spLocks noGrp="1"/>
          </p:cNvSpPr>
          <p:nvPr>
            <p:ph idx="1"/>
          </p:nvPr>
        </p:nvSpPr>
        <p:spPr/>
        <p:txBody>
          <a:bodyPr/>
          <a:lstStyle/>
          <a:p>
            <a:pPr algn="just"/>
            <a:r>
              <a:rPr lang="en-US" b="1" smtClean="0">
                <a:solidFill>
                  <a:srgbClr val="FFFF00"/>
                </a:solidFill>
              </a:rPr>
              <a:t>Hierarchical diffusion</a:t>
            </a:r>
          </a:p>
          <a:p>
            <a:pPr lvl="1" algn="just"/>
            <a:r>
              <a:rPr lang="en-US" smtClean="0"/>
              <a:t>Ideas and artifacts spread </a:t>
            </a:r>
            <a:r>
              <a:rPr lang="en-US" b="1" smtClean="0">
                <a:solidFill>
                  <a:srgbClr val="FFFF00"/>
                </a:solidFill>
              </a:rPr>
              <a:t>first between larger places or prominent people </a:t>
            </a:r>
            <a:r>
              <a:rPr lang="en-US" smtClean="0"/>
              <a:t>and only </a:t>
            </a:r>
            <a:r>
              <a:rPr lang="en-US" b="1" smtClean="0">
                <a:solidFill>
                  <a:srgbClr val="FFFF00"/>
                </a:solidFill>
              </a:rPr>
              <a:t>later to smaller places or less prominent people.</a:t>
            </a:r>
          </a:p>
          <a:p>
            <a:pPr lvl="1" algn="just"/>
            <a:r>
              <a:rPr lang="en-US" b="1" smtClean="0">
                <a:solidFill>
                  <a:srgbClr val="92D050"/>
                </a:solidFill>
              </a:rPr>
              <a:t>Example:  Sub-Saharan Africa</a:t>
            </a:r>
          </a:p>
          <a:p>
            <a:pPr lvl="2" algn="just"/>
            <a:r>
              <a:rPr lang="en-US" smtClean="0"/>
              <a:t>As Islam diffused to the regions, kings and nobility adopted the religion.  Later, their subjects converted to Islam after giving up their native religions.</a:t>
            </a:r>
          </a:p>
        </p:txBody>
      </p:sp>
      <p:pic>
        <p:nvPicPr>
          <p:cNvPr id="31748" name="Picture 2" descr="C:\Users\Owner\AppData\Local\Microsoft\Windows\Temporary Internet Files\Content.IE5\8ZXXAEK3\MC900324824[1].wmf"/>
          <p:cNvPicPr>
            <a:picLocks noChangeAspect="1" noChangeArrowheads="1"/>
          </p:cNvPicPr>
          <p:nvPr/>
        </p:nvPicPr>
        <p:blipFill>
          <a:blip r:embed="rId2" cstate="print"/>
          <a:srcRect/>
          <a:stretch>
            <a:fillRect/>
          </a:stretch>
        </p:blipFill>
        <p:spPr bwMode="auto">
          <a:xfrm>
            <a:off x="3810000" y="5334000"/>
            <a:ext cx="1833563" cy="132873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20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Types of Expansion Diffusion</a:t>
            </a:r>
            <a:endParaRPr lang="en-US" dirty="0"/>
          </a:p>
        </p:txBody>
      </p:sp>
      <p:sp>
        <p:nvSpPr>
          <p:cNvPr id="3" name="Content Placeholder 2"/>
          <p:cNvSpPr>
            <a:spLocks noGrp="1"/>
          </p:cNvSpPr>
          <p:nvPr>
            <p:ph idx="1"/>
          </p:nvPr>
        </p:nvSpPr>
        <p:spPr/>
        <p:txBody>
          <a:bodyPr/>
          <a:lstStyle/>
          <a:p>
            <a:r>
              <a:rPr lang="en-US" b="1" dirty="0" smtClean="0">
                <a:solidFill>
                  <a:srgbClr val="FFFF00"/>
                </a:solidFill>
              </a:rPr>
              <a:t>Stimulus diffusion</a:t>
            </a:r>
          </a:p>
          <a:p>
            <a:pPr lvl="1" algn="just"/>
            <a:r>
              <a:rPr lang="en-US" b="1" dirty="0" smtClean="0">
                <a:solidFill>
                  <a:srgbClr val="FFFF00"/>
                </a:solidFill>
              </a:rPr>
              <a:t>Stimulus diffusion</a:t>
            </a:r>
            <a:r>
              <a:rPr lang="en-US" dirty="0" smtClean="0"/>
              <a:t> occurs when a basic idea, but not the specific traits, spreads to another area or region.</a:t>
            </a:r>
          </a:p>
          <a:p>
            <a:pPr lvl="1" algn="just"/>
            <a:r>
              <a:rPr lang="en-US" dirty="0" smtClean="0"/>
              <a:t>It stimulates </a:t>
            </a:r>
            <a:r>
              <a:rPr lang="en-US" b="1" dirty="0" smtClean="0">
                <a:solidFill>
                  <a:srgbClr val="FFFF00"/>
                </a:solidFill>
              </a:rPr>
              <a:t>imitative behavior </a:t>
            </a:r>
            <a:r>
              <a:rPr lang="en-US" dirty="0" smtClean="0"/>
              <a:t>within a population.</a:t>
            </a:r>
          </a:p>
          <a:p>
            <a:pPr lvl="1" algn="just"/>
            <a:r>
              <a:rPr lang="en-US" b="1" dirty="0" smtClean="0">
                <a:solidFill>
                  <a:srgbClr val="92D050"/>
                </a:solidFill>
              </a:rPr>
              <a:t>Example:  Mainland Asia to Japan</a:t>
            </a:r>
          </a:p>
          <a:p>
            <a:pPr lvl="2" algn="just"/>
            <a:r>
              <a:rPr lang="en-US" dirty="0" smtClean="0"/>
              <a:t>As Buddhism diffused from the mainland to Japan, the Japanese imitated designs for Buddhist temples.  However, interpretations of colors were from verbal or written descriptions and often differed from temples in China.</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2000"/>
                                        <p:tgtEl>
                                          <p:spTgt spid="3">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ox(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smtClean="0">
                <a:solidFill>
                  <a:schemeClr val="accent2">
                    <a:lumMod val="75000"/>
                  </a:schemeClr>
                </a:solidFill>
                <a:latin typeface="Aharoni" pitchFamily="2" charset="-79"/>
                <a:cs typeface="Aharoni" pitchFamily="2" charset="-79"/>
              </a:rPr>
              <a:t>Cultural Landscape in Peru</a:t>
            </a:r>
            <a:endParaRPr lang="en-US" sz="4000" dirty="0">
              <a:solidFill>
                <a:schemeClr val="accent2">
                  <a:lumMod val="75000"/>
                </a:schemeClr>
              </a:solidFill>
              <a:latin typeface="Aharoni" pitchFamily="2" charset="-79"/>
              <a:cs typeface="Aharoni" pitchFamily="2" charset="-79"/>
            </a:endParaRPr>
          </a:p>
        </p:txBody>
      </p:sp>
      <p:sp>
        <p:nvSpPr>
          <p:cNvPr id="3" name="Text Placeholder 2"/>
          <p:cNvSpPr>
            <a:spLocks noGrp="1"/>
          </p:cNvSpPr>
          <p:nvPr>
            <p:ph type="body" idx="2"/>
          </p:nvPr>
        </p:nvSpPr>
        <p:spPr>
          <a:xfrm>
            <a:off x="914400" y="5105400"/>
            <a:ext cx="7772400" cy="1295400"/>
          </a:xfrm>
        </p:spPr>
        <p:txBody>
          <a:bodyPr/>
          <a:lstStyle/>
          <a:p>
            <a:pPr marL="53975" algn="just"/>
            <a:r>
              <a:rPr lang="en-US" sz="2400" b="1" dirty="0" smtClean="0">
                <a:solidFill>
                  <a:srgbClr val="FFFF00"/>
                </a:solidFill>
              </a:rPr>
              <a:t>This view of the Sacred Valley near Cuzco reflects cultural adaptation to the natural environment of mountain valleys.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09800" y="1371600"/>
            <a:ext cx="5210451" cy="3276600"/>
          </a:xfrm>
          <a:effectLst>
            <a:softEdge rad="112500"/>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Relocation Diffusion</a:t>
            </a:r>
            <a:endParaRPr lang="en-US" dirty="0"/>
          </a:p>
        </p:txBody>
      </p:sp>
      <p:sp>
        <p:nvSpPr>
          <p:cNvPr id="3" name="Content Placeholder 2"/>
          <p:cNvSpPr>
            <a:spLocks noGrp="1"/>
          </p:cNvSpPr>
          <p:nvPr>
            <p:ph idx="1"/>
          </p:nvPr>
        </p:nvSpPr>
        <p:spPr>
          <a:xfrm>
            <a:off x="990600" y="1447800"/>
            <a:ext cx="7772400" cy="3124200"/>
          </a:xfrm>
        </p:spPr>
        <p:txBody>
          <a:bodyPr/>
          <a:lstStyle/>
          <a:p>
            <a:pPr algn="just"/>
            <a:r>
              <a:rPr lang="en-US" sz="2800" b="1" dirty="0" smtClean="0">
                <a:solidFill>
                  <a:srgbClr val="FFFF00"/>
                </a:solidFill>
              </a:rPr>
              <a:t>Relocation diffusion:  </a:t>
            </a:r>
            <a:r>
              <a:rPr lang="en-US" sz="2800" dirty="0" smtClean="0"/>
              <a:t>Individuals or populations migrating from the source areas physically carry the innovation or idea to new areas. </a:t>
            </a:r>
          </a:p>
          <a:p>
            <a:pPr algn="just"/>
            <a:r>
              <a:rPr lang="en-US" sz="2800" b="1" dirty="0" smtClean="0">
                <a:solidFill>
                  <a:srgbClr val="92D050"/>
                </a:solidFill>
              </a:rPr>
              <a:t>Example:  </a:t>
            </a:r>
            <a:r>
              <a:rPr lang="en-US" sz="2800" dirty="0" smtClean="0"/>
              <a:t>Christian Europeans carried their faith to the Americas, where they often actively sought </a:t>
            </a:r>
            <a:r>
              <a:rPr lang="en-US" sz="2800" smtClean="0"/>
              <a:t>to convert </a:t>
            </a:r>
            <a:r>
              <a:rPr lang="en-US" sz="2800" dirty="0" smtClean="0"/>
              <a:t>natives.</a:t>
            </a:r>
          </a:p>
        </p:txBody>
      </p:sp>
      <p:pic>
        <p:nvPicPr>
          <p:cNvPr id="91138" name="Picture 2" descr="C:\Users\Owner\AppData\Local\Microsoft\Windows\Temporary Internet Files\Content.IE5\H6MQ49SX\MP9003849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394202"/>
            <a:ext cx="2061326" cy="2057400"/>
          </a:xfrm>
          <a:prstGeom prst="roundRect">
            <a:avLst>
              <a:gd name="adj" fmla="val 8594"/>
            </a:avLst>
          </a:prstGeom>
          <a:solidFill>
            <a:srgbClr val="FFFFFF">
              <a:shade val="85000"/>
            </a:srgbClr>
          </a:solidFill>
          <a:ln>
            <a:solidFill>
              <a:schemeClr val="bg1">
                <a:lumMod val="95000"/>
                <a:lumOff val="5000"/>
              </a:schemeClr>
            </a:solidFill>
          </a:ln>
          <a:effectLst>
            <a:reflection blurRad="12700" stA="38000" endPos="28000" dist="5000" dir="5400000" sy="-100000" algn="bl" rotWithShape="0"/>
          </a:effectLs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A Form of Relocation Diffusion</a:t>
            </a:r>
            <a:endParaRPr lang="en-US" dirty="0">
              <a:solidFill>
                <a:schemeClr val="accent2">
                  <a:lumMod val="75000"/>
                </a:schemeClr>
              </a:solidFill>
              <a:latin typeface="Aharoni" pitchFamily="2" charset="-79"/>
              <a:cs typeface="Aharoni" pitchFamily="2" charset="-79"/>
            </a:endParaRPr>
          </a:p>
        </p:txBody>
      </p:sp>
      <p:sp>
        <p:nvSpPr>
          <p:cNvPr id="34819" name="Content Placeholder 2"/>
          <p:cNvSpPr>
            <a:spLocks noGrp="1"/>
          </p:cNvSpPr>
          <p:nvPr>
            <p:ph idx="1"/>
          </p:nvPr>
        </p:nvSpPr>
        <p:spPr/>
        <p:txBody>
          <a:bodyPr/>
          <a:lstStyle/>
          <a:p>
            <a:pPr algn="just"/>
            <a:r>
              <a:rPr lang="en-US" dirty="0" smtClean="0"/>
              <a:t>A particular form of relocation diffusion is </a:t>
            </a:r>
            <a:r>
              <a:rPr lang="en-US" b="1" dirty="0" smtClean="0">
                <a:solidFill>
                  <a:srgbClr val="FFFF00"/>
                </a:solidFill>
              </a:rPr>
              <a:t>migrant diffusion,  </a:t>
            </a:r>
            <a:r>
              <a:rPr lang="en-US" dirty="0" smtClean="0"/>
              <a:t>which occurs when the spread of cultural traits is slow enough that they weaken in the area of origin by the time they reach other areas.</a:t>
            </a:r>
          </a:p>
          <a:p>
            <a:pPr algn="just"/>
            <a:r>
              <a:rPr lang="en-US" b="1" dirty="0" smtClean="0">
                <a:solidFill>
                  <a:srgbClr val="92D050"/>
                </a:solidFill>
              </a:rPr>
              <a:t>Example:  </a:t>
            </a:r>
            <a:r>
              <a:rPr lang="en-US" dirty="0" smtClean="0"/>
              <a:t>Contagious diseases that reached the Native Americans in the New World</a:t>
            </a:r>
          </a:p>
          <a:p>
            <a:endParaRPr lang="en-US" dirty="0" smtClean="0"/>
          </a:p>
        </p:txBody>
      </p:sp>
      <p:pic>
        <p:nvPicPr>
          <p:cNvPr id="34820" name="Picture 2" descr="C:\Users\Owner\AppData\Local\Microsoft\Windows\Temporary Internet Files\Content.IE5\CNBCS08V\MC900233483[1].wmf"/>
          <p:cNvPicPr>
            <a:picLocks noChangeAspect="1" noChangeArrowheads="1"/>
          </p:cNvPicPr>
          <p:nvPr/>
        </p:nvPicPr>
        <p:blipFill>
          <a:blip r:embed="rId2" cstate="print"/>
          <a:srcRect/>
          <a:stretch>
            <a:fillRect/>
          </a:stretch>
        </p:blipFill>
        <p:spPr bwMode="auto">
          <a:xfrm>
            <a:off x="3581400" y="5257800"/>
            <a:ext cx="2573338" cy="12731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The Rate of Diffusion</a:t>
            </a:r>
            <a:endParaRPr lang="en-US" sz="4400"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4038600" y="1600200"/>
            <a:ext cx="4953000" cy="4953000"/>
          </a:xfrm>
        </p:spPr>
        <p:txBody>
          <a:bodyPr/>
          <a:lstStyle/>
          <a:p>
            <a:pPr algn="just"/>
            <a:r>
              <a:rPr lang="en-US" sz="3200" b="1" smtClean="0">
                <a:solidFill>
                  <a:srgbClr val="92D050"/>
                </a:solidFill>
              </a:rPr>
              <a:t>Diffusion can occur instantly.</a:t>
            </a:r>
          </a:p>
          <a:p>
            <a:pPr algn="just"/>
            <a:r>
              <a:rPr lang="en-US" sz="3200" smtClean="0"/>
              <a:t>However, the rate of diffusion is influenced by </a:t>
            </a:r>
            <a:r>
              <a:rPr lang="en-US" sz="3200" b="1" smtClean="0">
                <a:solidFill>
                  <a:srgbClr val="FFFF00"/>
                </a:solidFill>
              </a:rPr>
              <a:t>time-distance decay.</a:t>
            </a:r>
          </a:p>
          <a:p>
            <a:pPr algn="just"/>
            <a:r>
              <a:rPr lang="en-US" sz="3200" smtClean="0"/>
              <a:t>This means that the influence of the cultural traits </a:t>
            </a:r>
            <a:r>
              <a:rPr lang="en-US" sz="3200" b="1" smtClean="0">
                <a:solidFill>
                  <a:srgbClr val="92D050"/>
                </a:solidFill>
              </a:rPr>
              <a:t>weakens</a:t>
            </a:r>
            <a:r>
              <a:rPr lang="en-US" sz="3200" smtClean="0"/>
              <a:t> as time and distance increase.</a:t>
            </a:r>
          </a:p>
        </p:txBody>
      </p:sp>
      <p:pic>
        <p:nvPicPr>
          <p:cNvPr id="35844" name="Picture 2" descr="C:\Users\Owner\AppData\Local\Microsoft\Windows\Temporary Internet Files\Content.IE5\8ZXXAEK3\MP900382676[1].jpg"/>
          <p:cNvPicPr>
            <a:picLocks noChangeAspect="1" noChangeArrowheads="1"/>
          </p:cNvPicPr>
          <p:nvPr/>
        </p:nvPicPr>
        <p:blipFill>
          <a:blip r:embed="rId2" cstate="print"/>
          <a:srcRect/>
          <a:stretch>
            <a:fillRect/>
          </a:stretch>
        </p:blipFill>
        <p:spPr bwMode="auto">
          <a:xfrm>
            <a:off x="609600" y="1828800"/>
            <a:ext cx="3211513" cy="44958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lstStyle/>
          <a:p>
            <a:pPr algn="ctr">
              <a:defRPr/>
            </a:pPr>
            <a:r>
              <a:rPr lang="en-US" sz="3600" dirty="0" smtClean="0">
                <a:solidFill>
                  <a:schemeClr val="accent2">
                    <a:lumMod val="75000"/>
                  </a:schemeClr>
                </a:solidFill>
              </a:rPr>
              <a:t>Key Terms from this Session</a:t>
            </a:r>
            <a:endParaRPr lang="en-US" sz="3600" dirty="0">
              <a:solidFill>
                <a:schemeClr val="accent2">
                  <a:lumMod val="75000"/>
                </a:schemeClr>
              </a:solidFill>
            </a:endParaRPr>
          </a:p>
        </p:txBody>
      </p:sp>
      <p:sp>
        <p:nvSpPr>
          <p:cNvPr id="3" name="Content Placeholder 2"/>
          <p:cNvSpPr>
            <a:spLocks noGrp="1"/>
          </p:cNvSpPr>
          <p:nvPr>
            <p:ph sz="half" idx="1"/>
          </p:nvPr>
        </p:nvSpPr>
        <p:spPr>
          <a:xfrm>
            <a:off x="465138" y="1770063"/>
            <a:ext cx="4038600" cy="4783137"/>
          </a:xfrm>
        </p:spPr>
        <p:txBody>
          <a:bodyPr/>
          <a:lstStyle/>
          <a:p>
            <a:r>
              <a:rPr lang="en-US" sz="2200" smtClean="0"/>
              <a:t>Cultural geography</a:t>
            </a:r>
          </a:p>
          <a:p>
            <a:r>
              <a:rPr lang="en-US" sz="2200" smtClean="0"/>
              <a:t>Cultural landscape</a:t>
            </a:r>
          </a:p>
          <a:p>
            <a:r>
              <a:rPr lang="en-US" sz="2200" smtClean="0"/>
              <a:t>Cultural ecology</a:t>
            </a:r>
          </a:p>
          <a:p>
            <a:r>
              <a:rPr lang="en-US" sz="2200" smtClean="0"/>
              <a:t>Environmental determinism</a:t>
            </a:r>
          </a:p>
          <a:p>
            <a:r>
              <a:rPr lang="en-US" sz="2200" smtClean="0"/>
              <a:t>Possibilism</a:t>
            </a:r>
          </a:p>
          <a:p>
            <a:r>
              <a:rPr lang="en-US" sz="2200" smtClean="0"/>
              <a:t>Environmental perception</a:t>
            </a:r>
          </a:p>
          <a:p>
            <a:r>
              <a:rPr lang="en-US" sz="2200" smtClean="0"/>
              <a:t>Cultural determinism</a:t>
            </a:r>
          </a:p>
          <a:p>
            <a:r>
              <a:rPr lang="en-US" sz="2200" smtClean="0"/>
              <a:t>Culture</a:t>
            </a:r>
          </a:p>
          <a:p>
            <a:r>
              <a:rPr lang="en-US" sz="2200" smtClean="0"/>
              <a:t>Non-material culture</a:t>
            </a:r>
          </a:p>
          <a:p>
            <a:r>
              <a:rPr lang="en-US" sz="2200" smtClean="0"/>
              <a:t>Material culture</a:t>
            </a:r>
          </a:p>
          <a:p>
            <a:r>
              <a:rPr lang="en-US" sz="2200" smtClean="0"/>
              <a:t>Culture regions</a:t>
            </a:r>
          </a:p>
        </p:txBody>
      </p:sp>
      <p:sp>
        <p:nvSpPr>
          <p:cNvPr id="4" name="Content Placeholder 3"/>
          <p:cNvSpPr>
            <a:spLocks noGrp="1"/>
          </p:cNvSpPr>
          <p:nvPr>
            <p:ph sz="half" idx="2"/>
          </p:nvPr>
        </p:nvSpPr>
        <p:spPr>
          <a:xfrm>
            <a:off x="4656138" y="1770063"/>
            <a:ext cx="4038600" cy="4706937"/>
          </a:xfrm>
        </p:spPr>
        <p:txBody>
          <a:bodyPr/>
          <a:lstStyle/>
          <a:p>
            <a:r>
              <a:rPr lang="en-US" sz="2200" smtClean="0"/>
              <a:t>Culture traits</a:t>
            </a:r>
          </a:p>
          <a:p>
            <a:r>
              <a:rPr lang="en-US" sz="2200" smtClean="0"/>
              <a:t>Culture complex</a:t>
            </a:r>
          </a:p>
          <a:p>
            <a:r>
              <a:rPr lang="en-US" sz="2200" smtClean="0"/>
              <a:t>Culture hearths</a:t>
            </a:r>
          </a:p>
          <a:p>
            <a:r>
              <a:rPr lang="en-US" sz="2200" smtClean="0"/>
              <a:t>Cultural diffusion</a:t>
            </a:r>
          </a:p>
          <a:p>
            <a:r>
              <a:rPr lang="en-US" sz="2200" smtClean="0"/>
              <a:t>Independent invention</a:t>
            </a:r>
          </a:p>
          <a:p>
            <a:r>
              <a:rPr lang="en-US" sz="2200" smtClean="0"/>
              <a:t>Expansion diffusion</a:t>
            </a:r>
          </a:p>
          <a:p>
            <a:r>
              <a:rPr lang="en-US" sz="2200" smtClean="0"/>
              <a:t>Relocation diffusion</a:t>
            </a:r>
          </a:p>
          <a:p>
            <a:r>
              <a:rPr lang="en-US" sz="2200" smtClean="0"/>
              <a:t>Contagious diffusion</a:t>
            </a:r>
          </a:p>
          <a:p>
            <a:r>
              <a:rPr lang="en-US" sz="2200" smtClean="0"/>
              <a:t>Stimulus diffusion</a:t>
            </a:r>
          </a:p>
          <a:p>
            <a:r>
              <a:rPr lang="en-US" sz="2200" smtClean="0"/>
              <a:t>Migrant diffusion</a:t>
            </a:r>
          </a:p>
          <a:p>
            <a:r>
              <a:rPr lang="en-US" sz="2200" smtClean="0"/>
              <a:t>Time-distance decay</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4">
                                            <p:txEl>
                                              <p:pRg st="0" end="0"/>
                                            </p:txEl>
                                          </p:spTgt>
                                        </p:tgtEl>
                                        <p:attrNameLst>
                                          <p:attrName>style.visibility</p:attrName>
                                        </p:attrNameLst>
                                      </p:cBhvr>
                                      <p:to>
                                        <p:strVal val="visible"/>
                                      </p:to>
                                    </p:set>
                                    <p:animEffect transition="in" filter="fade">
                                      <p:cBhvr>
                                        <p:cTn id="64" dur="1000"/>
                                        <p:tgtEl>
                                          <p:spTgt spid="4">
                                            <p:txEl>
                                              <p:pRg st="0" end="0"/>
                                            </p:txEl>
                                          </p:spTgt>
                                        </p:tgtEl>
                                      </p:cBhvr>
                                    </p:animEffect>
                                    <p:anim calcmode="lin" valueType="num">
                                      <p:cBhvr>
                                        <p:cTn id="6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
                                            <p:txEl>
                                              <p:pRg st="1" end="1"/>
                                            </p:txEl>
                                          </p:spTgt>
                                        </p:tgtEl>
                                        <p:attrNameLst>
                                          <p:attrName>style.visibility</p:attrName>
                                        </p:attrNameLst>
                                      </p:cBhvr>
                                      <p:to>
                                        <p:strVal val="visible"/>
                                      </p:to>
                                    </p:set>
                                    <p:animEffect transition="in" filter="fade">
                                      <p:cBhvr>
                                        <p:cTn id="69" dur="1000"/>
                                        <p:tgtEl>
                                          <p:spTgt spid="4">
                                            <p:txEl>
                                              <p:pRg st="1" end="1"/>
                                            </p:txEl>
                                          </p:spTgt>
                                        </p:tgtEl>
                                      </p:cBhvr>
                                    </p:animEffect>
                                    <p:anim calcmode="lin" valueType="num">
                                      <p:cBhvr>
                                        <p:cTn id="7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
                                            <p:txEl>
                                              <p:pRg st="2" end="2"/>
                                            </p:txEl>
                                          </p:spTgt>
                                        </p:tgtEl>
                                        <p:attrNameLst>
                                          <p:attrName>style.visibility</p:attrName>
                                        </p:attrNameLst>
                                      </p:cBhvr>
                                      <p:to>
                                        <p:strVal val="visible"/>
                                      </p:to>
                                    </p:set>
                                    <p:animEffect transition="in" filter="fade">
                                      <p:cBhvr>
                                        <p:cTn id="74" dur="1000"/>
                                        <p:tgtEl>
                                          <p:spTgt spid="4">
                                            <p:txEl>
                                              <p:pRg st="2" end="2"/>
                                            </p:txEl>
                                          </p:spTgt>
                                        </p:tgtEl>
                                      </p:cBhvr>
                                    </p:animEffect>
                                    <p:anim calcmode="lin" valueType="num">
                                      <p:cBhvr>
                                        <p:cTn id="7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Effect transition="in" filter="fade">
                                      <p:cBhvr>
                                        <p:cTn id="79" dur="1000"/>
                                        <p:tgtEl>
                                          <p:spTgt spid="4">
                                            <p:txEl>
                                              <p:pRg st="3" end="3"/>
                                            </p:txEl>
                                          </p:spTgt>
                                        </p:tgtEl>
                                      </p:cBhvr>
                                    </p:animEffect>
                                    <p:anim calcmode="lin" valueType="num">
                                      <p:cBhvr>
                                        <p:cTn id="8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
                                            <p:txEl>
                                              <p:pRg st="4" end="4"/>
                                            </p:txEl>
                                          </p:spTgt>
                                        </p:tgtEl>
                                        <p:attrNameLst>
                                          <p:attrName>style.visibility</p:attrName>
                                        </p:attrNameLst>
                                      </p:cBhvr>
                                      <p:to>
                                        <p:strVal val="visible"/>
                                      </p:to>
                                    </p:set>
                                    <p:animEffect transition="in" filter="fade">
                                      <p:cBhvr>
                                        <p:cTn id="84" dur="1000"/>
                                        <p:tgtEl>
                                          <p:spTgt spid="4">
                                            <p:txEl>
                                              <p:pRg st="4" end="4"/>
                                            </p:txEl>
                                          </p:spTgt>
                                        </p:tgtEl>
                                      </p:cBhvr>
                                    </p:animEffect>
                                    <p:anim calcmode="lin" valueType="num">
                                      <p:cBhvr>
                                        <p:cTn id="8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4">
                                            <p:txEl>
                                              <p:pRg st="5" end="5"/>
                                            </p:txEl>
                                          </p:spTgt>
                                        </p:tgtEl>
                                        <p:attrNameLst>
                                          <p:attrName>style.visibility</p:attrName>
                                        </p:attrNameLst>
                                      </p:cBhvr>
                                      <p:to>
                                        <p:strVal val="visible"/>
                                      </p:to>
                                    </p:set>
                                    <p:animEffect transition="in" filter="fade">
                                      <p:cBhvr>
                                        <p:cTn id="89" dur="1000"/>
                                        <p:tgtEl>
                                          <p:spTgt spid="4">
                                            <p:txEl>
                                              <p:pRg st="5" end="5"/>
                                            </p:txEl>
                                          </p:spTgt>
                                        </p:tgtEl>
                                      </p:cBhvr>
                                    </p:animEffect>
                                    <p:anim calcmode="lin" valueType="num">
                                      <p:cBhvr>
                                        <p:cTn id="9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4">
                                            <p:txEl>
                                              <p:pRg st="6" end="6"/>
                                            </p:txEl>
                                          </p:spTgt>
                                        </p:tgtEl>
                                        <p:attrNameLst>
                                          <p:attrName>style.visibility</p:attrName>
                                        </p:attrNameLst>
                                      </p:cBhvr>
                                      <p:to>
                                        <p:strVal val="visible"/>
                                      </p:to>
                                    </p:set>
                                    <p:animEffect transition="in" filter="fade">
                                      <p:cBhvr>
                                        <p:cTn id="94" dur="1000"/>
                                        <p:tgtEl>
                                          <p:spTgt spid="4">
                                            <p:txEl>
                                              <p:pRg st="6" end="6"/>
                                            </p:txEl>
                                          </p:spTgt>
                                        </p:tgtEl>
                                      </p:cBhvr>
                                    </p:animEffect>
                                    <p:anim calcmode="lin" valueType="num">
                                      <p:cBhvr>
                                        <p:cTn id="9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4">
                                            <p:txEl>
                                              <p:pRg st="7" end="7"/>
                                            </p:txEl>
                                          </p:spTgt>
                                        </p:tgtEl>
                                        <p:attrNameLst>
                                          <p:attrName>style.visibility</p:attrName>
                                        </p:attrNameLst>
                                      </p:cBhvr>
                                      <p:to>
                                        <p:strVal val="visible"/>
                                      </p:to>
                                    </p:set>
                                    <p:animEffect transition="in" filter="fade">
                                      <p:cBhvr>
                                        <p:cTn id="99" dur="1000"/>
                                        <p:tgtEl>
                                          <p:spTgt spid="4">
                                            <p:txEl>
                                              <p:pRg st="7" end="7"/>
                                            </p:txEl>
                                          </p:spTgt>
                                        </p:tgtEl>
                                      </p:cBhvr>
                                    </p:animEffect>
                                    <p:anim calcmode="lin" valueType="num">
                                      <p:cBhvr>
                                        <p:cTn id="10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01" dur="1000" fill="hold"/>
                                        <p:tgtEl>
                                          <p:spTgt spid="4">
                                            <p:txEl>
                                              <p:pRg st="7" end="7"/>
                                            </p:txEl>
                                          </p:spTgt>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4">
                                            <p:txEl>
                                              <p:pRg st="8" end="8"/>
                                            </p:txEl>
                                          </p:spTgt>
                                        </p:tgtEl>
                                        <p:attrNameLst>
                                          <p:attrName>style.visibility</p:attrName>
                                        </p:attrNameLst>
                                      </p:cBhvr>
                                      <p:to>
                                        <p:strVal val="visible"/>
                                      </p:to>
                                    </p:set>
                                    <p:animEffect transition="in" filter="fade">
                                      <p:cBhvr>
                                        <p:cTn id="104" dur="1000"/>
                                        <p:tgtEl>
                                          <p:spTgt spid="4">
                                            <p:txEl>
                                              <p:pRg st="8" end="8"/>
                                            </p:txEl>
                                          </p:spTgt>
                                        </p:tgtEl>
                                      </p:cBhvr>
                                    </p:animEffect>
                                    <p:anim calcmode="lin" valueType="num">
                                      <p:cBhvr>
                                        <p:cTn id="10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06" dur="1000" fill="hold"/>
                                        <p:tgtEl>
                                          <p:spTgt spid="4">
                                            <p:txEl>
                                              <p:pRg st="8" end="8"/>
                                            </p:txEl>
                                          </p:spTgt>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4">
                                            <p:txEl>
                                              <p:pRg st="9" end="9"/>
                                            </p:txEl>
                                          </p:spTgt>
                                        </p:tgtEl>
                                        <p:attrNameLst>
                                          <p:attrName>style.visibility</p:attrName>
                                        </p:attrNameLst>
                                      </p:cBhvr>
                                      <p:to>
                                        <p:strVal val="visible"/>
                                      </p:to>
                                    </p:set>
                                    <p:animEffect transition="in" filter="fade">
                                      <p:cBhvr>
                                        <p:cTn id="109" dur="1000"/>
                                        <p:tgtEl>
                                          <p:spTgt spid="4">
                                            <p:txEl>
                                              <p:pRg st="9" end="9"/>
                                            </p:txEl>
                                          </p:spTgt>
                                        </p:tgtEl>
                                      </p:cBhvr>
                                    </p:animEffect>
                                    <p:anim calcmode="lin" valueType="num">
                                      <p:cBhvr>
                                        <p:cTn id="11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11" dur="1000" fill="hold"/>
                                        <p:tgtEl>
                                          <p:spTgt spid="4">
                                            <p:txEl>
                                              <p:pRg st="9" end="9"/>
                                            </p:txEl>
                                          </p:spTgt>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4">
                                            <p:txEl>
                                              <p:pRg st="10" end="10"/>
                                            </p:txEl>
                                          </p:spTgt>
                                        </p:tgtEl>
                                        <p:attrNameLst>
                                          <p:attrName>style.visibility</p:attrName>
                                        </p:attrNameLst>
                                      </p:cBhvr>
                                      <p:to>
                                        <p:strVal val="visible"/>
                                      </p:to>
                                    </p:set>
                                    <p:animEffect transition="in" filter="fade">
                                      <p:cBhvr>
                                        <p:cTn id="114" dur="1000"/>
                                        <p:tgtEl>
                                          <p:spTgt spid="4">
                                            <p:txEl>
                                              <p:pRg st="10" end="10"/>
                                            </p:txEl>
                                          </p:spTgt>
                                        </p:tgtEl>
                                      </p:cBhvr>
                                    </p:animEffect>
                                    <p:anim calcmode="lin" valueType="num">
                                      <p:cBhvr>
                                        <p:cTn id="11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11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156575" cy="1143000"/>
          </a:xfrm>
        </p:spPr>
        <p:txBody>
          <a:bodyPr/>
          <a:lstStyle/>
          <a:p>
            <a:pPr algn="ctr">
              <a:defRPr/>
            </a:pPr>
            <a:r>
              <a:rPr lang="en-US" sz="3200" b="1" dirty="0" smtClean="0">
                <a:solidFill>
                  <a:schemeClr val="accent2">
                    <a:lumMod val="75000"/>
                  </a:schemeClr>
                </a:solidFill>
                <a:latin typeface="Aharoni" pitchFamily="2" charset="-79"/>
                <a:ea typeface="Gulim" pitchFamily="34" charset="-127"/>
                <a:cs typeface="Aharoni" pitchFamily="2" charset="-79"/>
              </a:rPr>
              <a:t>SCHOOLS   OF   THOUGHT   IN </a:t>
            </a:r>
            <a:br>
              <a:rPr lang="en-US" sz="3200" b="1" dirty="0" smtClean="0">
                <a:solidFill>
                  <a:schemeClr val="accent2">
                    <a:lumMod val="75000"/>
                  </a:schemeClr>
                </a:solidFill>
                <a:latin typeface="Aharoni" pitchFamily="2" charset="-79"/>
                <a:ea typeface="Gulim" pitchFamily="34" charset="-127"/>
                <a:cs typeface="Aharoni" pitchFamily="2" charset="-79"/>
              </a:rPr>
            </a:br>
            <a:r>
              <a:rPr lang="en-US" sz="3200" b="1" dirty="0" smtClean="0">
                <a:solidFill>
                  <a:schemeClr val="accent2">
                    <a:lumMod val="75000"/>
                  </a:schemeClr>
                </a:solidFill>
                <a:latin typeface="Aharoni" pitchFamily="2" charset="-79"/>
                <a:ea typeface="Gulim" pitchFamily="34" charset="-127"/>
                <a:cs typeface="Aharoni" pitchFamily="2" charset="-79"/>
              </a:rPr>
              <a:t>CULTURAL   GEOGRAPHY</a:t>
            </a:r>
            <a:endParaRPr lang="en-US" sz="3200" b="1" dirty="0">
              <a:solidFill>
                <a:schemeClr val="accent2">
                  <a:lumMod val="75000"/>
                </a:schemeClr>
              </a:solidFill>
              <a:latin typeface="Aharoni" pitchFamily="2" charset="-79"/>
              <a:ea typeface="Gulim" pitchFamily="34" charset="-127"/>
              <a:cs typeface="Aharoni" pitchFamily="2" charset="-79"/>
            </a:endParaRPr>
          </a:p>
        </p:txBody>
      </p:sp>
      <p:pic>
        <p:nvPicPr>
          <p:cNvPr id="12291" name="Picture 2" descr="C:\Users\Owner\AppData\Local\Microsoft\Windows\Temporary Internet Files\Content.IE5\CNBCS08V\MC900445732[1].wmf"/>
          <p:cNvPicPr>
            <a:picLocks noChangeAspect="1" noChangeArrowheads="1"/>
          </p:cNvPicPr>
          <p:nvPr/>
        </p:nvPicPr>
        <p:blipFill>
          <a:blip r:embed="rId2" cstate="print"/>
          <a:srcRect/>
          <a:stretch>
            <a:fillRect/>
          </a:stretch>
        </p:blipFill>
        <p:spPr bwMode="auto">
          <a:xfrm>
            <a:off x="2216150" y="2306638"/>
            <a:ext cx="4800600" cy="3846512"/>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Environmental Determinism</a:t>
            </a:r>
            <a:endParaRPr lang="en-US"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lgn="just">
              <a:defRPr/>
            </a:pPr>
            <a:r>
              <a:rPr lang="en-US" b="1" dirty="0" smtClean="0">
                <a:solidFill>
                  <a:srgbClr val="FFFF00"/>
                </a:solidFill>
              </a:rPr>
              <a:t>Environmental determinism</a:t>
            </a:r>
            <a:r>
              <a:rPr lang="en-US" dirty="0" smtClean="0"/>
              <a:t> is the belief that the </a:t>
            </a:r>
            <a:r>
              <a:rPr lang="en-US" b="1" dirty="0" smtClean="0">
                <a:solidFill>
                  <a:srgbClr val="FFFF00"/>
                </a:solidFill>
              </a:rPr>
              <a:t>physical environment</a:t>
            </a:r>
            <a:r>
              <a:rPr lang="en-US" dirty="0" smtClean="0"/>
              <a:t>, especially the climate and terrain, actively shapes cultures.</a:t>
            </a:r>
          </a:p>
          <a:p>
            <a:pPr algn="just">
              <a:defRPr/>
            </a:pPr>
            <a:r>
              <a:rPr lang="en-US" b="1" dirty="0" smtClean="0">
                <a:solidFill>
                  <a:srgbClr val="FFFF00"/>
                </a:solidFill>
              </a:rPr>
              <a:t>Human responses </a:t>
            </a:r>
            <a:r>
              <a:rPr lang="en-US" dirty="0" smtClean="0"/>
              <a:t>are molded almost entirely by the environment.</a:t>
            </a:r>
          </a:p>
          <a:p>
            <a:pPr marL="68263" indent="0">
              <a:buFont typeface="Wingdings" pitchFamily="2" charset="2"/>
              <a:buNone/>
              <a:defRPr/>
            </a:pPr>
            <a:endParaRPr lang="en-US" dirty="0"/>
          </a:p>
        </p:txBody>
      </p:sp>
      <p:pic>
        <p:nvPicPr>
          <p:cNvPr id="13316" name="Picture 2" descr="C:\Users\Owner\AppData\Local\Microsoft\Windows\Temporary Internet Files\Content.IE5\PKQ3KW4C\MC910216338[1].png"/>
          <p:cNvPicPr>
            <a:picLocks noChangeAspect="1" noChangeArrowheads="1"/>
          </p:cNvPicPr>
          <p:nvPr/>
        </p:nvPicPr>
        <p:blipFill>
          <a:blip r:embed="rId2" cstate="print"/>
          <a:srcRect/>
          <a:stretch>
            <a:fillRect/>
          </a:stretch>
        </p:blipFill>
        <p:spPr bwMode="auto">
          <a:xfrm>
            <a:off x="6172200" y="4267200"/>
            <a:ext cx="2286000" cy="22860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Environmental Determinism</a:t>
            </a:r>
            <a:endParaRPr lang="en-US" dirty="0"/>
          </a:p>
        </p:txBody>
      </p:sp>
      <p:sp>
        <p:nvSpPr>
          <p:cNvPr id="3" name="Content Placeholder 2"/>
          <p:cNvSpPr>
            <a:spLocks noGrp="1"/>
          </p:cNvSpPr>
          <p:nvPr>
            <p:ph idx="1"/>
          </p:nvPr>
        </p:nvSpPr>
        <p:spPr/>
        <p:txBody>
          <a:bodyPr/>
          <a:lstStyle/>
          <a:p>
            <a:pPr algn="just">
              <a:defRPr/>
            </a:pPr>
            <a:r>
              <a:rPr lang="en-US" dirty="0" smtClean="0"/>
              <a:t>Similar environments produce similar cultures.</a:t>
            </a:r>
          </a:p>
          <a:p>
            <a:pPr algn="just">
              <a:defRPr/>
            </a:pPr>
            <a:r>
              <a:rPr lang="en-US" b="1" i="1" dirty="0" smtClean="0">
                <a:solidFill>
                  <a:srgbClr val="FFFF00"/>
                </a:solidFill>
              </a:rPr>
              <a:t>Example:  </a:t>
            </a:r>
            <a:r>
              <a:rPr lang="en-US" dirty="0" smtClean="0"/>
              <a:t>People who live near coasts focus on fishing and navigating waterways.</a:t>
            </a:r>
          </a:p>
          <a:p>
            <a:pPr marL="68263" indent="0">
              <a:buFont typeface="Wingdings" pitchFamily="2" charset="2"/>
              <a:buNone/>
              <a:defRPr/>
            </a:pPr>
            <a:endParaRPr lang="en-US" dirty="0"/>
          </a:p>
        </p:txBody>
      </p:sp>
      <p:pic>
        <p:nvPicPr>
          <p:cNvPr id="51202" name="Picture 2" descr="C:\Users\Owner\AppData\Local\Microsoft\Windows\Temporary Internet Files\Content.IE5\MOOIPXMK\MC90020346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962400"/>
            <a:ext cx="2754684" cy="2438401"/>
          </a:xfrm>
          <a:prstGeom prst="rect">
            <a:avLst/>
          </a:prstGeom>
          <a:ln w="228600" cap="sq" cmpd="thickThin">
            <a:solidFill>
              <a:srgbClr val="000000"/>
            </a:solidFill>
            <a:prstDash val="solid"/>
            <a:miter lim="800000"/>
          </a:ln>
          <a:effectLst>
            <a:innerShdw blurRad="76200">
              <a:srgbClr val="000000"/>
            </a:innerShdw>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plus(out)">
                                      <p:cBhvr>
                                        <p:cTn id="7" dur="1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Environmental Determinism</a:t>
            </a:r>
            <a:endParaRPr lang="en-US" dirty="0"/>
          </a:p>
        </p:txBody>
      </p:sp>
      <p:sp>
        <p:nvSpPr>
          <p:cNvPr id="3" name="Content Placeholder 2"/>
          <p:cNvSpPr>
            <a:spLocks noGrp="1"/>
          </p:cNvSpPr>
          <p:nvPr>
            <p:ph idx="1"/>
          </p:nvPr>
        </p:nvSpPr>
        <p:spPr/>
        <p:txBody>
          <a:bodyPr/>
          <a:lstStyle/>
          <a:p>
            <a:pPr algn="just"/>
            <a:r>
              <a:rPr lang="en-US" b="1" i="1" dirty="0" smtClean="0">
                <a:solidFill>
                  <a:srgbClr val="FFFF00"/>
                </a:solidFill>
              </a:rPr>
              <a:t>Another example:  </a:t>
            </a:r>
            <a:r>
              <a:rPr lang="en-US" dirty="0" smtClean="0"/>
              <a:t>Temperate (mild) climates produce inventive, industrious, and democratic societies that are most likely to control others.</a:t>
            </a:r>
          </a:p>
        </p:txBody>
      </p:sp>
      <p:pic>
        <p:nvPicPr>
          <p:cNvPr id="15364" name="Picture 2" descr="C:\Users\Owner\AppData\Local\Microsoft\Windows\Temporary Internet Files\Content.IE5\2TXBHVPI\MC900440405[1].png"/>
          <p:cNvPicPr>
            <a:picLocks noChangeAspect="1" noChangeArrowheads="1"/>
          </p:cNvPicPr>
          <p:nvPr/>
        </p:nvPicPr>
        <p:blipFill>
          <a:blip r:embed="rId2" cstate="print"/>
          <a:srcRect/>
          <a:stretch>
            <a:fillRect/>
          </a:stretch>
        </p:blipFill>
        <p:spPr bwMode="auto">
          <a:xfrm>
            <a:off x="4572000" y="3505200"/>
            <a:ext cx="2743200" cy="27432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12964</TotalTime>
  <Words>1944</Words>
  <Application>Microsoft Office PowerPoint</Application>
  <PresentationFormat>On-screen Show (4:3)</PresentationFormat>
  <Paragraphs>235</Paragraphs>
  <Slides>53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Aharoni</vt:lpstr>
      <vt:lpstr>Arial</vt:lpstr>
      <vt:lpstr>Calibri</vt:lpstr>
      <vt:lpstr>Consolas</vt:lpstr>
      <vt:lpstr>Corbel</vt:lpstr>
      <vt:lpstr>Gulim</vt:lpstr>
      <vt:lpstr>Times New Roman</vt:lpstr>
      <vt:lpstr>Wingdings</vt:lpstr>
      <vt:lpstr>Wingdings 2</vt:lpstr>
      <vt:lpstr>Wingdings 3</vt:lpstr>
      <vt:lpstr>Metro</vt:lpstr>
      <vt:lpstr>Advanced Placement Human Geography</vt:lpstr>
      <vt:lpstr>Advanced Placement Human Geography Review Sessions:  Unit Three</vt:lpstr>
      <vt:lpstr>Cultural Geography: An Introduction</vt:lpstr>
      <vt:lpstr>Cultural Ecology</vt:lpstr>
      <vt:lpstr>Cultural Landscape in Peru</vt:lpstr>
      <vt:lpstr>SCHOOLS   OF   THOUGHT   IN  CULTURAL   GEOGRAPHY</vt:lpstr>
      <vt:lpstr>Environmental Determinism</vt:lpstr>
      <vt:lpstr>Environmental Determinism</vt:lpstr>
      <vt:lpstr>Environmental Determinism</vt:lpstr>
      <vt:lpstr>Environmental Determinism</vt:lpstr>
      <vt:lpstr>Possibilism</vt:lpstr>
      <vt:lpstr>Possibilism</vt:lpstr>
      <vt:lpstr>Environmental Perception</vt:lpstr>
      <vt:lpstr>Environmental Perception</vt:lpstr>
      <vt:lpstr>Cultural Determinism</vt:lpstr>
      <vt:lpstr>Cultural Determinism</vt:lpstr>
      <vt:lpstr>Concepts of Culture</vt:lpstr>
      <vt:lpstr>What is culture?</vt:lpstr>
      <vt:lpstr>What is culture?</vt:lpstr>
      <vt:lpstr>Non-material Culture</vt:lpstr>
      <vt:lpstr>Material Culture</vt:lpstr>
      <vt:lpstr>Material Culture:  Past and Present</vt:lpstr>
      <vt:lpstr>Key points…</vt:lpstr>
      <vt:lpstr>Culture Videos</vt:lpstr>
      <vt:lpstr>Cultural Regions, Traits, and Complexes</vt:lpstr>
      <vt:lpstr>Culture Regions</vt:lpstr>
      <vt:lpstr>Culture Traits</vt:lpstr>
      <vt:lpstr>Culture Traits and Culture Regions</vt:lpstr>
      <vt:lpstr>About culture traits…</vt:lpstr>
      <vt:lpstr>Culture Complex</vt:lpstr>
      <vt:lpstr>Culture Complex</vt:lpstr>
      <vt:lpstr>Culture System</vt:lpstr>
      <vt:lpstr>Cultural Hearths</vt:lpstr>
      <vt:lpstr>Cultural Hearths </vt:lpstr>
      <vt:lpstr>Cultural Hearths</vt:lpstr>
      <vt:lpstr>PowerPoint Presentation</vt:lpstr>
      <vt:lpstr>PowerPoint Presentation</vt:lpstr>
      <vt:lpstr>Cultural Hearths</vt:lpstr>
      <vt:lpstr>Cultural Hearths</vt:lpstr>
      <vt:lpstr>Cultural  Diffusion</vt:lpstr>
      <vt:lpstr>About cultural diffusion…</vt:lpstr>
      <vt:lpstr>About cultural diffusion…</vt:lpstr>
      <vt:lpstr>When does diffusion occur?</vt:lpstr>
      <vt:lpstr>Famous Geographers and Diffusion</vt:lpstr>
      <vt:lpstr>Categories of diffusion</vt:lpstr>
      <vt:lpstr>Expansion Diffusion</vt:lpstr>
      <vt:lpstr>Types of Expansion Diffusion</vt:lpstr>
      <vt:lpstr>Types of Expansion Diffusion</vt:lpstr>
      <vt:lpstr>Types of Expansion Diffusion</vt:lpstr>
      <vt:lpstr>Relocation Diffusion</vt:lpstr>
      <vt:lpstr>A Form of Relocation Diffusion</vt:lpstr>
      <vt:lpstr>The Rate of Diffusion</vt:lpstr>
      <vt:lpstr>Key Terms from this Session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Placement Human Geography</dc:title>
  <dc:creator>Owner</dc:creator>
  <cp:lastModifiedBy>Bruce Johnson</cp:lastModifiedBy>
  <cp:revision>74</cp:revision>
  <dcterms:created xsi:type="dcterms:W3CDTF">2010-11-02T12:42:19Z</dcterms:created>
  <dcterms:modified xsi:type="dcterms:W3CDTF">2016-10-12T21:24:59Z</dcterms:modified>
</cp:coreProperties>
</file>