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47"/>
  </p:notesMasterIdLst>
  <p:sldIdLst>
    <p:sldId id="256" r:id="rId2"/>
    <p:sldId id="278" r:id="rId3"/>
    <p:sldId id="332" r:id="rId4"/>
    <p:sldId id="335" r:id="rId5"/>
    <p:sldId id="336" r:id="rId6"/>
    <p:sldId id="337" r:id="rId7"/>
    <p:sldId id="279" r:id="rId8"/>
    <p:sldId id="338" r:id="rId9"/>
    <p:sldId id="339" r:id="rId10"/>
    <p:sldId id="341" r:id="rId11"/>
    <p:sldId id="340" r:id="rId12"/>
    <p:sldId id="344" r:id="rId13"/>
    <p:sldId id="280" r:id="rId14"/>
    <p:sldId id="345" r:id="rId15"/>
    <p:sldId id="346" r:id="rId16"/>
    <p:sldId id="370" r:id="rId17"/>
    <p:sldId id="347" r:id="rId18"/>
    <p:sldId id="348" r:id="rId19"/>
    <p:sldId id="349" r:id="rId20"/>
    <p:sldId id="350" r:id="rId21"/>
    <p:sldId id="351" r:id="rId22"/>
    <p:sldId id="333" r:id="rId23"/>
    <p:sldId id="352" r:id="rId24"/>
    <p:sldId id="354" r:id="rId25"/>
    <p:sldId id="353" r:id="rId26"/>
    <p:sldId id="374" r:id="rId27"/>
    <p:sldId id="355" r:id="rId28"/>
    <p:sldId id="362" r:id="rId29"/>
    <p:sldId id="357" r:id="rId30"/>
    <p:sldId id="356" r:id="rId31"/>
    <p:sldId id="358" r:id="rId32"/>
    <p:sldId id="361" r:id="rId33"/>
    <p:sldId id="359" r:id="rId34"/>
    <p:sldId id="363" r:id="rId35"/>
    <p:sldId id="364" r:id="rId36"/>
    <p:sldId id="368" r:id="rId37"/>
    <p:sldId id="365" r:id="rId38"/>
    <p:sldId id="366" r:id="rId39"/>
    <p:sldId id="369" r:id="rId40"/>
    <p:sldId id="372" r:id="rId41"/>
    <p:sldId id="375" r:id="rId42"/>
    <p:sldId id="376" r:id="rId43"/>
    <p:sldId id="377" r:id="rId44"/>
    <p:sldId id="378" r:id="rId45"/>
    <p:sldId id="37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C748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907BB15-37BA-4AF0-BF67-38F2E612404E}" type="datetimeFigureOut">
              <a:rPr lang="en-US"/>
              <a:pPr>
                <a:defRPr/>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4224E9B-221A-45E2-8F8C-1D9A6FDF16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4C03235F-A4ED-4C36-A35C-E31083AD2929}" type="datetime1">
              <a:rPr lang="en-US"/>
              <a:pPr>
                <a:defRPr/>
              </a:pPr>
              <a:t>2/5/2013</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200E6A1F-9717-44F9-8908-DC7846EB5E56}"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03A77A-7E3D-4A6D-BDC2-74F3668315E8}" type="datetime1">
              <a:rPr lang="en-US"/>
              <a:pPr>
                <a:defRPr/>
              </a:pPr>
              <a:t>2/5/2013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53BC95-C343-486B-9515-3C43638F3721}" type="slidenum">
              <a:rPr lang="en-US"/>
              <a:pPr>
                <a:defRPr/>
              </a:pPr>
              <a:t>‹#›</a:t>
            </a:fld>
            <a:endParaRPr 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CB30E1A-E3F1-463E-8698-3373D17662EE}" type="datetime1">
              <a:rPr lang="en-US"/>
              <a:pPr>
                <a:defRPr/>
              </a:pPr>
              <a:t>2/5/2013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8A9D8D-FFA0-4CF7-AC1C-4891BFCBE519}" type="slidenum">
              <a:rPr lang="en-US"/>
              <a:pPr>
                <a:defRPr/>
              </a:pPr>
              <a:t>‹#›</a:t>
            </a:fld>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A82D3D-0A76-4F13-A9E4-A18E5805DDAE}" type="datetime1">
              <a:rPr lang="en-US"/>
              <a:pPr>
                <a:defRPr/>
              </a:pPr>
              <a:t>2/5/2013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1E614D-7ECA-4338-8E67-61562BC1E6EE}" type="slidenum">
              <a:rPr lang="en-US"/>
              <a:pPr>
                <a:defRPr/>
              </a:pPr>
              <a:t>‹#›</a:t>
            </a:fld>
            <a:endParaRPr 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1ADD8AA3-A970-43FF-8614-16DA4AE29BAE}" type="datetime1">
              <a:rPr lang="en-US"/>
              <a:pPr>
                <a:defRPr/>
              </a:pPr>
              <a:t>2/5/2013</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6E5D1E33-C9AB-45A9-A428-8808736FFD1D}"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9439416-0CA4-490D-8601-B1C45ABB3625}" type="datetime1">
              <a:rPr lang="en-US"/>
              <a:pPr>
                <a:defRPr/>
              </a:pPr>
              <a:t>2/5/2013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07DF846-81CA-4200-8094-FFFBCCAF73C4}"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2B985D6E-60C5-438C-A6E2-72145456EE88}" type="datetime1">
              <a:rPr lang="en-US"/>
              <a:pPr>
                <a:defRPr/>
              </a:pPr>
              <a:t>2/5/2013</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83CF10E7-E73D-4030-8CAE-2670F4D32B47}"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8C94D53-F75D-4D53-ADEB-E9E47870EE90}" type="datetime1">
              <a:rPr lang="en-US"/>
              <a:pPr>
                <a:defRPr/>
              </a:pPr>
              <a:t>2/5/2013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3835B4F-14C9-4E58-B1AD-1305B76843FA}" type="slidenum">
              <a:rPr lang="en-US"/>
              <a:pPr>
                <a:defRPr/>
              </a:pPr>
              <a:t>‹#›</a:t>
            </a:fld>
            <a:endParaRPr 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3D1B037-8A92-4BA1-B5FF-EF2157800161}" type="datetime1">
              <a:rPr lang="en-US"/>
              <a:pPr>
                <a:defRPr/>
              </a:pPr>
              <a:t>2/5/2013</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8D0667C-EFFE-4C8B-9888-DC5720DE900B}"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D3BECA5-C211-4D24-BC02-E26D0F9D7BB0}" type="datetime1">
              <a:rPr lang="en-US"/>
              <a:pPr>
                <a:defRPr/>
              </a:pPr>
              <a:t>2/5/2013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B19498-75D5-473A-A66F-0673A05FCD9D}" type="slidenum">
              <a:rPr lang="en-US"/>
              <a:pPr>
                <a:defRPr/>
              </a:pPr>
              <a:t>‹#›</a:t>
            </a:fld>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67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57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39DABC33-3A55-49BB-9334-68B31A8633E3}" type="datetime1">
              <a:rPr lang="en-US"/>
              <a:pPr>
                <a:defRPr/>
              </a:pPr>
              <a:t>2/5/2013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9FEC4003-2BA5-450A-898C-66C4DF97FA09}"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F77F5F01-A7F4-414D-B6E6-A5BA434158F1}" type="datetime1">
              <a:rPr lang="en-US"/>
              <a:pPr>
                <a:defRPr/>
              </a:pPr>
              <a:t>2/5/2013</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6C676988-6694-4115-B294-C12F54F8FFA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930" r:id="rId1"/>
    <p:sldLayoutId id="2147484925" r:id="rId2"/>
    <p:sldLayoutId id="2147484931" r:id="rId3"/>
    <p:sldLayoutId id="2147484932" r:id="rId4"/>
    <p:sldLayoutId id="2147484933" r:id="rId5"/>
    <p:sldLayoutId id="2147484926" r:id="rId6"/>
    <p:sldLayoutId id="2147484934" r:id="rId7"/>
    <p:sldLayoutId id="2147484927" r:id="rId8"/>
    <p:sldLayoutId id="2147484935" r:id="rId9"/>
    <p:sldLayoutId id="2147484928" r:id="rId10"/>
    <p:sldLayoutId id="2147484929" r:id="rId11"/>
  </p:sldLayoutIdLst>
  <p:transition spd="slow">
    <p:pull/>
  </p:transition>
  <p:hf sldNum="0" hdr="0" ftr="0" dt="0"/>
  <p:txStyles>
    <p:titleStyle>
      <a:lvl1pPr algn="l" rtl="0" eaLnBrk="0" fontAlgn="base" hangingPunct="0">
        <a:spcBef>
          <a:spcPct val="0"/>
        </a:spcBef>
        <a:spcAft>
          <a:spcPct val="0"/>
        </a:spcAft>
        <a:defRPr sz="4000" kern="1200" spc="-100">
          <a:solidFill>
            <a:srgbClr val="F0F2D8"/>
          </a:solidFill>
          <a:latin typeface="+mj-lt"/>
          <a:ea typeface="+mj-ea"/>
          <a:cs typeface="+mj-cs"/>
        </a:defRPr>
      </a:lvl1pPr>
      <a:lvl2pPr algn="l" rtl="0" eaLnBrk="0" fontAlgn="base" hangingPunct="0">
        <a:spcBef>
          <a:spcPct val="0"/>
        </a:spcBef>
        <a:spcAft>
          <a:spcPct val="0"/>
        </a:spcAft>
        <a:defRPr sz="4000">
          <a:solidFill>
            <a:srgbClr val="F0F2D8"/>
          </a:solidFill>
          <a:latin typeface="Consolas" pitchFamily="49" charset="0"/>
        </a:defRPr>
      </a:lvl2pPr>
      <a:lvl3pPr algn="l" rtl="0" eaLnBrk="0" fontAlgn="base" hangingPunct="0">
        <a:spcBef>
          <a:spcPct val="0"/>
        </a:spcBef>
        <a:spcAft>
          <a:spcPct val="0"/>
        </a:spcAft>
        <a:defRPr sz="4000">
          <a:solidFill>
            <a:srgbClr val="F0F2D8"/>
          </a:solidFill>
          <a:latin typeface="Consolas" pitchFamily="49" charset="0"/>
        </a:defRPr>
      </a:lvl3pPr>
      <a:lvl4pPr algn="l" rtl="0" eaLnBrk="0" fontAlgn="base" hangingPunct="0">
        <a:spcBef>
          <a:spcPct val="0"/>
        </a:spcBef>
        <a:spcAft>
          <a:spcPct val="0"/>
        </a:spcAft>
        <a:defRPr sz="4000">
          <a:solidFill>
            <a:srgbClr val="F0F2D8"/>
          </a:solidFill>
          <a:latin typeface="Consolas" pitchFamily="49" charset="0"/>
        </a:defRPr>
      </a:lvl4pPr>
      <a:lvl5pPr algn="l" rtl="0" eaLnBrk="0" fontAlgn="base" hangingPunct="0">
        <a:spcBef>
          <a:spcPct val="0"/>
        </a:spcBef>
        <a:spcAft>
          <a:spcPct val="0"/>
        </a:spcAft>
        <a:defRPr sz="4000">
          <a:solidFill>
            <a:srgbClr val="F0F2D8"/>
          </a:solidFill>
          <a:latin typeface="Consolas" pitchFamily="49" charset="0"/>
        </a:defRPr>
      </a:lvl5pPr>
      <a:lvl6pPr marL="457200" algn="l" rtl="0" fontAlgn="base">
        <a:spcBef>
          <a:spcPct val="0"/>
        </a:spcBef>
        <a:spcAft>
          <a:spcPct val="0"/>
        </a:spcAft>
        <a:defRPr sz="4000">
          <a:solidFill>
            <a:srgbClr val="F0F2D8"/>
          </a:solidFill>
          <a:latin typeface="Consolas" pitchFamily="49" charset="0"/>
        </a:defRPr>
      </a:lvl6pPr>
      <a:lvl7pPr marL="914400" algn="l" rtl="0" fontAlgn="base">
        <a:spcBef>
          <a:spcPct val="0"/>
        </a:spcBef>
        <a:spcAft>
          <a:spcPct val="0"/>
        </a:spcAft>
        <a:defRPr sz="4000">
          <a:solidFill>
            <a:srgbClr val="F0F2D8"/>
          </a:solidFill>
          <a:latin typeface="Consolas" pitchFamily="49" charset="0"/>
        </a:defRPr>
      </a:lvl7pPr>
      <a:lvl8pPr marL="1371600" algn="l" rtl="0" fontAlgn="base">
        <a:spcBef>
          <a:spcPct val="0"/>
        </a:spcBef>
        <a:spcAft>
          <a:spcPct val="0"/>
        </a:spcAft>
        <a:defRPr sz="4000">
          <a:solidFill>
            <a:srgbClr val="F0F2D8"/>
          </a:solidFill>
          <a:latin typeface="Consolas" pitchFamily="49" charset="0"/>
        </a:defRPr>
      </a:lvl8pPr>
      <a:lvl9pPr marL="1828800" algn="l" rtl="0" fontAlgn="base">
        <a:spcBef>
          <a:spcPct val="0"/>
        </a:spcBef>
        <a:spcAft>
          <a:spcPct val="0"/>
        </a:spcAft>
        <a:defRPr sz="4000">
          <a:solidFill>
            <a:srgbClr val="F0F2D8"/>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8CDD7"/>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8CDD7"/>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533400"/>
            <a:ext cx="5791200" cy="1295400"/>
          </a:xfrm>
        </p:spPr>
        <p:txBody>
          <a:bodyPr/>
          <a:lstStyle/>
          <a:p>
            <a:pPr algn="ctr" eaLnBrk="1" fontAlgn="auto" hangingPunct="1">
              <a:spcAft>
                <a:spcPts val="0"/>
              </a:spcAft>
              <a:defRPr/>
            </a:pPr>
            <a:r>
              <a:rPr lang="en-US" b="0" cap="none" dirty="0" smtClean="0">
                <a:solidFill>
                  <a:srgbClr val="92D050"/>
                </a:solidFill>
                <a:latin typeface="Aharoni" pitchFamily="2" charset="-79"/>
                <a:cs typeface="Aharoni" pitchFamily="2" charset="-79"/>
              </a:rPr>
              <a:t>Advanced Placement Human Geography</a:t>
            </a:r>
            <a:endParaRPr lang="en-US" b="0" cap="none" dirty="0">
              <a:solidFill>
                <a:srgbClr val="92D050"/>
              </a:solidFill>
              <a:latin typeface="Aharoni" pitchFamily="2" charset="-79"/>
              <a:cs typeface="Aharoni" pitchFamily="2" charset="-79"/>
            </a:endParaRPr>
          </a:p>
        </p:txBody>
      </p:sp>
      <p:sp>
        <p:nvSpPr>
          <p:cNvPr id="8195" name="Subtitle 1"/>
          <p:cNvSpPr>
            <a:spLocks noGrp="1"/>
          </p:cNvSpPr>
          <p:nvPr>
            <p:ph type="subTitle" idx="1"/>
          </p:nvPr>
        </p:nvSpPr>
        <p:spPr>
          <a:xfrm>
            <a:off x="2565400" y="2438400"/>
            <a:ext cx="4013200" cy="1035050"/>
          </a:xfrm>
        </p:spPr>
        <p:txBody>
          <a:bodyPr/>
          <a:lstStyle/>
          <a:p>
            <a:pPr algn="ctr" eaLnBrk="1" hangingPunct="1">
              <a:spcBef>
                <a:spcPct val="0"/>
              </a:spcBef>
            </a:pPr>
            <a:r>
              <a:rPr lang="en-US" sz="3200" smtClean="0">
                <a:solidFill>
                  <a:srgbClr val="92D050"/>
                </a:solidFill>
              </a:rPr>
              <a:t>Unit 3:  </a:t>
            </a:r>
          </a:p>
          <a:p>
            <a:pPr algn="ctr" eaLnBrk="1" hangingPunct="1">
              <a:spcBef>
                <a:spcPct val="0"/>
              </a:spcBef>
            </a:pPr>
            <a:r>
              <a:rPr lang="en-US" sz="3200" smtClean="0">
                <a:solidFill>
                  <a:srgbClr val="92D050"/>
                </a:solidFill>
              </a:rPr>
              <a:t>Cultural Patterns</a:t>
            </a:r>
          </a:p>
        </p:txBody>
      </p:sp>
      <p:pic>
        <p:nvPicPr>
          <p:cNvPr id="1032" name="Picture 8" descr="C:\Users\Owner\AppData\Local\Microsoft\Windows\Temporary Internet Files\Content.IE5\PKQ3KW4C\MC900053510[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047999" y="3706091"/>
            <a:ext cx="3372075" cy="2655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8197" name="TextBox 1"/>
          <p:cNvSpPr txBox="1">
            <a:spLocks noChangeArrowheads="1"/>
          </p:cNvSpPr>
          <p:nvPr/>
        </p:nvSpPr>
        <p:spPr bwMode="auto">
          <a:xfrm>
            <a:off x="7315200" y="6361113"/>
            <a:ext cx="1524000" cy="461962"/>
          </a:xfrm>
          <a:prstGeom prst="rect">
            <a:avLst/>
          </a:prstGeom>
          <a:noFill/>
          <a:ln w="9525">
            <a:noFill/>
            <a:miter lim="800000"/>
            <a:headEnd/>
            <a:tailEnd/>
          </a:ln>
        </p:spPr>
        <p:txBody>
          <a:bodyPr>
            <a:spAutoFit/>
          </a:bodyPr>
          <a:lstStyle/>
          <a:p>
            <a:r>
              <a:rPr lang="en-US" sz="2400" b="1">
                <a:solidFill>
                  <a:srgbClr val="FFFF00"/>
                </a:solidFill>
              </a:rPr>
              <a:t>Session 2</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Example of ethnocentrism</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860425" y="3810000"/>
            <a:ext cx="7772400" cy="2482850"/>
          </a:xfrm>
        </p:spPr>
        <p:txBody>
          <a:bodyPr/>
          <a:lstStyle/>
          <a:p>
            <a:pPr algn="just"/>
            <a:r>
              <a:rPr lang="en-US" sz="2400" dirty="0" smtClean="0"/>
              <a:t>Europeans and North Americans sometimes refer to China as the </a:t>
            </a:r>
            <a:r>
              <a:rPr lang="en-US" sz="2400" b="1" dirty="0" smtClean="0">
                <a:solidFill>
                  <a:srgbClr val="FFFF00"/>
                </a:solidFill>
              </a:rPr>
              <a:t>“Far East,” </a:t>
            </a:r>
            <a:r>
              <a:rPr lang="en-US" sz="2400" dirty="0" smtClean="0"/>
              <a:t>because China is far east of Europe and North America.</a:t>
            </a:r>
          </a:p>
          <a:p>
            <a:pPr algn="just"/>
            <a:r>
              <a:rPr lang="en-US" sz="2400" dirty="0" smtClean="0"/>
              <a:t>This term is unfamiliar to the Chinese who sometimes refer to their country as the </a:t>
            </a:r>
            <a:r>
              <a:rPr lang="en-US" sz="2400" b="1" dirty="0" smtClean="0">
                <a:solidFill>
                  <a:srgbClr val="FFFF00"/>
                </a:solidFill>
              </a:rPr>
              <a:t>“Middle Kingdom” </a:t>
            </a:r>
            <a:r>
              <a:rPr lang="en-US" sz="2400" dirty="0" smtClean="0"/>
              <a:t>because they perceive China to be at the center of the world.</a:t>
            </a:r>
          </a:p>
        </p:txBody>
      </p:sp>
      <p:pic>
        <p:nvPicPr>
          <p:cNvPr id="18436" name="Picture 2" descr="C:\Users\Owner\AppData\Local\Microsoft\Windows\Temporary Internet Files\Content.IE5\MOOIPXMK\MC910216378[1].png"/>
          <p:cNvPicPr>
            <a:picLocks noChangeAspect="1" noChangeArrowheads="1"/>
          </p:cNvPicPr>
          <p:nvPr/>
        </p:nvPicPr>
        <p:blipFill>
          <a:blip r:embed="rId2" cstate="print"/>
          <a:srcRect/>
          <a:stretch>
            <a:fillRect/>
          </a:stretch>
        </p:blipFill>
        <p:spPr bwMode="auto">
          <a:xfrm>
            <a:off x="3313113" y="1455738"/>
            <a:ext cx="2867025" cy="249713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Cultural Relativism</a:t>
            </a:r>
            <a:endParaRPr lang="en-US" sz="4400" dirty="0">
              <a:solidFill>
                <a:schemeClr val="accent2">
                  <a:lumMod val="75000"/>
                </a:schemeClr>
              </a:solidFill>
              <a:latin typeface="Aharoni" pitchFamily="2" charset="-79"/>
              <a:cs typeface="Aharoni" pitchFamily="2" charset="-79"/>
            </a:endParaRPr>
          </a:p>
        </p:txBody>
      </p:sp>
      <p:sp>
        <p:nvSpPr>
          <p:cNvPr id="19459" name="Content Placeholder 2"/>
          <p:cNvSpPr>
            <a:spLocks noGrp="1"/>
          </p:cNvSpPr>
          <p:nvPr>
            <p:ph idx="1"/>
          </p:nvPr>
        </p:nvSpPr>
        <p:spPr>
          <a:xfrm>
            <a:off x="3810000" y="2133600"/>
            <a:ext cx="4876800" cy="3933825"/>
          </a:xfrm>
        </p:spPr>
        <p:txBody>
          <a:bodyPr/>
          <a:lstStyle/>
          <a:p>
            <a:pPr marL="68263" indent="0" algn="just">
              <a:buFont typeface="Wingdings" pitchFamily="2" charset="2"/>
              <a:buNone/>
            </a:pPr>
            <a:r>
              <a:rPr lang="en-US" sz="3100" smtClean="0"/>
              <a:t>Those who practice </a:t>
            </a:r>
            <a:r>
              <a:rPr lang="en-US" sz="4000" b="1" smtClean="0">
                <a:solidFill>
                  <a:srgbClr val="FFFF00"/>
                </a:solidFill>
              </a:rPr>
              <a:t>cultural relativism </a:t>
            </a:r>
            <a:r>
              <a:rPr lang="en-US" sz="3100" smtClean="0"/>
              <a:t>believe that seeking to understand other cultures in the modern world is crucial because of increasing contact with one another.</a:t>
            </a:r>
          </a:p>
        </p:txBody>
      </p:sp>
      <p:pic>
        <p:nvPicPr>
          <p:cNvPr id="93186" name="Picture 2" descr="C:\Users\Owner\AppData\Local\Microsoft\Windows\Temporary Internet Files\Content.IE5\8ZXXAEK3\MP90044685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955800"/>
            <a:ext cx="2819400" cy="3751384"/>
          </a:xfrm>
          <a:prstGeom prst="rect">
            <a:avLst/>
          </a:prstGeom>
        </p:spPr>
        <p:style>
          <a:lnRef idx="0">
            <a:schemeClr val="dk1"/>
          </a:lnRef>
          <a:fillRef idx="3">
            <a:schemeClr val="dk1"/>
          </a:fillRef>
          <a:effectRef idx="3">
            <a:schemeClr val="dk1"/>
          </a:effectRef>
          <a:fontRef idx="minor">
            <a:schemeClr val="lt1"/>
          </a:fontRef>
        </p:style>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Critics of Cultural Relativism</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447800"/>
            <a:ext cx="7772400" cy="4908550"/>
          </a:xfrm>
        </p:spPr>
        <p:txBody>
          <a:bodyPr/>
          <a:lstStyle/>
          <a:p>
            <a:pPr algn="just"/>
            <a:r>
              <a:rPr lang="en-US" dirty="0" smtClean="0"/>
              <a:t>Critics, however, point out the problems that come with accepting all actions and values as </a:t>
            </a:r>
            <a:r>
              <a:rPr lang="en-US" b="1" dirty="0" smtClean="0">
                <a:solidFill>
                  <a:srgbClr val="FFFF00"/>
                </a:solidFill>
              </a:rPr>
              <a:t>EQUAL.</a:t>
            </a:r>
            <a:endParaRPr lang="en-US" dirty="0" smtClean="0"/>
          </a:p>
          <a:p>
            <a:pPr algn="just"/>
            <a:r>
              <a:rPr lang="en-US" dirty="0" smtClean="0"/>
              <a:t>Their belief is that cultural relativism could lead an individual to ignore or dismiss those behaviors or ideas that are </a:t>
            </a:r>
            <a:r>
              <a:rPr lang="en-US" b="1" dirty="0" smtClean="0">
                <a:solidFill>
                  <a:srgbClr val="FFFF00"/>
                </a:solidFill>
              </a:rPr>
              <a:t>clearly harmful or unjust.</a:t>
            </a:r>
          </a:p>
          <a:p>
            <a:endParaRPr lang="en-US" dirty="0" smtClean="0"/>
          </a:p>
        </p:txBody>
      </p:sp>
      <p:pic>
        <p:nvPicPr>
          <p:cNvPr id="94210" name="Picture 2" descr="C:\Users\Owner\AppData\Local\Microsoft\Windows\Temporary Internet Files\Content.IE5\PKQ3KW4C\MP910216507[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4876800"/>
            <a:ext cx="5486400" cy="15466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Differences</a:t>
            </a:r>
            <a:endParaRPr lang="en-US" sz="4400" b="1" dirty="0">
              <a:solidFill>
                <a:schemeClr val="accent2">
                  <a:lumMod val="75000"/>
                </a:schemeClr>
              </a:solidFill>
              <a:latin typeface="Aharoni" pitchFamily="2" charset="-79"/>
              <a:cs typeface="Aharoni" pitchFamily="2" charset="-79"/>
            </a:endParaRPr>
          </a:p>
        </p:txBody>
      </p:sp>
      <p:pic>
        <p:nvPicPr>
          <p:cNvPr id="39939" name="Picture 3" descr="C:\Users\Owner\AppData\Local\Microsoft\Windows\Temporary Internet Files\Content.IE5\6U2F184X\MC900433209[1].jpg"/>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2057400" y="1802419"/>
            <a:ext cx="5251938" cy="4096512"/>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Syncretism</a:t>
            </a:r>
            <a:endParaRPr lang="en-US" sz="4400" dirty="0">
              <a:solidFill>
                <a:schemeClr val="accent2">
                  <a:lumMod val="75000"/>
                </a:schemeClr>
              </a:solidFill>
              <a:latin typeface="Aharoni" pitchFamily="2" charset="-79"/>
              <a:cs typeface="Aharoni" pitchFamily="2" charset="-79"/>
            </a:endParaRPr>
          </a:p>
        </p:txBody>
      </p:sp>
      <p:sp>
        <p:nvSpPr>
          <p:cNvPr id="22531" name="Content Placeholder 2"/>
          <p:cNvSpPr>
            <a:spLocks noGrp="1"/>
          </p:cNvSpPr>
          <p:nvPr>
            <p:ph idx="1"/>
          </p:nvPr>
        </p:nvSpPr>
        <p:spPr/>
        <p:txBody>
          <a:bodyPr/>
          <a:lstStyle/>
          <a:p>
            <a:pPr algn="just"/>
            <a:r>
              <a:rPr lang="en-US" dirty="0" smtClean="0"/>
              <a:t>What is it?  </a:t>
            </a:r>
            <a:r>
              <a:rPr lang="en-US" b="1" dirty="0" smtClean="0">
                <a:solidFill>
                  <a:srgbClr val="FFFF00"/>
                </a:solidFill>
              </a:rPr>
              <a:t>Syncretism</a:t>
            </a:r>
            <a:r>
              <a:rPr lang="en-US" dirty="0" smtClean="0"/>
              <a:t> is the fusion of the old and the new.</a:t>
            </a:r>
          </a:p>
          <a:p>
            <a:pPr algn="just"/>
            <a:r>
              <a:rPr lang="en-US" dirty="0" smtClean="0"/>
              <a:t>It helps to explain </a:t>
            </a:r>
            <a:r>
              <a:rPr lang="en-US" b="1" dirty="0" smtClean="0">
                <a:solidFill>
                  <a:srgbClr val="FFFF00"/>
                </a:solidFill>
              </a:rPr>
              <a:t>how</a:t>
            </a:r>
            <a:r>
              <a:rPr lang="en-US" dirty="0" smtClean="0"/>
              <a:t> and </a:t>
            </a:r>
            <a:r>
              <a:rPr lang="en-US" b="1" dirty="0" smtClean="0">
                <a:solidFill>
                  <a:srgbClr val="FFFF00"/>
                </a:solidFill>
              </a:rPr>
              <a:t>why</a:t>
            </a:r>
            <a:r>
              <a:rPr lang="en-US" dirty="0" smtClean="0"/>
              <a:t> cultural changes occur.  </a:t>
            </a:r>
          </a:p>
        </p:txBody>
      </p:sp>
      <p:pic>
        <p:nvPicPr>
          <p:cNvPr id="95234" name="Picture 2" descr="C:\Users\Owner\AppData\Local\Microsoft\Windows\Temporary Internet Files\Content.IE5\CNBCS08V\MC900078809[1].wmf"/>
          <p:cNvPicPr>
            <a:picLocks noChangeAspect="1" noChangeArrowheads="1"/>
          </p:cNvPicPr>
          <p:nvPr/>
        </p:nvPicPr>
        <p:blipFill>
          <a:blip r:embed="rId2" cstate="print">
            <a:duotone>
              <a:prstClr val="black"/>
              <a:schemeClr val="accent5">
                <a:tint val="45000"/>
                <a:satMod val="400000"/>
              </a:schemeClr>
            </a:duotone>
            <a:lum bright="20000" contrast="40000"/>
            <a:extLst>
              <a:ext uri="{28A0092B-C50C-407E-A947-70E740481C1C}">
                <a14:useLocalDpi xmlns:a14="http://schemas.microsoft.com/office/drawing/2010/main" xmlns="" val="0"/>
              </a:ext>
            </a:extLst>
          </a:blip>
          <a:srcRect/>
          <a:stretch>
            <a:fillRect/>
          </a:stretch>
        </p:blipFill>
        <p:spPr bwMode="auto">
          <a:xfrm>
            <a:off x="4288971" y="3566886"/>
            <a:ext cx="3656934" cy="2667000"/>
          </a:xfrm>
          <a:prstGeom prst="rect">
            <a:avLst/>
          </a:prstGeom>
          <a:pattFill prst="pct50">
            <a:fgClr>
              <a:schemeClr val="accent1"/>
            </a:fgClr>
            <a:bgClr>
              <a:schemeClr val="bg1"/>
            </a:bgClr>
          </a:pattFill>
          <a:effectLst>
            <a:reflection blurRad="6350" stA="52000" endA="300" endPos="3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2687638"/>
          </a:xfrm>
        </p:spPr>
        <p:txBody>
          <a:bodyPr/>
          <a:lstStyle/>
          <a:p>
            <a:pPr algn="ctr">
              <a:defRPr/>
            </a:pPr>
            <a:r>
              <a:rPr lang="en-US" sz="4800" dirty="0" smtClean="0">
                <a:solidFill>
                  <a:srgbClr val="FFFF00"/>
                </a:solidFill>
                <a:latin typeface="+mn-lt"/>
                <a:ea typeface="Gulim" pitchFamily="34" charset="-127"/>
              </a:rPr>
              <a:t>These changes lead to a wide range of differences, including </a:t>
            </a:r>
            <a:r>
              <a:rPr lang="en-US" sz="4800" b="1" dirty="0" smtClean="0">
                <a:solidFill>
                  <a:srgbClr val="92D050"/>
                </a:solidFill>
                <a:latin typeface="+mn-lt"/>
                <a:ea typeface="Gulim" pitchFamily="34" charset="-127"/>
              </a:rPr>
              <a:t>languages</a:t>
            </a:r>
            <a:r>
              <a:rPr lang="en-US" sz="4800" dirty="0" smtClean="0">
                <a:solidFill>
                  <a:srgbClr val="FFFF00"/>
                </a:solidFill>
                <a:latin typeface="+mn-lt"/>
                <a:ea typeface="Gulim" pitchFamily="34" charset="-127"/>
              </a:rPr>
              <a:t> and </a:t>
            </a:r>
            <a:r>
              <a:rPr lang="en-US" sz="4800" b="1" dirty="0" smtClean="0">
                <a:solidFill>
                  <a:srgbClr val="92D050"/>
                </a:solidFill>
                <a:latin typeface="+mn-lt"/>
                <a:ea typeface="Gulim" pitchFamily="34" charset="-127"/>
              </a:rPr>
              <a:t>religions.</a:t>
            </a:r>
            <a:endParaRPr lang="en-US" sz="4800" b="1" dirty="0">
              <a:solidFill>
                <a:srgbClr val="92D050"/>
              </a:solidFill>
              <a:latin typeface="+mn-lt"/>
              <a:ea typeface="Gulim" pitchFamily="34" charset="-127"/>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1325"/>
            <a:ext cx="6858000" cy="1311275"/>
          </a:xfrm>
        </p:spPr>
        <p:txBody>
          <a:bodyPr/>
          <a:lstStyle/>
          <a:p>
            <a:pPr algn="ctr">
              <a:defRPr/>
            </a:pPr>
            <a:r>
              <a:rPr lang="en-US" sz="7200" b="1" dirty="0" smtClean="0">
                <a:solidFill>
                  <a:schemeClr val="accent2">
                    <a:lumMod val="75000"/>
                  </a:schemeClr>
                </a:solidFill>
              </a:rPr>
              <a:t>Language</a:t>
            </a:r>
            <a:endParaRPr lang="en-US" sz="7200" b="1" dirty="0">
              <a:solidFill>
                <a:schemeClr val="accent2">
                  <a:lumMod val="75000"/>
                </a:schemeClr>
              </a:solidFill>
            </a:endParaRPr>
          </a:p>
        </p:txBody>
      </p:sp>
      <p:pic>
        <p:nvPicPr>
          <p:cNvPr id="24579" name="Picture 2" descr="C:\Users\Owner\AppData\Local\Microsoft\Windows\Temporary Internet Files\Content.IE5\MOOIPXMK\MC900059283[1].wmf"/>
          <p:cNvPicPr>
            <a:picLocks noChangeAspect="1" noChangeArrowheads="1"/>
          </p:cNvPicPr>
          <p:nvPr/>
        </p:nvPicPr>
        <p:blipFill>
          <a:blip r:embed="rId2" cstate="print"/>
          <a:srcRect/>
          <a:stretch>
            <a:fillRect/>
          </a:stretch>
        </p:blipFill>
        <p:spPr bwMode="auto">
          <a:xfrm>
            <a:off x="2057400" y="2308225"/>
            <a:ext cx="4686300" cy="35433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Language</a:t>
            </a:r>
            <a:endParaRPr lang="en-US" sz="4400" dirty="0">
              <a:solidFill>
                <a:schemeClr val="accent2">
                  <a:lumMod val="75000"/>
                </a:schemeClr>
              </a:solidFill>
              <a:latin typeface="Aharoni" pitchFamily="2" charset="-79"/>
              <a:cs typeface="Aharoni" pitchFamily="2" charset="-79"/>
            </a:endParaRPr>
          </a:p>
        </p:txBody>
      </p:sp>
      <p:sp>
        <p:nvSpPr>
          <p:cNvPr id="25603" name="Content Placeholder 2"/>
          <p:cNvSpPr>
            <a:spLocks noGrp="1"/>
          </p:cNvSpPr>
          <p:nvPr>
            <p:ph idx="1"/>
          </p:nvPr>
        </p:nvSpPr>
        <p:spPr>
          <a:xfrm>
            <a:off x="4495800" y="3429000"/>
            <a:ext cx="4343400" cy="2787650"/>
          </a:xfrm>
        </p:spPr>
        <p:txBody>
          <a:bodyPr/>
          <a:lstStyle/>
          <a:p>
            <a:pPr algn="just"/>
            <a:r>
              <a:rPr lang="en-US" sz="2800" smtClean="0"/>
              <a:t>What is it? </a:t>
            </a:r>
            <a:r>
              <a:rPr lang="en-US" sz="2800" b="1" smtClean="0">
                <a:solidFill>
                  <a:srgbClr val="FFFF00"/>
                </a:solidFill>
              </a:rPr>
              <a:t> Language </a:t>
            </a:r>
            <a:r>
              <a:rPr lang="en-US" sz="2800" smtClean="0"/>
              <a:t>is a systematic means of communicating ideas and feelings through the use of </a:t>
            </a:r>
            <a:r>
              <a:rPr lang="en-US" sz="2800" b="1" smtClean="0">
                <a:solidFill>
                  <a:srgbClr val="92D050"/>
                </a:solidFill>
              </a:rPr>
              <a:t>signs</a:t>
            </a:r>
            <a:r>
              <a:rPr lang="en-US" sz="2800" smtClean="0"/>
              <a:t>, </a:t>
            </a:r>
            <a:r>
              <a:rPr lang="en-US" sz="2800" b="1" smtClean="0">
                <a:solidFill>
                  <a:srgbClr val="92D050"/>
                </a:solidFill>
              </a:rPr>
              <a:t>gestures</a:t>
            </a:r>
            <a:r>
              <a:rPr lang="en-US" sz="2800" smtClean="0"/>
              <a:t>, </a:t>
            </a:r>
            <a:r>
              <a:rPr lang="en-US" sz="2800" b="1" smtClean="0">
                <a:solidFill>
                  <a:srgbClr val="92D050"/>
                </a:solidFill>
              </a:rPr>
              <a:t>marks</a:t>
            </a:r>
            <a:r>
              <a:rPr lang="en-US" sz="2800" smtClean="0"/>
              <a:t>, or </a:t>
            </a:r>
            <a:r>
              <a:rPr lang="en-US" sz="2800" b="1" smtClean="0">
                <a:solidFill>
                  <a:srgbClr val="92D050"/>
                </a:solidFill>
              </a:rPr>
              <a:t>vocal sounds.</a:t>
            </a:r>
          </a:p>
        </p:txBody>
      </p:sp>
      <p:pic>
        <p:nvPicPr>
          <p:cNvPr id="25604" name="Picture 3" descr="C:\Users\Owner\AppData\Local\Microsoft\Windows\Temporary Internet Files\Content.IE5\BXPNTBME\MC900197717[1].wmf"/>
          <p:cNvPicPr>
            <a:picLocks noChangeAspect="1" noChangeArrowheads="1"/>
          </p:cNvPicPr>
          <p:nvPr/>
        </p:nvPicPr>
        <p:blipFill>
          <a:blip r:embed="rId2" cstate="print"/>
          <a:srcRect/>
          <a:stretch>
            <a:fillRect/>
          </a:stretch>
        </p:blipFill>
        <p:spPr bwMode="auto">
          <a:xfrm>
            <a:off x="663575" y="1393825"/>
            <a:ext cx="5318125" cy="30384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26627" name="Content Placeholder 2"/>
          <p:cNvSpPr>
            <a:spLocks noGrp="1"/>
          </p:cNvSpPr>
          <p:nvPr>
            <p:ph idx="1"/>
          </p:nvPr>
        </p:nvSpPr>
        <p:spPr/>
        <p:txBody>
          <a:bodyPr/>
          <a:lstStyle/>
          <a:p>
            <a:pPr algn="just"/>
            <a:r>
              <a:rPr lang="en-US" sz="3100" smtClean="0"/>
              <a:t>Language is the </a:t>
            </a:r>
            <a:r>
              <a:rPr lang="en-US" sz="3100" b="1" smtClean="0">
                <a:solidFill>
                  <a:srgbClr val="FFFF00"/>
                </a:solidFill>
              </a:rPr>
              <a:t>KEY</a:t>
            </a:r>
            <a:r>
              <a:rPr lang="en-US" sz="3100" smtClean="0"/>
              <a:t> to the world of culture.</a:t>
            </a:r>
          </a:p>
          <a:p>
            <a:pPr algn="just"/>
            <a:r>
              <a:rPr lang="en-US" sz="3100" b="1" smtClean="0">
                <a:solidFill>
                  <a:srgbClr val="FFFF00"/>
                </a:solidFill>
              </a:rPr>
              <a:t>NO OTHER </a:t>
            </a:r>
            <a:r>
              <a:rPr lang="en-US" sz="3100" smtClean="0"/>
              <a:t>single culture trait more commonly binds people together </a:t>
            </a:r>
            <a:r>
              <a:rPr lang="en-US" sz="3100" b="1" smtClean="0">
                <a:solidFill>
                  <a:srgbClr val="FFFF00"/>
                </a:solidFill>
              </a:rPr>
              <a:t>BECAUSE</a:t>
            </a:r>
            <a:r>
              <a:rPr lang="en-US" sz="3100" smtClean="0"/>
              <a:t> language is a set of symbols that allows people to communicate with one another.</a:t>
            </a:r>
          </a:p>
        </p:txBody>
      </p:sp>
      <p:pic>
        <p:nvPicPr>
          <p:cNvPr id="97282" name="Picture 2" descr="C:\Users\Owner\AppData\Local\Microsoft\Windows\Temporary Internet Files\Content.IE5\PKQ3KW4C\MC900078706[1].wmf"/>
          <p:cNvPicPr>
            <a:picLocks noChangeAspect="1" noChangeArrowheads="1"/>
          </p:cNvPicPr>
          <p:nvPr/>
        </p:nvPicPr>
        <p:blipFill>
          <a:blip r:embed="rId2" cstate="print">
            <a:duotone>
              <a:schemeClr val="accent5">
                <a:shade val="45000"/>
                <a:satMod val="135000"/>
              </a:schemeClr>
              <a:prstClr val="white"/>
            </a:duotone>
            <a:lum contrast="40000"/>
            <a:extLst>
              <a:ext uri="{28A0092B-C50C-407E-A947-70E740481C1C}">
                <a14:useLocalDpi xmlns:a14="http://schemas.microsoft.com/office/drawing/2010/main" xmlns="" val="0"/>
              </a:ext>
            </a:extLst>
          </a:blip>
          <a:srcRect/>
          <a:stretch>
            <a:fillRect/>
          </a:stretch>
        </p:blipFill>
        <p:spPr bwMode="auto">
          <a:xfrm>
            <a:off x="1828800" y="4648200"/>
            <a:ext cx="5867400"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 name="Content Placeholder 2"/>
          <p:cNvSpPr>
            <a:spLocks noGrp="1"/>
          </p:cNvSpPr>
          <p:nvPr>
            <p:ph idx="1"/>
          </p:nvPr>
        </p:nvSpPr>
        <p:spPr/>
        <p:txBody>
          <a:bodyPr/>
          <a:lstStyle/>
          <a:p>
            <a:pPr algn="just"/>
            <a:r>
              <a:rPr lang="en-US" b="1" smtClean="0">
                <a:solidFill>
                  <a:srgbClr val="FFFF00"/>
                </a:solidFill>
              </a:rPr>
              <a:t>Even the basic rules for writing differ among cultures.</a:t>
            </a:r>
          </a:p>
          <a:p>
            <a:pPr algn="just"/>
            <a:r>
              <a:rPr lang="en-US" smtClean="0"/>
              <a:t>Example:</a:t>
            </a:r>
          </a:p>
          <a:p>
            <a:pPr lvl="1" algn="just"/>
            <a:r>
              <a:rPr lang="en-US" smtClean="0"/>
              <a:t>Most people in Western societies write from left to right, but people in Northern Africa and Western Asia write from right to left, and people in Eastern Asia write from top to bottom.</a:t>
            </a:r>
          </a:p>
        </p:txBody>
      </p:sp>
      <p:pic>
        <p:nvPicPr>
          <p:cNvPr id="98306" name="Picture 2" descr="C:\Users\Owner\AppData\Local\Microsoft\Windows\Temporary Internet Files\Content.IE5\MOOIPXMK\MC9004447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4775200"/>
            <a:ext cx="1591056"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anim calcmode="lin" valueType="num">
                                      <p:cBhvr>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400" b="1" dirty="0" smtClean="0">
                <a:solidFill>
                  <a:schemeClr val="accent2">
                    <a:lumMod val="75000"/>
                  </a:schemeClr>
                </a:solidFill>
                <a:latin typeface="Aharoni" pitchFamily="2" charset="-79"/>
                <a:cs typeface="Aharoni" pitchFamily="2" charset="-79"/>
              </a:rPr>
              <a:t>Acculturation</a:t>
            </a:r>
            <a:endParaRPr lang="en-US" sz="4400" b="1" dirty="0">
              <a:solidFill>
                <a:schemeClr val="accent2">
                  <a:lumMod val="75000"/>
                </a:schemeClr>
              </a:solidFill>
              <a:latin typeface="Aharoni" pitchFamily="2" charset="-79"/>
              <a:cs typeface="Aharoni" pitchFamily="2" charset="-79"/>
            </a:endParaRPr>
          </a:p>
        </p:txBody>
      </p:sp>
      <p:pic>
        <p:nvPicPr>
          <p:cNvPr id="10243" name="Picture 2" descr="C:\Users\Owner\AppData\Local\Microsoft\Windows\Temporary Internet Files\Content.IE5\6U2F184X\MC900055194[1].wmf"/>
          <p:cNvPicPr>
            <a:picLocks noChangeAspect="1" noChangeArrowheads="1"/>
          </p:cNvPicPr>
          <p:nvPr/>
        </p:nvPicPr>
        <p:blipFill>
          <a:blip r:embed="rId2" cstate="print"/>
          <a:srcRect/>
          <a:stretch>
            <a:fillRect/>
          </a:stretch>
        </p:blipFill>
        <p:spPr bwMode="auto">
          <a:xfrm>
            <a:off x="2667000" y="2036763"/>
            <a:ext cx="4525963" cy="2355850"/>
          </a:xfrm>
          <a:prstGeom prst="rect">
            <a:avLst/>
          </a:prstGeom>
          <a:noFill/>
          <a:ln w="9525">
            <a:noFill/>
            <a:miter lim="800000"/>
            <a:headEnd/>
            <a:tailEnd/>
          </a:ln>
        </p:spPr>
      </p:pic>
      <p:sp>
        <p:nvSpPr>
          <p:cNvPr id="10244" name="TextBox 3"/>
          <p:cNvSpPr txBox="1">
            <a:spLocks noChangeArrowheads="1"/>
          </p:cNvSpPr>
          <p:nvPr/>
        </p:nvSpPr>
        <p:spPr bwMode="auto">
          <a:xfrm>
            <a:off x="2133600" y="4953000"/>
            <a:ext cx="6019800" cy="954088"/>
          </a:xfrm>
          <a:prstGeom prst="rect">
            <a:avLst/>
          </a:prstGeom>
          <a:noFill/>
          <a:ln w="9525">
            <a:noFill/>
            <a:miter lim="800000"/>
            <a:headEnd/>
            <a:tailEnd/>
          </a:ln>
        </p:spPr>
        <p:txBody>
          <a:bodyPr>
            <a:spAutoFit/>
          </a:bodyPr>
          <a:lstStyle/>
          <a:p>
            <a:pPr algn="ctr"/>
            <a:r>
              <a:rPr lang="en-US" sz="2800" b="1">
                <a:solidFill>
                  <a:srgbClr val="FFFF00"/>
                </a:solidFill>
              </a:rPr>
              <a:t>When cultures come into contact, one culture often dominates the other.</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1000"/>
                                        <p:tgtEl>
                                          <p:spTgt spid="10244">
                                            <p:txEl>
                                              <p:pRg st="0" end="0"/>
                                            </p:txEl>
                                          </p:spTgt>
                                        </p:tgtEl>
                                      </p:cBhvr>
                                    </p:animEffect>
                                    <p:anim calcmode="lin" valueType="num">
                                      <p:cBhvr>
                                        <p:cTn id="8"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219200"/>
          </a:xfrm>
        </p:spPr>
        <p:txBody>
          <a:bodyPr/>
          <a:lstStyle/>
          <a:p>
            <a:pPr algn="ctr">
              <a:defRPr/>
            </a:pPr>
            <a:r>
              <a:rPr lang="en-US" sz="3600" dirty="0" smtClean="0">
                <a:solidFill>
                  <a:schemeClr val="accent2">
                    <a:lumMod val="75000"/>
                  </a:schemeClr>
                </a:solidFill>
                <a:latin typeface="Aharoni" pitchFamily="2" charset="-79"/>
                <a:cs typeface="Aharoni" pitchFamily="2" charset="-79"/>
              </a:rPr>
              <a:t>Language and Preservation of Culture</a:t>
            </a:r>
            <a:endParaRPr lang="en-US" sz="3600" dirty="0"/>
          </a:p>
        </p:txBody>
      </p:sp>
      <p:sp>
        <p:nvSpPr>
          <p:cNvPr id="3" name="Content Placeholder 2"/>
          <p:cNvSpPr>
            <a:spLocks noGrp="1"/>
          </p:cNvSpPr>
          <p:nvPr>
            <p:ph idx="1"/>
          </p:nvPr>
        </p:nvSpPr>
        <p:spPr>
          <a:xfrm>
            <a:off x="914400" y="2133600"/>
            <a:ext cx="7772400" cy="4083050"/>
          </a:xfrm>
        </p:spPr>
        <p:txBody>
          <a:bodyPr/>
          <a:lstStyle/>
          <a:p>
            <a:pPr algn="just"/>
            <a:r>
              <a:rPr lang="en-US" dirty="0" smtClean="0"/>
              <a:t>Language also helps to ensure the continuity of culture, or </a:t>
            </a:r>
            <a:r>
              <a:rPr lang="en-US" b="1" dirty="0" smtClean="0">
                <a:solidFill>
                  <a:srgbClr val="FFFF00"/>
                </a:solidFill>
              </a:rPr>
              <a:t>cultural transmission</a:t>
            </a:r>
            <a:r>
              <a:rPr lang="en-US" dirty="0" smtClean="0"/>
              <a:t>, from one generation to the next.</a:t>
            </a:r>
          </a:p>
          <a:p>
            <a:pPr algn="just"/>
            <a:r>
              <a:rPr lang="en-US" dirty="0" smtClean="0"/>
              <a:t>Every society transmits culture through </a:t>
            </a:r>
            <a:r>
              <a:rPr lang="en-US" b="1" dirty="0" smtClean="0">
                <a:solidFill>
                  <a:srgbClr val="FFFF00"/>
                </a:solidFill>
              </a:rPr>
              <a:t>speech</a:t>
            </a:r>
            <a:r>
              <a:rPr lang="en-US" dirty="0" smtClean="0"/>
              <a:t>, and most today also pass it along through </a:t>
            </a:r>
            <a:r>
              <a:rPr lang="en-US" b="1" dirty="0" smtClean="0">
                <a:solidFill>
                  <a:srgbClr val="FFFF00"/>
                </a:solidFill>
              </a:rPr>
              <a:t>writing.</a:t>
            </a:r>
          </a:p>
          <a:p>
            <a:pPr algn="just"/>
            <a:r>
              <a:rPr lang="en-US" dirty="0" smtClean="0"/>
              <a:t>The preservation of culture is more likely to  last </a:t>
            </a:r>
            <a:r>
              <a:rPr lang="en-US" dirty="0" smtClean="0"/>
              <a:t>if people in a society </a:t>
            </a:r>
            <a:r>
              <a:rPr lang="en-US" dirty="0" smtClean="0"/>
              <a:t>can </a:t>
            </a:r>
            <a:r>
              <a:rPr lang="en-US" b="1" dirty="0" smtClean="0">
                <a:solidFill>
                  <a:srgbClr val="FFFF00"/>
                </a:solidFill>
              </a:rPr>
              <a:t>read and write.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125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29699" name="Content Placeholder 2"/>
          <p:cNvSpPr>
            <a:spLocks noGrp="1"/>
          </p:cNvSpPr>
          <p:nvPr>
            <p:ph idx="1"/>
          </p:nvPr>
        </p:nvSpPr>
        <p:spPr/>
        <p:txBody>
          <a:bodyPr/>
          <a:lstStyle/>
          <a:p>
            <a:pPr algn="just"/>
            <a:r>
              <a:rPr lang="en-US" b="1" smtClean="0">
                <a:solidFill>
                  <a:srgbClr val="FFFF00"/>
                </a:solidFill>
              </a:rPr>
              <a:t>Linguists </a:t>
            </a:r>
            <a:r>
              <a:rPr lang="en-US" smtClean="0"/>
              <a:t>(those who study languages) estimate that between 5000 and 6000 languages are in use in the world today, with some much more widely used than others.</a:t>
            </a:r>
          </a:p>
        </p:txBody>
      </p:sp>
      <p:pic>
        <p:nvPicPr>
          <p:cNvPr id="29700" name="Picture 2" descr="C:\Users\Owner\AppData\Local\Microsoft\Windows\Temporary Internet Files\Content.IE5\8ZXXAEK3\MC900335572[1].wmf"/>
          <p:cNvPicPr>
            <a:picLocks noChangeAspect="1" noChangeArrowheads="1"/>
          </p:cNvPicPr>
          <p:nvPr/>
        </p:nvPicPr>
        <p:blipFill>
          <a:blip r:embed="rId2" cstate="print"/>
          <a:srcRect/>
          <a:stretch>
            <a:fillRect/>
          </a:stretch>
        </p:blipFill>
        <p:spPr bwMode="auto">
          <a:xfrm>
            <a:off x="3200400" y="3810000"/>
            <a:ext cx="2921000" cy="279241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609600"/>
          </a:xfrm>
        </p:spPr>
        <p:txBody>
          <a:bodyPr/>
          <a:lstStyle/>
          <a:p>
            <a:pPr algn="ctr">
              <a:defRPr/>
            </a:pPr>
            <a:r>
              <a:rPr lang="en-US" sz="3600" dirty="0" smtClean="0">
                <a:solidFill>
                  <a:schemeClr val="accent2">
                    <a:lumMod val="75000"/>
                  </a:schemeClr>
                </a:solidFill>
                <a:latin typeface="Aharoni" pitchFamily="2" charset="-79"/>
                <a:cs typeface="Aharoni" pitchFamily="2" charset="-79"/>
              </a:rPr>
              <a:t>Most Commonly Spoken Languages</a:t>
            </a:r>
            <a:endParaRPr lang="en-US" sz="3600" dirty="0">
              <a:solidFill>
                <a:schemeClr val="accent2">
                  <a:lumMod val="75000"/>
                </a:schemeClr>
              </a:solidFill>
              <a:latin typeface="Aharoni" pitchFamily="2" charset="-79"/>
              <a:cs typeface="Aharoni" pitchFamily="2" charset="-79"/>
            </a:endParaRPr>
          </a:p>
        </p:txBody>
      </p:sp>
      <p:sp>
        <p:nvSpPr>
          <p:cNvPr id="30723" name="Content Placeholder 3"/>
          <p:cNvSpPr>
            <a:spLocks noGrp="1"/>
          </p:cNvSpPr>
          <p:nvPr>
            <p:ph idx="1"/>
          </p:nvPr>
        </p:nvSpPr>
        <p:spPr>
          <a:xfrm>
            <a:off x="914400" y="1066800"/>
            <a:ext cx="7772400" cy="5715000"/>
          </a:xfrm>
        </p:spPr>
        <p:txBody>
          <a:bodyPr/>
          <a:lstStyle/>
          <a:p>
            <a:pPr marL="68263" indent="0" algn="ctr">
              <a:buFont typeface="Wingdings" pitchFamily="2" charset="2"/>
              <a:buNone/>
            </a:pPr>
            <a:r>
              <a:rPr lang="en-US" sz="2400" smtClean="0">
                <a:latin typeface="Times New Roman" pitchFamily="18" charset="0"/>
                <a:cs typeface="Times New Roman" pitchFamily="18" charset="0"/>
              </a:rPr>
              <a:t>(Percentages for first language speakers only)</a:t>
            </a:r>
            <a:endParaRPr lang="en-US" sz="800" smtClean="0">
              <a:latin typeface="Times New Roman" pitchFamily="18" charset="0"/>
              <a:cs typeface="Times New Roman" pitchFamily="18" charset="0"/>
            </a:endParaRPr>
          </a:p>
          <a:p>
            <a:pPr marL="68263" indent="0">
              <a:buFont typeface="Wingdings" pitchFamily="2" charset="2"/>
              <a:buNone/>
            </a:pPr>
            <a:r>
              <a:rPr lang="en-US" smtClean="0">
                <a:latin typeface="Times New Roman" pitchFamily="18" charset="0"/>
                <a:cs typeface="Times New Roman" pitchFamily="18" charset="0"/>
              </a:rPr>
              <a:t>		</a:t>
            </a:r>
            <a:r>
              <a:rPr lang="en-US" sz="2400" smtClean="0">
                <a:latin typeface="Times New Roman" pitchFamily="18" charset="0"/>
                <a:cs typeface="Times New Roman" pitchFamily="18" charset="0"/>
              </a:rPr>
              <a:t>Chinese         12.44%</a:t>
            </a:r>
            <a:endParaRPr lang="en-US" sz="2000" smtClean="0">
              <a:latin typeface="Times New Roman" pitchFamily="18" charset="0"/>
              <a:cs typeface="Times New Roman" pitchFamily="18" charset="0"/>
            </a:endParaRPr>
          </a:p>
          <a:p>
            <a:pPr marL="68263" indent="0">
              <a:buFont typeface="Wingdings" pitchFamily="2" charset="2"/>
              <a:buNone/>
            </a:pPr>
            <a:r>
              <a:rPr lang="en-US" sz="2000" smtClean="0">
                <a:latin typeface="Times New Roman" pitchFamily="18" charset="0"/>
                <a:cs typeface="Times New Roman" pitchFamily="18" charset="0"/>
              </a:rPr>
              <a:t>		</a:t>
            </a:r>
            <a:r>
              <a:rPr lang="en-US" sz="2400" smtClean="0">
                <a:latin typeface="Times New Roman" pitchFamily="18" charset="0"/>
                <a:cs typeface="Times New Roman" pitchFamily="18" charset="0"/>
              </a:rPr>
              <a:t>Spanish 	4.85%</a:t>
            </a:r>
          </a:p>
          <a:p>
            <a:pPr marL="68263" indent="0">
              <a:buFont typeface="Wingdings" pitchFamily="2" charset="2"/>
              <a:buNone/>
            </a:pPr>
            <a:r>
              <a:rPr lang="en-US" sz="2400" smtClean="0">
                <a:latin typeface="Times New Roman" pitchFamily="18" charset="0"/>
                <a:cs typeface="Times New Roman" pitchFamily="18" charset="0"/>
              </a:rPr>
              <a:t>		English 	4.83%</a:t>
            </a:r>
          </a:p>
          <a:p>
            <a:pPr marL="68263" indent="0">
              <a:buFont typeface="Wingdings" pitchFamily="2" charset="2"/>
              <a:buNone/>
            </a:pPr>
            <a:r>
              <a:rPr lang="en-US" sz="2400" smtClean="0">
                <a:latin typeface="Times New Roman" pitchFamily="18" charset="0"/>
                <a:cs typeface="Times New Roman" pitchFamily="18" charset="0"/>
              </a:rPr>
              <a:t>		Arabic 		3.12%</a:t>
            </a:r>
          </a:p>
          <a:p>
            <a:pPr marL="68263" indent="0">
              <a:buFont typeface="Wingdings" pitchFamily="2" charset="2"/>
              <a:buNone/>
            </a:pPr>
            <a:r>
              <a:rPr lang="en-US" sz="2400" smtClean="0">
                <a:latin typeface="Times New Roman" pitchFamily="18" charset="0"/>
                <a:cs typeface="Times New Roman" pitchFamily="18" charset="0"/>
              </a:rPr>
              <a:t>		Hindi  		2.68%</a:t>
            </a:r>
          </a:p>
          <a:p>
            <a:pPr marL="68263" indent="0">
              <a:buFont typeface="Wingdings" pitchFamily="2" charset="2"/>
              <a:buNone/>
            </a:pPr>
            <a:r>
              <a:rPr lang="en-US" sz="2400" smtClean="0">
                <a:latin typeface="Times New Roman" pitchFamily="18" charset="0"/>
                <a:cs typeface="Times New Roman" pitchFamily="18" charset="0"/>
              </a:rPr>
              <a:t>		Bengali  	2.66%</a:t>
            </a:r>
          </a:p>
          <a:p>
            <a:pPr marL="68263" indent="0">
              <a:buFont typeface="Wingdings" pitchFamily="2" charset="2"/>
              <a:buNone/>
            </a:pPr>
            <a:r>
              <a:rPr lang="en-US" sz="2400" smtClean="0">
                <a:latin typeface="Times New Roman" pitchFamily="18" charset="0"/>
                <a:cs typeface="Times New Roman" pitchFamily="18" charset="0"/>
              </a:rPr>
              <a:t>		Portuguese 	2.62%</a:t>
            </a:r>
          </a:p>
          <a:p>
            <a:pPr marL="68263" indent="0">
              <a:buFont typeface="Wingdings" pitchFamily="2" charset="2"/>
              <a:buNone/>
            </a:pPr>
            <a:r>
              <a:rPr lang="en-US" sz="2400" smtClean="0">
                <a:latin typeface="Times New Roman" pitchFamily="18" charset="0"/>
                <a:cs typeface="Times New Roman" pitchFamily="18" charset="0"/>
              </a:rPr>
              <a:t>		Russian 	2.12%</a:t>
            </a:r>
          </a:p>
          <a:p>
            <a:pPr marL="68263" indent="0">
              <a:buFont typeface="Wingdings" pitchFamily="2" charset="2"/>
              <a:buNone/>
            </a:pPr>
            <a:r>
              <a:rPr lang="en-US" sz="2400" smtClean="0">
                <a:latin typeface="Times New Roman" pitchFamily="18" charset="0"/>
                <a:cs typeface="Times New Roman" pitchFamily="18" charset="0"/>
              </a:rPr>
              <a:t>		Japanese  	1.8%</a:t>
            </a:r>
          </a:p>
          <a:p>
            <a:pPr marL="68263" indent="0">
              <a:buFont typeface="Wingdings" pitchFamily="2" charset="2"/>
              <a:buNone/>
            </a:pPr>
            <a:r>
              <a:rPr lang="en-US" sz="2400" smtClean="0">
                <a:latin typeface="Times New Roman" pitchFamily="18" charset="0"/>
                <a:cs typeface="Times New Roman" pitchFamily="18" charset="0"/>
              </a:rPr>
              <a:t>	Standard German 	1.33%</a:t>
            </a:r>
          </a:p>
          <a:p>
            <a:pPr marL="68263" indent="0">
              <a:buFont typeface="Wingdings" pitchFamily="2" charset="2"/>
              <a:buNone/>
            </a:pPr>
            <a:endParaRPr lang="en-US" sz="800" smtClean="0">
              <a:latin typeface="Times New Roman" pitchFamily="18" charset="0"/>
              <a:cs typeface="Times New Roman" pitchFamily="18" charset="0"/>
            </a:endParaRPr>
          </a:p>
          <a:p>
            <a:pPr marL="68263" indent="0">
              <a:buFont typeface="Wingdings" pitchFamily="2" charset="2"/>
              <a:buNone/>
            </a:pPr>
            <a:r>
              <a:rPr lang="en-US" sz="1800" smtClean="0">
                <a:latin typeface="Times New Roman" pitchFamily="18" charset="0"/>
                <a:cs typeface="Times New Roman" pitchFamily="18" charset="0"/>
              </a:rPr>
              <a:t>Source:  The CIA Factbook, 2009 estimates</a:t>
            </a:r>
          </a:p>
          <a:p>
            <a:pPr marL="68263" indent="0">
              <a:buFont typeface="Wingdings" pitchFamily="2" charset="2"/>
              <a:buNone/>
            </a:pPr>
            <a:endParaRPr lang="en-US" sz="2800" smtClean="0">
              <a:latin typeface="Times New Roman" pitchFamily="18" charset="0"/>
              <a:cs typeface="Times New Roman" pitchFamily="18" charset="0"/>
            </a:endParaRPr>
          </a:p>
          <a:p>
            <a:pPr marL="68263" indent="0">
              <a:buFont typeface="Wingdings" pitchFamily="2" charset="2"/>
              <a:buNone/>
            </a:pPr>
            <a:endParaRPr lang="en-US" sz="2000" smtClean="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1747" name="Content Placeholder 2"/>
          <p:cNvSpPr>
            <a:spLocks noGrp="1"/>
          </p:cNvSpPr>
          <p:nvPr>
            <p:ph idx="1"/>
          </p:nvPr>
        </p:nvSpPr>
        <p:spPr/>
        <p:txBody>
          <a:bodyPr/>
          <a:lstStyle/>
          <a:p>
            <a:endParaRPr lang="en-US" b="1" dirty="0" smtClean="0">
              <a:solidFill>
                <a:srgbClr val="FFFF00"/>
              </a:solidFill>
            </a:endParaRPr>
          </a:p>
          <a:p>
            <a:r>
              <a:rPr lang="en-US" b="1" dirty="0" smtClean="0">
                <a:solidFill>
                  <a:srgbClr val="FFFF00"/>
                </a:solidFill>
              </a:rPr>
              <a:t>The most commonly spoken languages have diffused in many ways:</a:t>
            </a:r>
          </a:p>
          <a:p>
            <a:pPr lvl="1"/>
            <a:r>
              <a:rPr lang="en-US" dirty="0" smtClean="0"/>
              <a:t>trade</a:t>
            </a:r>
          </a:p>
          <a:p>
            <a:pPr lvl="1"/>
            <a:r>
              <a:rPr lang="en-US" dirty="0" smtClean="0"/>
              <a:t>conquests</a:t>
            </a:r>
          </a:p>
          <a:p>
            <a:pPr lvl="1"/>
            <a:r>
              <a:rPr lang="en-US" dirty="0" smtClean="0"/>
              <a:t>migrations</a:t>
            </a:r>
          </a:p>
        </p:txBody>
      </p:sp>
      <p:pic>
        <p:nvPicPr>
          <p:cNvPr id="100355" name="Picture 3" descr="C:\Users\Owner\AppData\Local\Microsoft\Windows\Temporary Internet Files\Content.IE5\BXPNTBME\MC900056244[1].wmf"/>
          <p:cNvPicPr>
            <a:picLocks noChangeAspect="1" noChangeArrowheads="1"/>
          </p:cNvPicPr>
          <p:nvPr/>
        </p:nvPicPr>
        <p:blipFill>
          <a:blip r:embed="rId2" cstate="print">
            <a:lum contrast="40000"/>
            <a:extLst>
              <a:ext uri="{28A0092B-C50C-407E-A947-70E740481C1C}">
                <a14:useLocalDpi xmlns:a14="http://schemas.microsoft.com/office/drawing/2010/main" xmlns="" val="0"/>
              </a:ext>
            </a:extLst>
          </a:blip>
          <a:srcRect/>
          <a:stretch>
            <a:fillRect/>
          </a:stretch>
        </p:blipFill>
        <p:spPr bwMode="auto">
          <a:xfrm>
            <a:off x="4343400" y="3657600"/>
            <a:ext cx="4507432" cy="275569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wipe(left)">
                                      <p:cBhvr>
                                        <p:cTn id="7" dur="1000"/>
                                        <p:tgtEl>
                                          <p:spTgt spid="31747">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1747">
                                            <p:txEl>
                                              <p:pRg st="3" end="3"/>
                                            </p:txEl>
                                          </p:spTgt>
                                        </p:tgtEl>
                                        <p:attrNameLst>
                                          <p:attrName>style.visibility</p:attrName>
                                        </p:attrNameLst>
                                      </p:cBhvr>
                                      <p:to>
                                        <p:strVal val="visible"/>
                                      </p:to>
                                    </p:set>
                                    <p:animEffect transition="in" filter="wipe(left)">
                                      <p:cBhvr>
                                        <p:cTn id="10" dur="1000"/>
                                        <p:tgtEl>
                                          <p:spTgt spid="31747">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animEffect transition="in" filter="wipe(left)">
                                      <p:cBhvr>
                                        <p:cTn id="13" dur="1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3795" name="Content Placeholder 2"/>
          <p:cNvSpPr>
            <a:spLocks noGrp="1"/>
          </p:cNvSpPr>
          <p:nvPr>
            <p:ph idx="1"/>
          </p:nvPr>
        </p:nvSpPr>
        <p:spPr>
          <a:xfrm>
            <a:off x="990600" y="3048000"/>
            <a:ext cx="7772400" cy="3397250"/>
          </a:xfrm>
        </p:spPr>
        <p:txBody>
          <a:bodyPr/>
          <a:lstStyle/>
          <a:p>
            <a:pPr algn="just"/>
            <a:r>
              <a:rPr lang="en-US" dirty="0" smtClean="0"/>
              <a:t>Languages are often grouped into </a:t>
            </a:r>
            <a:r>
              <a:rPr lang="en-US" b="1" dirty="0" smtClean="0">
                <a:solidFill>
                  <a:srgbClr val="FFFF00"/>
                </a:solidFill>
              </a:rPr>
              <a:t>families</a:t>
            </a:r>
            <a:r>
              <a:rPr lang="en-US" dirty="0" smtClean="0"/>
              <a:t> with a shared, but fairly distant origin.</a:t>
            </a:r>
          </a:p>
          <a:p>
            <a:pPr algn="just"/>
            <a:r>
              <a:rPr lang="en-US" b="1" dirty="0" smtClean="0">
                <a:solidFill>
                  <a:srgbClr val="92D050"/>
                </a:solidFill>
              </a:rPr>
              <a:t>Example:  Indo-European family</a:t>
            </a:r>
          </a:p>
          <a:p>
            <a:pPr lvl="1" algn="just"/>
            <a:r>
              <a:rPr lang="en-US" dirty="0" smtClean="0"/>
              <a:t>Languages in this family are spoken by more than one-half of the world’s people.</a:t>
            </a:r>
          </a:p>
          <a:p>
            <a:pPr lvl="1" algn="just"/>
            <a:r>
              <a:rPr lang="en-US" dirty="0" smtClean="0"/>
              <a:t>English is the most widely used language in this family.</a:t>
            </a:r>
          </a:p>
        </p:txBody>
      </p:sp>
      <p:pic>
        <p:nvPicPr>
          <p:cNvPr id="32772" name="Picture 2" descr="C:\Users\Owner\AppData\Local\Microsoft\Windows\Temporary Internet Files\Content.IE5\H6MQ49SX\MC900282914[1].wmf"/>
          <p:cNvPicPr>
            <a:picLocks noChangeAspect="1" noChangeArrowheads="1"/>
          </p:cNvPicPr>
          <p:nvPr/>
        </p:nvPicPr>
        <p:blipFill>
          <a:blip r:embed="rId2" cstate="print"/>
          <a:srcRect/>
          <a:stretch>
            <a:fillRect/>
          </a:stretch>
        </p:blipFill>
        <p:spPr bwMode="auto">
          <a:xfrm>
            <a:off x="3200400" y="1371600"/>
            <a:ext cx="3200400" cy="1295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Effect transition="in" filter="fade">
                                      <p:cBhvr>
                                        <p:cTn id="19" dur="1000"/>
                                        <p:tgtEl>
                                          <p:spTgt spid="33795">
                                            <p:txEl>
                                              <p:pRg st="2" end="2"/>
                                            </p:txEl>
                                          </p:spTgt>
                                        </p:tgtEl>
                                      </p:cBhvr>
                                    </p:animEffect>
                                    <p:anim calcmode="lin" valueType="num">
                                      <p:cBhvr>
                                        <p:cTn id="20"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animEffect transition="in" filter="fade">
                                      <p:cBhvr>
                                        <p:cTn id="24" dur="1000"/>
                                        <p:tgtEl>
                                          <p:spTgt spid="33795">
                                            <p:txEl>
                                              <p:pRg st="3" end="3"/>
                                            </p:txEl>
                                          </p:spTgt>
                                        </p:tgtEl>
                                      </p:cBhvr>
                                    </p:animEffect>
                                    <p:anim calcmode="lin" valueType="num">
                                      <p:cBhvr>
                                        <p:cTn id="25"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 name="Content Placeholder 2"/>
          <p:cNvSpPr>
            <a:spLocks noGrp="1"/>
          </p:cNvSpPr>
          <p:nvPr>
            <p:ph idx="1"/>
          </p:nvPr>
        </p:nvSpPr>
        <p:spPr>
          <a:xfrm>
            <a:off x="914400" y="2971800"/>
            <a:ext cx="7772400" cy="2863850"/>
          </a:xfrm>
        </p:spPr>
        <p:txBody>
          <a:bodyPr/>
          <a:lstStyle/>
          <a:p>
            <a:pPr algn="just"/>
            <a:endParaRPr lang="en-US" smtClean="0"/>
          </a:p>
          <a:p>
            <a:pPr algn="just"/>
            <a:r>
              <a:rPr lang="en-US" sz="3200" smtClean="0"/>
              <a:t>Some areas of the world are characterized by </a:t>
            </a:r>
            <a:r>
              <a:rPr lang="en-US" sz="3200" b="1" smtClean="0">
                <a:solidFill>
                  <a:srgbClr val="FFFF00"/>
                </a:solidFill>
              </a:rPr>
              <a:t>linguistic fragmentation</a:t>
            </a:r>
            <a:r>
              <a:rPr lang="en-US" sz="3200" smtClean="0"/>
              <a:t>, a condition in which many languages are spoken, each by a  relatively small number of people.</a:t>
            </a:r>
          </a:p>
        </p:txBody>
      </p:sp>
      <p:pic>
        <p:nvPicPr>
          <p:cNvPr id="33796" name="Picture 3" descr="C:\Users\Owner\AppData\Local\Microsoft\Windows\Temporary Internet Files\Content.IE5\H6MQ49SX\MP900442575[1].jpg"/>
          <p:cNvPicPr>
            <a:picLocks noChangeAspect="1" noChangeArrowheads="1"/>
          </p:cNvPicPr>
          <p:nvPr/>
        </p:nvPicPr>
        <p:blipFill>
          <a:blip r:embed="rId2" cstate="print"/>
          <a:srcRect/>
          <a:stretch>
            <a:fillRect/>
          </a:stretch>
        </p:blipFill>
        <p:spPr bwMode="auto">
          <a:xfrm>
            <a:off x="1905000" y="228600"/>
            <a:ext cx="1392238" cy="20208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2)">
                                      <p:cBhvr>
                                        <p:cTn id="7"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 name="Content Placeholder 2"/>
          <p:cNvSpPr>
            <a:spLocks noGrp="1"/>
          </p:cNvSpPr>
          <p:nvPr>
            <p:ph idx="1"/>
          </p:nvPr>
        </p:nvSpPr>
        <p:spPr>
          <a:xfrm>
            <a:off x="914400" y="2438400"/>
            <a:ext cx="7772400" cy="3549650"/>
          </a:xfrm>
        </p:spPr>
        <p:txBody>
          <a:bodyPr/>
          <a:lstStyle/>
          <a:p>
            <a:pPr algn="just"/>
            <a:endParaRPr lang="en-US" smtClean="0"/>
          </a:p>
          <a:p>
            <a:pPr algn="just"/>
            <a:r>
              <a:rPr lang="en-US" sz="3200" b="1" smtClean="0">
                <a:solidFill>
                  <a:srgbClr val="92D050"/>
                </a:solidFill>
              </a:rPr>
              <a:t>Example of linguistic fragmentation:  </a:t>
            </a:r>
            <a:r>
              <a:rPr lang="en-US" sz="3200" smtClean="0">
                <a:solidFill>
                  <a:srgbClr val="FFFF00"/>
                </a:solidFill>
              </a:rPr>
              <a:t>Caucasus region of Eastern Europe</a:t>
            </a:r>
          </a:p>
          <a:p>
            <a:pPr lvl="1" algn="just"/>
            <a:r>
              <a:rPr lang="en-US" sz="2800" smtClean="0"/>
              <a:t>Many different culture groups have settled here and retained their languages.</a:t>
            </a:r>
          </a:p>
          <a:p>
            <a:pPr lvl="1" algn="just"/>
            <a:r>
              <a:rPr lang="en-US" sz="2800" smtClean="0"/>
              <a:t>Today several thousand languages are spoken by fewer than 2 million people.</a:t>
            </a:r>
          </a:p>
        </p:txBody>
      </p:sp>
      <p:pic>
        <p:nvPicPr>
          <p:cNvPr id="34820" name="Picture 3" descr="C:\Users\Owner\AppData\Local\Microsoft\Windows\Temporary Internet Files\Content.IE5\H6MQ49SX\MP900442575[1].jpg"/>
          <p:cNvPicPr>
            <a:picLocks noChangeAspect="1" noChangeArrowheads="1"/>
          </p:cNvPicPr>
          <p:nvPr/>
        </p:nvPicPr>
        <p:blipFill>
          <a:blip r:embed="rId2" cstate="print"/>
          <a:srcRect/>
          <a:stretch>
            <a:fillRect/>
          </a:stretch>
        </p:blipFill>
        <p:spPr bwMode="auto">
          <a:xfrm>
            <a:off x="1905000" y="228600"/>
            <a:ext cx="1392238" cy="202088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2)">
                                      <p:cBhvr>
                                        <p:cTn id="7" dur="1500"/>
                                        <p:tgtEl>
                                          <p:spTgt spid="3">
                                            <p:txEl>
                                              <p:pRg st="1" end="1"/>
                                            </p:txEl>
                                          </p:spTgt>
                                        </p:tgtEl>
                                      </p:cBhvr>
                                    </p:animEffect>
                                  </p:childTnLst>
                                </p:cTn>
                              </p:par>
                              <p:par>
                                <p:cTn id="8" presetID="21" presetClass="entr" presetSubtype="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2)">
                                      <p:cBhvr>
                                        <p:cTn id="10" dur="1500"/>
                                        <p:tgtEl>
                                          <p:spTgt spid="3">
                                            <p:txEl>
                                              <p:pRg st="2" end="2"/>
                                            </p:txEl>
                                          </p:spTgt>
                                        </p:tgtEl>
                                      </p:cBhvr>
                                    </p:animEffect>
                                  </p:childTnLst>
                                </p:cTn>
                              </p:par>
                              <p:par>
                                <p:cTn id="11" presetID="21" presetClass="entr" presetSubtype="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heel(2)">
                                      <p:cBhvr>
                                        <p:cTn id="13"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4819" name="Content Placeholder 2"/>
          <p:cNvSpPr>
            <a:spLocks noGrp="1"/>
          </p:cNvSpPr>
          <p:nvPr>
            <p:ph idx="1"/>
          </p:nvPr>
        </p:nvSpPr>
        <p:spPr>
          <a:xfrm>
            <a:off x="762000" y="2057400"/>
            <a:ext cx="8077200" cy="3457575"/>
          </a:xfrm>
        </p:spPr>
        <p:txBody>
          <a:bodyPr/>
          <a:lstStyle/>
          <a:p>
            <a:pPr algn="just"/>
            <a:r>
              <a:rPr lang="en-US" sz="3200" b="1" smtClean="0">
                <a:solidFill>
                  <a:srgbClr val="FFFF00"/>
                </a:solidFill>
              </a:rPr>
              <a:t>Romance languages </a:t>
            </a:r>
            <a:r>
              <a:rPr lang="en-US" sz="3200" smtClean="0"/>
              <a:t>are part of the Indo-European language family.</a:t>
            </a:r>
          </a:p>
          <a:p>
            <a:pPr algn="just"/>
            <a:r>
              <a:rPr lang="en-US" sz="3200" smtClean="0"/>
              <a:t>They form a </a:t>
            </a:r>
            <a:r>
              <a:rPr lang="en-US" sz="3200" b="1" smtClean="0">
                <a:solidFill>
                  <a:srgbClr val="FFFF00"/>
                </a:solidFill>
              </a:rPr>
              <a:t>sub-family</a:t>
            </a:r>
            <a:r>
              <a:rPr lang="en-US" sz="3200" smtClean="0"/>
              <a:t>, with origins in Latin, including Spanish, French, and Italian.</a:t>
            </a:r>
          </a:p>
        </p:txBody>
      </p:sp>
      <p:pic>
        <p:nvPicPr>
          <p:cNvPr id="35844" name="Picture 2" descr="C:\Users\Owner\AppData\Local\Microsoft\Windows\Temporary Internet Files\Content.IE5\2TXBHVPI\MC900198364[1].wmf"/>
          <p:cNvPicPr>
            <a:picLocks noChangeAspect="1" noChangeArrowheads="1"/>
          </p:cNvPicPr>
          <p:nvPr/>
        </p:nvPicPr>
        <p:blipFill>
          <a:blip r:embed="rId2" cstate="print"/>
          <a:srcRect/>
          <a:stretch>
            <a:fillRect/>
          </a:stretch>
        </p:blipFill>
        <p:spPr bwMode="auto">
          <a:xfrm>
            <a:off x="3581400" y="4419600"/>
            <a:ext cx="2759075" cy="2133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fade">
                                      <p:cBhvr>
                                        <p:cTn id="14" dur="1000"/>
                                        <p:tgtEl>
                                          <p:spTgt spid="34819">
                                            <p:txEl>
                                              <p:pRg st="1" end="1"/>
                                            </p:txEl>
                                          </p:spTgt>
                                        </p:tgtEl>
                                      </p:cBhvr>
                                    </p:animEffect>
                                    <p:anim calcmode="lin" valueType="num">
                                      <p:cBhvr>
                                        <p:cTn id="1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 name="Content Placeholder 2"/>
          <p:cNvSpPr>
            <a:spLocks noGrp="1"/>
          </p:cNvSpPr>
          <p:nvPr>
            <p:ph idx="1"/>
          </p:nvPr>
        </p:nvSpPr>
        <p:spPr/>
        <p:txBody>
          <a:bodyPr/>
          <a:lstStyle/>
          <a:p>
            <a:pPr algn="just"/>
            <a:r>
              <a:rPr lang="en-US" dirty="0" smtClean="0"/>
              <a:t>Theorists differ as to how languages </a:t>
            </a:r>
            <a:r>
              <a:rPr lang="en-US" b="1" dirty="0" smtClean="0">
                <a:solidFill>
                  <a:srgbClr val="FFFF00"/>
                </a:solidFill>
              </a:rPr>
              <a:t>originally diffused.</a:t>
            </a:r>
          </a:p>
          <a:p>
            <a:pPr algn="just"/>
            <a:r>
              <a:rPr lang="en-US" dirty="0" smtClean="0"/>
              <a:t>Some analysts believe it was by </a:t>
            </a:r>
            <a:r>
              <a:rPr lang="en-US" b="1" dirty="0" smtClean="0">
                <a:solidFill>
                  <a:srgbClr val="FFFF00"/>
                </a:solidFill>
              </a:rPr>
              <a:t>conquest.</a:t>
            </a:r>
          </a:p>
          <a:p>
            <a:pPr algn="just"/>
            <a:r>
              <a:rPr lang="en-US" dirty="0" smtClean="0"/>
              <a:t>Others argue that it was the diffusion of </a:t>
            </a:r>
            <a:r>
              <a:rPr lang="en-US" b="1" dirty="0" smtClean="0">
                <a:solidFill>
                  <a:srgbClr val="FFFF00"/>
                </a:solidFill>
              </a:rPr>
              <a:t>agricultural practices.</a:t>
            </a:r>
          </a:p>
          <a:p>
            <a:pPr algn="just"/>
            <a:r>
              <a:rPr lang="en-US" b="1" dirty="0" smtClean="0">
                <a:solidFill>
                  <a:srgbClr val="92D050"/>
                </a:solidFill>
              </a:rPr>
              <a:t>The Black Sea is believed to be the heart of Indo-European languages.</a:t>
            </a:r>
          </a:p>
        </p:txBody>
      </p:sp>
      <p:pic>
        <p:nvPicPr>
          <p:cNvPr id="105475" name="Picture 3" descr="C:\Users\Owner\AppData\Local\Microsoft\Windows\Temporary Internet Files\Content.IE5\PKQ3KW4C\MP90044772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4938940"/>
            <a:ext cx="2438400" cy="162687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10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10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133600" y="2466975"/>
            <a:ext cx="6738938" cy="3886200"/>
          </a:xfrm>
          <a:prstGeom prst="rect">
            <a:avLst/>
          </a:prstGeom>
          <a:noFill/>
          <a:ln w="9525">
            <a:noFill/>
            <a:miter lim="800000"/>
            <a:headEnd/>
            <a:tailEnd/>
          </a:ln>
          <a:effectLst/>
        </p:spPr>
      </p:pic>
      <p:sp>
        <p:nvSpPr>
          <p:cNvPr id="37891" name="TextBox 1"/>
          <p:cNvSpPr txBox="1">
            <a:spLocks noChangeArrowheads="1"/>
          </p:cNvSpPr>
          <p:nvPr/>
        </p:nvSpPr>
        <p:spPr bwMode="auto">
          <a:xfrm>
            <a:off x="2227263" y="685800"/>
            <a:ext cx="6553200" cy="1631950"/>
          </a:xfrm>
          <a:prstGeom prst="rect">
            <a:avLst/>
          </a:prstGeom>
          <a:noFill/>
          <a:ln w="9525">
            <a:noFill/>
            <a:miter lim="800000"/>
            <a:headEnd/>
            <a:tailEnd/>
          </a:ln>
        </p:spPr>
        <p:txBody>
          <a:bodyPr>
            <a:spAutoFit/>
          </a:bodyPr>
          <a:lstStyle/>
          <a:p>
            <a:pPr algn="just"/>
            <a:r>
              <a:rPr lang="en-US" sz="2000"/>
              <a:t>Although there are thousands of languages spoken today, the majority of people in the world speak one of the languages indicated on the map below.  The map shows the origins of these languages before they diffused to many other areas of the world.</a:t>
            </a:r>
          </a:p>
        </p:txBody>
      </p:sp>
      <p:sp>
        <p:nvSpPr>
          <p:cNvPr id="3" name="TextBox 2"/>
          <p:cNvSpPr txBox="1"/>
          <p:nvPr/>
        </p:nvSpPr>
        <p:spPr>
          <a:xfrm>
            <a:off x="608203" y="304800"/>
            <a:ext cx="1169551" cy="5845493"/>
          </a:xfrm>
          <a:prstGeom prst="rect">
            <a:avLst/>
          </a:prstGeom>
          <a:noFill/>
        </p:spPr>
        <p:txBody>
          <a:bodyPr vert="vert270">
            <a:spAutoFit/>
          </a:bodyPr>
          <a:lstStyle/>
          <a:p>
            <a:pPr algn="ctr">
              <a:defRPr/>
            </a:pPr>
            <a:r>
              <a:rPr lang="en-US" sz="3200" b="1" dirty="0">
                <a:solidFill>
                  <a:srgbClr val="FFFF00"/>
                </a:solidFill>
              </a:rPr>
              <a:t>Sources  of  Ten  Major World Languages</a:t>
            </a:r>
            <a:endParaRPr lang="en-US" sz="3200"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What is acculturation?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Acculturation</a:t>
            </a:r>
            <a:r>
              <a:rPr lang="en-US" dirty="0" smtClean="0"/>
              <a:t> occurs when the less dominant culture adopts some of the traits of the more influential one.</a:t>
            </a:r>
          </a:p>
          <a:p>
            <a:pPr>
              <a:defRPr/>
            </a:pPr>
            <a:r>
              <a:rPr lang="en-US" dirty="0" smtClean="0"/>
              <a:t>It typically takes place when</a:t>
            </a:r>
            <a:r>
              <a:rPr lang="en-US" b="1" dirty="0" smtClean="0">
                <a:solidFill>
                  <a:srgbClr val="FFFF00"/>
                </a:solidFill>
              </a:rPr>
              <a:t> immigrants </a:t>
            </a:r>
            <a:r>
              <a:rPr lang="en-US" dirty="0" smtClean="0"/>
              <a:t>take on the following in their new country:</a:t>
            </a:r>
          </a:p>
          <a:p>
            <a:pPr lvl="2">
              <a:defRPr/>
            </a:pPr>
            <a:r>
              <a:rPr lang="en-US" b="1" dirty="0">
                <a:solidFill>
                  <a:srgbClr val="FFFF00"/>
                </a:solidFill>
              </a:rPr>
              <a:t>v</a:t>
            </a:r>
            <a:r>
              <a:rPr lang="en-US" b="1" dirty="0" smtClean="0">
                <a:solidFill>
                  <a:srgbClr val="FFFF00"/>
                </a:solidFill>
              </a:rPr>
              <a:t>alues</a:t>
            </a:r>
          </a:p>
          <a:p>
            <a:pPr lvl="2">
              <a:defRPr/>
            </a:pPr>
            <a:r>
              <a:rPr lang="en-US" b="1" dirty="0">
                <a:solidFill>
                  <a:srgbClr val="FFFF00"/>
                </a:solidFill>
              </a:rPr>
              <a:t>a</a:t>
            </a:r>
            <a:r>
              <a:rPr lang="en-US" b="1" dirty="0" smtClean="0">
                <a:solidFill>
                  <a:srgbClr val="FFFF00"/>
                </a:solidFill>
              </a:rPr>
              <a:t>ttitudes</a:t>
            </a:r>
          </a:p>
          <a:p>
            <a:pPr lvl="2">
              <a:defRPr/>
            </a:pPr>
            <a:r>
              <a:rPr lang="en-US" b="1" dirty="0">
                <a:solidFill>
                  <a:srgbClr val="FFFF00"/>
                </a:solidFill>
              </a:rPr>
              <a:t>c</a:t>
            </a:r>
            <a:r>
              <a:rPr lang="en-US" b="1" dirty="0" smtClean="0">
                <a:solidFill>
                  <a:srgbClr val="FFFF00"/>
                </a:solidFill>
              </a:rPr>
              <a:t>ustoms</a:t>
            </a:r>
          </a:p>
          <a:p>
            <a:pPr lvl="2">
              <a:defRPr/>
            </a:pPr>
            <a:r>
              <a:rPr lang="en-US" b="1" dirty="0">
                <a:solidFill>
                  <a:srgbClr val="FFFF00"/>
                </a:solidFill>
              </a:rPr>
              <a:t>s</a:t>
            </a:r>
            <a:r>
              <a:rPr lang="en-US" b="1" dirty="0" smtClean="0">
                <a:solidFill>
                  <a:srgbClr val="FFFF00"/>
                </a:solidFill>
              </a:rPr>
              <a:t>peech</a:t>
            </a:r>
          </a:p>
          <a:p>
            <a:pPr marL="766763" lvl="2" indent="0">
              <a:buFont typeface="Wingdings 2" pitchFamily="18" charset="2"/>
              <a:buNone/>
              <a:defRPr/>
            </a:pPr>
            <a:endParaRPr lang="en-US" b="1" dirty="0">
              <a:solidFill>
                <a:srgbClr val="FFFF00"/>
              </a:solidFill>
            </a:endParaRPr>
          </a:p>
        </p:txBody>
      </p:sp>
      <p:pic>
        <p:nvPicPr>
          <p:cNvPr id="80898" name="Picture 2" descr="C:\Users\Owner\AppData\Local\Microsoft\Windows\Temporary Internet Files\Content.IE5\PKQ3KW4C\MC900149867[1].wmf"/>
          <p:cNvPicPr>
            <a:picLocks noChangeAspect="1" noChangeArrowheads="1"/>
          </p:cNvPicPr>
          <p:nvPr/>
        </p:nvPicPr>
        <p:blipFill>
          <a:blip r:embed="rId2" cstate="print"/>
          <a:srcRect/>
          <a:stretch>
            <a:fillRect/>
          </a:stretch>
        </p:blipFill>
        <p:spPr bwMode="auto">
          <a:xfrm>
            <a:off x="5867400" y="4419600"/>
            <a:ext cx="1952625" cy="226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10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10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10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8915" name="Text Placeholder 3"/>
          <p:cNvSpPr>
            <a:spLocks noGrp="1"/>
          </p:cNvSpPr>
          <p:nvPr>
            <p:ph type="body" idx="1"/>
          </p:nvPr>
        </p:nvSpPr>
        <p:spPr>
          <a:xfrm>
            <a:off x="457200" y="1809750"/>
            <a:ext cx="4040188" cy="639763"/>
          </a:xfrm>
        </p:spPr>
        <p:txBody>
          <a:bodyPr/>
          <a:lstStyle/>
          <a:p>
            <a:pPr marL="73025" algn="ctr"/>
            <a:r>
              <a:rPr lang="en-US" smtClean="0">
                <a:solidFill>
                  <a:srgbClr val="FFFF00"/>
                </a:solidFill>
              </a:rPr>
              <a:t>Standard Languages</a:t>
            </a:r>
          </a:p>
        </p:txBody>
      </p:sp>
      <p:sp>
        <p:nvSpPr>
          <p:cNvPr id="38916" name="Text Placeholder 5"/>
          <p:cNvSpPr>
            <a:spLocks noGrp="1"/>
          </p:cNvSpPr>
          <p:nvPr>
            <p:ph type="body" sz="half" idx="3"/>
          </p:nvPr>
        </p:nvSpPr>
        <p:spPr>
          <a:xfrm>
            <a:off x="4645025" y="1809750"/>
            <a:ext cx="4041775" cy="639763"/>
          </a:xfrm>
        </p:spPr>
        <p:txBody>
          <a:bodyPr/>
          <a:lstStyle/>
          <a:p>
            <a:pPr marL="73025" algn="ctr"/>
            <a:r>
              <a:rPr lang="en-US" smtClean="0">
                <a:solidFill>
                  <a:srgbClr val="FFFF00"/>
                </a:solidFill>
              </a:rPr>
              <a:t>Official Languages</a:t>
            </a:r>
          </a:p>
        </p:txBody>
      </p:sp>
      <p:sp>
        <p:nvSpPr>
          <p:cNvPr id="5" name="Content Placeholder 4"/>
          <p:cNvSpPr>
            <a:spLocks noGrp="1"/>
          </p:cNvSpPr>
          <p:nvPr>
            <p:ph sz="quarter" idx="2"/>
          </p:nvPr>
        </p:nvSpPr>
        <p:spPr>
          <a:xfrm>
            <a:off x="457200" y="2459038"/>
            <a:ext cx="3962400" cy="3959225"/>
          </a:xfrm>
        </p:spPr>
        <p:txBody>
          <a:bodyPr/>
          <a:lstStyle/>
          <a:p>
            <a:pPr algn="just"/>
            <a:r>
              <a:rPr lang="en-US" b="1" smtClean="0">
                <a:solidFill>
                  <a:srgbClr val="92D050"/>
                </a:solidFill>
              </a:rPr>
              <a:t>Recognized by the government and the intellectual elite </a:t>
            </a:r>
            <a:r>
              <a:rPr lang="en-US" smtClean="0"/>
              <a:t>as the norm for use in schools, government, media, and other aspects of public life</a:t>
            </a:r>
          </a:p>
          <a:p>
            <a:pPr algn="just"/>
            <a:r>
              <a:rPr lang="en-US" smtClean="0"/>
              <a:t>Often the dialects identified with a country’s capital city or center of power</a:t>
            </a:r>
          </a:p>
          <a:p>
            <a:pPr algn="just"/>
            <a:endParaRPr lang="en-US" smtClean="0"/>
          </a:p>
        </p:txBody>
      </p:sp>
      <p:sp>
        <p:nvSpPr>
          <p:cNvPr id="7" name="Content Placeholder 6"/>
          <p:cNvSpPr>
            <a:spLocks noGrp="1"/>
          </p:cNvSpPr>
          <p:nvPr>
            <p:ph sz="quarter" idx="4"/>
          </p:nvPr>
        </p:nvSpPr>
        <p:spPr>
          <a:xfrm>
            <a:off x="4645025" y="2459038"/>
            <a:ext cx="4041775" cy="3959225"/>
          </a:xfrm>
        </p:spPr>
        <p:txBody>
          <a:bodyPr/>
          <a:lstStyle/>
          <a:p>
            <a:pPr algn="just"/>
            <a:r>
              <a:rPr lang="en-US" smtClean="0"/>
              <a:t>The language endorsed and </a:t>
            </a:r>
            <a:r>
              <a:rPr lang="en-US" b="1" smtClean="0">
                <a:solidFill>
                  <a:srgbClr val="92D050"/>
                </a:solidFill>
              </a:rPr>
              <a:t>recognized by the government </a:t>
            </a:r>
            <a:r>
              <a:rPr lang="en-US" smtClean="0"/>
              <a:t>as the one that everyone should know and use</a:t>
            </a:r>
          </a:p>
        </p:txBody>
      </p:sp>
      <p:pic>
        <p:nvPicPr>
          <p:cNvPr id="38919" name="Picture 2" descr="C:\Users\Owner\AppData\Local\Microsoft\Windows\Temporary Internet Files\Content.IE5\2TXBHVPI\MC900441394[1].png"/>
          <p:cNvPicPr>
            <a:picLocks noChangeAspect="1" noChangeArrowheads="1"/>
          </p:cNvPicPr>
          <p:nvPr/>
        </p:nvPicPr>
        <p:blipFill>
          <a:blip r:embed="rId2" cstate="print"/>
          <a:srcRect/>
          <a:stretch>
            <a:fillRect/>
          </a:stretch>
        </p:blipFill>
        <p:spPr bwMode="auto">
          <a:xfrm>
            <a:off x="5907088" y="4129088"/>
            <a:ext cx="2743200" cy="2743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8915" name="Content Placeholder 2"/>
          <p:cNvSpPr>
            <a:spLocks noGrp="1"/>
          </p:cNvSpPr>
          <p:nvPr>
            <p:ph idx="1"/>
          </p:nvPr>
        </p:nvSpPr>
        <p:spPr/>
        <p:txBody>
          <a:bodyPr/>
          <a:lstStyle/>
          <a:p>
            <a:pPr algn="just"/>
            <a:r>
              <a:rPr lang="en-US" b="1" smtClean="0">
                <a:solidFill>
                  <a:srgbClr val="FFFF00"/>
                </a:solidFill>
              </a:rPr>
              <a:t>Dialects</a:t>
            </a:r>
            <a:r>
              <a:rPr lang="en-US" smtClean="0"/>
              <a:t> are regional variants of a standard language.  </a:t>
            </a:r>
          </a:p>
          <a:p>
            <a:pPr algn="just"/>
            <a:r>
              <a:rPr lang="en-US" smtClean="0"/>
              <a:t>Dialects reflect differences in:</a:t>
            </a:r>
          </a:p>
          <a:p>
            <a:pPr lvl="1" algn="just"/>
            <a:r>
              <a:rPr lang="en-US" b="1" smtClean="0">
                <a:solidFill>
                  <a:srgbClr val="92D050"/>
                </a:solidFill>
              </a:rPr>
              <a:t>vocabulary</a:t>
            </a:r>
          </a:p>
          <a:p>
            <a:pPr lvl="1" algn="just"/>
            <a:r>
              <a:rPr lang="en-US" b="1" smtClean="0">
                <a:solidFill>
                  <a:srgbClr val="92D050"/>
                </a:solidFill>
              </a:rPr>
              <a:t>pronunciation</a:t>
            </a:r>
          </a:p>
          <a:p>
            <a:pPr lvl="1" algn="just"/>
            <a:r>
              <a:rPr lang="en-US" b="1" smtClean="0">
                <a:solidFill>
                  <a:srgbClr val="92D050"/>
                </a:solidFill>
              </a:rPr>
              <a:t>pace of speech (faster or slower)</a:t>
            </a:r>
          </a:p>
          <a:p>
            <a:pPr lvl="1" algn="just"/>
            <a:r>
              <a:rPr lang="en-US" b="1" smtClean="0">
                <a:solidFill>
                  <a:srgbClr val="92D050"/>
                </a:solidFill>
              </a:rPr>
              <a:t>different phrases</a:t>
            </a:r>
          </a:p>
        </p:txBody>
      </p:sp>
      <p:pic>
        <p:nvPicPr>
          <p:cNvPr id="107522" name="Picture 2" descr="C:\Users\Owner\AppData\Local\Microsoft\Windows\Temporary Internet Files\Content.IE5\2TXBHVPI\MC91022102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2629345"/>
            <a:ext cx="2254980" cy="4000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8915">
                                            <p:txEl>
                                              <p:pRg st="2" end="2"/>
                                            </p:txEl>
                                          </p:spTgt>
                                        </p:tgtEl>
                                        <p:attrNameLst>
                                          <p:attrName>ppt_x</p:attrName>
                                          <p:attrName>ppt_y</p:attrName>
                                        </p:attrNameLst>
                                      </p:cBhvr>
                                    </p:animMotion>
                                    <p:animRot by="1500000">
                                      <p:cBhvr>
                                        <p:cTn id="7" dur="250" fill="hold">
                                          <p:stCondLst>
                                            <p:cond delay="0"/>
                                          </p:stCondLst>
                                        </p:cTn>
                                        <p:tgtEl>
                                          <p:spTgt spid="38915">
                                            <p:txEl>
                                              <p:pRg st="2" end="2"/>
                                            </p:txEl>
                                          </p:spTgt>
                                        </p:tgtEl>
                                        <p:attrNameLst>
                                          <p:attrName>r</p:attrName>
                                        </p:attrNameLst>
                                      </p:cBhvr>
                                    </p:animRot>
                                    <p:animRot by="-1500000">
                                      <p:cBhvr>
                                        <p:cTn id="8" dur="250" fill="hold">
                                          <p:stCondLst>
                                            <p:cond delay="250"/>
                                          </p:stCondLst>
                                        </p:cTn>
                                        <p:tgtEl>
                                          <p:spTgt spid="38915">
                                            <p:txEl>
                                              <p:pRg st="2" end="2"/>
                                            </p:txEl>
                                          </p:spTgt>
                                        </p:tgtEl>
                                        <p:attrNameLst>
                                          <p:attrName>r</p:attrName>
                                        </p:attrNameLst>
                                      </p:cBhvr>
                                    </p:animRot>
                                    <p:animRot by="-1500000">
                                      <p:cBhvr>
                                        <p:cTn id="9" dur="250" fill="hold">
                                          <p:stCondLst>
                                            <p:cond delay="500"/>
                                          </p:stCondLst>
                                        </p:cTn>
                                        <p:tgtEl>
                                          <p:spTgt spid="38915">
                                            <p:txEl>
                                              <p:pRg st="2" end="2"/>
                                            </p:txEl>
                                          </p:spTgt>
                                        </p:tgtEl>
                                        <p:attrNameLst>
                                          <p:attrName>r</p:attrName>
                                        </p:attrNameLst>
                                      </p:cBhvr>
                                    </p:animRot>
                                    <p:animRot by="1500000">
                                      <p:cBhvr>
                                        <p:cTn id="10" dur="250" fill="hold">
                                          <p:stCondLst>
                                            <p:cond delay="750"/>
                                          </p:stCondLst>
                                        </p:cTn>
                                        <p:tgtEl>
                                          <p:spTgt spid="38915">
                                            <p:txEl>
                                              <p:pRg st="2" end="2"/>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500" accel="50000" decel="50000" autoRev="1" fill="hold">
                                          <p:stCondLst>
                                            <p:cond delay="0"/>
                                          </p:stCondLst>
                                        </p:cTn>
                                        <p:tgtEl>
                                          <p:spTgt spid="38915">
                                            <p:txEl>
                                              <p:pRg st="3" end="3"/>
                                            </p:txEl>
                                          </p:spTgt>
                                        </p:tgtEl>
                                        <p:attrNameLst>
                                          <p:attrName>ppt_x</p:attrName>
                                          <p:attrName>ppt_y</p:attrName>
                                        </p:attrNameLst>
                                      </p:cBhvr>
                                    </p:animMotion>
                                    <p:animRot by="1500000">
                                      <p:cBhvr>
                                        <p:cTn id="13" dur="250" fill="hold">
                                          <p:stCondLst>
                                            <p:cond delay="0"/>
                                          </p:stCondLst>
                                        </p:cTn>
                                        <p:tgtEl>
                                          <p:spTgt spid="38915">
                                            <p:txEl>
                                              <p:pRg st="3" end="3"/>
                                            </p:txEl>
                                          </p:spTgt>
                                        </p:tgtEl>
                                        <p:attrNameLst>
                                          <p:attrName>r</p:attrName>
                                        </p:attrNameLst>
                                      </p:cBhvr>
                                    </p:animRot>
                                    <p:animRot by="-1500000">
                                      <p:cBhvr>
                                        <p:cTn id="14" dur="250" fill="hold">
                                          <p:stCondLst>
                                            <p:cond delay="250"/>
                                          </p:stCondLst>
                                        </p:cTn>
                                        <p:tgtEl>
                                          <p:spTgt spid="38915">
                                            <p:txEl>
                                              <p:pRg st="3" end="3"/>
                                            </p:txEl>
                                          </p:spTgt>
                                        </p:tgtEl>
                                        <p:attrNameLst>
                                          <p:attrName>r</p:attrName>
                                        </p:attrNameLst>
                                      </p:cBhvr>
                                    </p:animRot>
                                    <p:animRot by="-1500000">
                                      <p:cBhvr>
                                        <p:cTn id="15" dur="250" fill="hold">
                                          <p:stCondLst>
                                            <p:cond delay="500"/>
                                          </p:stCondLst>
                                        </p:cTn>
                                        <p:tgtEl>
                                          <p:spTgt spid="38915">
                                            <p:txEl>
                                              <p:pRg st="3" end="3"/>
                                            </p:txEl>
                                          </p:spTgt>
                                        </p:tgtEl>
                                        <p:attrNameLst>
                                          <p:attrName>r</p:attrName>
                                        </p:attrNameLst>
                                      </p:cBhvr>
                                    </p:animRot>
                                    <p:animRot by="1500000">
                                      <p:cBhvr>
                                        <p:cTn id="16" dur="250" fill="hold">
                                          <p:stCondLst>
                                            <p:cond delay="750"/>
                                          </p:stCondLst>
                                        </p:cTn>
                                        <p:tgtEl>
                                          <p:spTgt spid="38915">
                                            <p:txEl>
                                              <p:pRg st="3" end="3"/>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500" accel="50000" decel="50000" autoRev="1" fill="hold">
                                          <p:stCondLst>
                                            <p:cond delay="0"/>
                                          </p:stCondLst>
                                        </p:cTn>
                                        <p:tgtEl>
                                          <p:spTgt spid="38915">
                                            <p:txEl>
                                              <p:pRg st="4" end="4"/>
                                            </p:txEl>
                                          </p:spTgt>
                                        </p:tgtEl>
                                        <p:attrNameLst>
                                          <p:attrName>ppt_x</p:attrName>
                                          <p:attrName>ppt_y</p:attrName>
                                        </p:attrNameLst>
                                      </p:cBhvr>
                                    </p:animMotion>
                                    <p:animRot by="1500000">
                                      <p:cBhvr>
                                        <p:cTn id="19" dur="250" fill="hold">
                                          <p:stCondLst>
                                            <p:cond delay="0"/>
                                          </p:stCondLst>
                                        </p:cTn>
                                        <p:tgtEl>
                                          <p:spTgt spid="38915">
                                            <p:txEl>
                                              <p:pRg st="4" end="4"/>
                                            </p:txEl>
                                          </p:spTgt>
                                        </p:tgtEl>
                                        <p:attrNameLst>
                                          <p:attrName>r</p:attrName>
                                        </p:attrNameLst>
                                      </p:cBhvr>
                                    </p:animRot>
                                    <p:animRot by="-1500000">
                                      <p:cBhvr>
                                        <p:cTn id="20" dur="250" fill="hold">
                                          <p:stCondLst>
                                            <p:cond delay="250"/>
                                          </p:stCondLst>
                                        </p:cTn>
                                        <p:tgtEl>
                                          <p:spTgt spid="38915">
                                            <p:txEl>
                                              <p:pRg st="4" end="4"/>
                                            </p:txEl>
                                          </p:spTgt>
                                        </p:tgtEl>
                                        <p:attrNameLst>
                                          <p:attrName>r</p:attrName>
                                        </p:attrNameLst>
                                      </p:cBhvr>
                                    </p:animRot>
                                    <p:animRot by="-1500000">
                                      <p:cBhvr>
                                        <p:cTn id="21" dur="250" fill="hold">
                                          <p:stCondLst>
                                            <p:cond delay="500"/>
                                          </p:stCondLst>
                                        </p:cTn>
                                        <p:tgtEl>
                                          <p:spTgt spid="38915">
                                            <p:txEl>
                                              <p:pRg st="4" end="4"/>
                                            </p:txEl>
                                          </p:spTgt>
                                        </p:tgtEl>
                                        <p:attrNameLst>
                                          <p:attrName>r</p:attrName>
                                        </p:attrNameLst>
                                      </p:cBhvr>
                                    </p:animRot>
                                    <p:animRot by="1500000">
                                      <p:cBhvr>
                                        <p:cTn id="22" dur="250" fill="hold">
                                          <p:stCondLst>
                                            <p:cond delay="750"/>
                                          </p:stCondLst>
                                        </p:cTn>
                                        <p:tgtEl>
                                          <p:spTgt spid="38915">
                                            <p:txEl>
                                              <p:pRg st="4" end="4"/>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500" accel="50000" decel="50000" autoRev="1" fill="hold">
                                          <p:stCondLst>
                                            <p:cond delay="0"/>
                                          </p:stCondLst>
                                        </p:cTn>
                                        <p:tgtEl>
                                          <p:spTgt spid="38915">
                                            <p:txEl>
                                              <p:pRg st="5" end="5"/>
                                            </p:txEl>
                                          </p:spTgt>
                                        </p:tgtEl>
                                        <p:attrNameLst>
                                          <p:attrName>ppt_x</p:attrName>
                                          <p:attrName>ppt_y</p:attrName>
                                        </p:attrNameLst>
                                      </p:cBhvr>
                                    </p:animMotion>
                                    <p:animRot by="1500000">
                                      <p:cBhvr>
                                        <p:cTn id="25" dur="250" fill="hold">
                                          <p:stCondLst>
                                            <p:cond delay="0"/>
                                          </p:stCondLst>
                                        </p:cTn>
                                        <p:tgtEl>
                                          <p:spTgt spid="38915">
                                            <p:txEl>
                                              <p:pRg st="5" end="5"/>
                                            </p:txEl>
                                          </p:spTgt>
                                        </p:tgtEl>
                                        <p:attrNameLst>
                                          <p:attrName>r</p:attrName>
                                        </p:attrNameLst>
                                      </p:cBhvr>
                                    </p:animRot>
                                    <p:animRot by="-1500000">
                                      <p:cBhvr>
                                        <p:cTn id="26" dur="250" fill="hold">
                                          <p:stCondLst>
                                            <p:cond delay="250"/>
                                          </p:stCondLst>
                                        </p:cTn>
                                        <p:tgtEl>
                                          <p:spTgt spid="38915">
                                            <p:txEl>
                                              <p:pRg st="5" end="5"/>
                                            </p:txEl>
                                          </p:spTgt>
                                        </p:tgtEl>
                                        <p:attrNameLst>
                                          <p:attrName>r</p:attrName>
                                        </p:attrNameLst>
                                      </p:cBhvr>
                                    </p:animRot>
                                    <p:animRot by="-1500000">
                                      <p:cBhvr>
                                        <p:cTn id="27" dur="250" fill="hold">
                                          <p:stCondLst>
                                            <p:cond delay="500"/>
                                          </p:stCondLst>
                                        </p:cTn>
                                        <p:tgtEl>
                                          <p:spTgt spid="38915">
                                            <p:txEl>
                                              <p:pRg st="5" end="5"/>
                                            </p:txEl>
                                          </p:spTgt>
                                        </p:tgtEl>
                                        <p:attrNameLst>
                                          <p:attrName>r</p:attrName>
                                        </p:attrNameLst>
                                      </p:cBhvr>
                                    </p:animRot>
                                    <p:animRot by="1500000">
                                      <p:cBhvr>
                                        <p:cTn id="28" dur="250" fill="hold">
                                          <p:stCondLst>
                                            <p:cond delay="750"/>
                                          </p:stCondLst>
                                        </p:cTn>
                                        <p:tgtEl>
                                          <p:spTgt spid="38915">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Language</a:t>
            </a:r>
            <a:endParaRPr lang="en-US" dirty="0"/>
          </a:p>
        </p:txBody>
      </p:sp>
      <p:sp>
        <p:nvSpPr>
          <p:cNvPr id="3" name="Content Placeholder 2"/>
          <p:cNvSpPr>
            <a:spLocks noGrp="1"/>
          </p:cNvSpPr>
          <p:nvPr>
            <p:ph idx="1"/>
          </p:nvPr>
        </p:nvSpPr>
        <p:spPr/>
        <p:txBody>
          <a:bodyPr/>
          <a:lstStyle/>
          <a:p>
            <a:pPr algn="just"/>
            <a:r>
              <a:rPr lang="en-US" smtClean="0"/>
              <a:t>An </a:t>
            </a:r>
            <a:r>
              <a:rPr lang="en-US" b="1" smtClean="0">
                <a:solidFill>
                  <a:srgbClr val="FFFF00"/>
                </a:solidFill>
              </a:rPr>
              <a:t>isogloss</a:t>
            </a:r>
            <a:r>
              <a:rPr lang="en-US" smtClean="0"/>
              <a:t> is a boundary within which certain languages or dialects are spoken.</a:t>
            </a:r>
          </a:p>
          <a:p>
            <a:pPr algn="just"/>
            <a:r>
              <a:rPr lang="en-US" smtClean="0"/>
              <a:t>An isogloss is </a:t>
            </a:r>
            <a:r>
              <a:rPr lang="en-US" b="1" smtClean="0">
                <a:solidFill>
                  <a:srgbClr val="FFFF00"/>
                </a:solidFill>
              </a:rPr>
              <a:t>not a clear line of demarcation</a:t>
            </a:r>
            <a:r>
              <a:rPr lang="en-US" smtClean="0"/>
              <a:t>, however, with the use of particular words fading as the boundary is approached.</a:t>
            </a:r>
          </a:p>
        </p:txBody>
      </p:sp>
      <p:pic>
        <p:nvPicPr>
          <p:cNvPr id="108551" name="Picture 7" descr="C:\Users\Owner\AppData\Local\Microsoft\Windows\Temporary Internet Files\Content.IE5\2TXBHVPI\MC900441449[1].png"/>
          <p:cNvPicPr>
            <a:picLocks noChangeAspect="1" noChangeArrowheads="1"/>
          </p:cNvPicPr>
          <p:nvPr/>
        </p:nvPicPr>
        <p:blipFill>
          <a:blip r:embed="rId2" cstate="print"/>
          <a:srcRect/>
          <a:stretch>
            <a:fillRect/>
          </a:stretch>
        </p:blipFill>
        <p:spPr bwMode="auto">
          <a:xfrm>
            <a:off x="4724400" y="4419600"/>
            <a:ext cx="2743200" cy="2743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nodeType="withEffect">
                                  <p:stCondLst>
                                    <p:cond delay="0"/>
                                  </p:stCondLst>
                                  <p:childTnLst>
                                    <p:animClr clrSpc="hsl" dir="cw">
                                      <p:cBhvr override="childStyle">
                                        <p:cTn id="6" dur="500" fill="hold"/>
                                        <p:tgtEl>
                                          <p:spTgt spid="108551"/>
                                        </p:tgtEl>
                                        <p:attrNameLst>
                                          <p:attrName>style.color</p:attrName>
                                        </p:attrNameLst>
                                      </p:cBhvr>
                                      <p:by>
                                        <p:hsl h="10842353" s="0" l="0"/>
                                      </p:by>
                                    </p:animClr>
                                    <p:animClr clrSpc="hsl" dir="cw">
                                      <p:cBhvr>
                                        <p:cTn id="7" dur="500" fill="hold"/>
                                        <p:tgtEl>
                                          <p:spTgt spid="108551"/>
                                        </p:tgtEl>
                                        <p:attrNameLst>
                                          <p:attrName>fillcolor</p:attrName>
                                        </p:attrNameLst>
                                      </p:cBhvr>
                                      <p:by>
                                        <p:hsl h="10842353" s="0" l="0"/>
                                      </p:by>
                                    </p:animClr>
                                    <p:animClr clrSpc="hsl" dir="cw">
                                      <p:cBhvr>
                                        <p:cTn id="8" dur="500" fill="hold"/>
                                        <p:tgtEl>
                                          <p:spTgt spid="108551"/>
                                        </p:tgtEl>
                                        <p:attrNameLst>
                                          <p:attrName>stroke.color</p:attrName>
                                        </p:attrNameLst>
                                      </p:cBhvr>
                                      <p:by>
                                        <p:hsl h="10842353" s="0" l="0"/>
                                      </p:by>
                                    </p:animClr>
                                    <p:set>
                                      <p:cBhvr>
                                        <p:cTn id="9" dur="500" fill="hold"/>
                                        <p:tgtEl>
                                          <p:spTgt spid="1085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Coping with Language Barriers</a:t>
            </a:r>
            <a:endParaRPr lang="en-US" dirty="0"/>
          </a:p>
        </p:txBody>
      </p:sp>
      <p:sp>
        <p:nvSpPr>
          <p:cNvPr id="40963" name="Content Placeholder 2"/>
          <p:cNvSpPr>
            <a:spLocks noGrp="1"/>
          </p:cNvSpPr>
          <p:nvPr>
            <p:ph idx="1"/>
          </p:nvPr>
        </p:nvSpPr>
        <p:spPr/>
        <p:txBody>
          <a:bodyPr/>
          <a:lstStyle/>
          <a:p>
            <a:endParaRPr lang="en-US" smtClean="0"/>
          </a:p>
          <a:p>
            <a:endParaRPr lang="en-US" smtClean="0"/>
          </a:p>
          <a:p>
            <a:endParaRPr lang="en-US" smtClean="0"/>
          </a:p>
          <a:p>
            <a:endParaRPr lang="en-US" smtClean="0"/>
          </a:p>
          <a:p>
            <a:pPr algn="just"/>
            <a:r>
              <a:rPr lang="en-US" b="1" smtClean="0">
                <a:solidFill>
                  <a:srgbClr val="FFFF00"/>
                </a:solidFill>
              </a:rPr>
              <a:t>Bilingualism</a:t>
            </a:r>
            <a:r>
              <a:rPr lang="en-US" smtClean="0"/>
              <a:t> is the ability to communicate in two languages.</a:t>
            </a:r>
          </a:p>
          <a:p>
            <a:pPr algn="just"/>
            <a:r>
              <a:rPr lang="en-US" b="1" smtClean="0">
                <a:solidFill>
                  <a:srgbClr val="FFFF00"/>
                </a:solidFill>
              </a:rPr>
              <a:t>Multilingualism</a:t>
            </a:r>
            <a:r>
              <a:rPr lang="en-US" smtClean="0"/>
              <a:t> is the ability to communicate in more than two languages. </a:t>
            </a:r>
          </a:p>
        </p:txBody>
      </p:sp>
      <p:pic>
        <p:nvPicPr>
          <p:cNvPr id="109572" name="Picture 4" descr="C:\Users\Owner\AppData\Local\Microsoft\Windows\Temporary Internet Files\Content.IE5\2TXBHVPI\MP900438367[1].jpg"/>
          <p:cNvPicPr>
            <a:picLocks noChangeAspect="1" noChangeArrowheads="1"/>
          </p:cNvPicPr>
          <p:nvPr/>
        </p:nvPicPr>
        <p:blipFill>
          <a:blip r:embed="rId2" cstate="print"/>
          <a:srcRect/>
          <a:stretch>
            <a:fillRect/>
          </a:stretch>
        </p:blipFill>
        <p:spPr bwMode="auto">
          <a:xfrm>
            <a:off x="2895600" y="1303338"/>
            <a:ext cx="3733800" cy="2498725"/>
          </a:xfrm>
          <a:prstGeom prst="rect">
            <a:avLst/>
          </a:prstGeom>
          <a:solidFill>
            <a:srgbClr val="000000">
              <a:shade val="95000"/>
            </a:srgbClr>
          </a:solidFill>
          <a:ln w="76200" cap="sq">
            <a:solidFill>
              <a:schemeClr val="bg1">
                <a:lumMod val="95000"/>
                <a:lumOff val="5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animEffect transition="in" filter="fade">
                                      <p:cBhvr>
                                        <p:cTn id="7" dur="1000"/>
                                        <p:tgtEl>
                                          <p:spTgt spid="40963">
                                            <p:txEl>
                                              <p:pRg st="4" end="4"/>
                                            </p:txEl>
                                          </p:spTgt>
                                        </p:tgtEl>
                                      </p:cBhvr>
                                    </p:animEffect>
                                    <p:anim calcmode="lin" valueType="num">
                                      <p:cBhvr>
                                        <p:cTn id="8"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63">
                                            <p:txEl>
                                              <p:pRg st="5" end="5"/>
                                            </p:txEl>
                                          </p:spTgt>
                                        </p:tgtEl>
                                        <p:attrNameLst>
                                          <p:attrName>style.visibility</p:attrName>
                                        </p:attrNameLst>
                                      </p:cBhvr>
                                      <p:to>
                                        <p:strVal val="visible"/>
                                      </p:to>
                                    </p:set>
                                    <p:animEffect transition="in" filter="fade">
                                      <p:cBhvr>
                                        <p:cTn id="14" dur="1000"/>
                                        <p:tgtEl>
                                          <p:spTgt spid="40963">
                                            <p:txEl>
                                              <p:pRg st="5" end="5"/>
                                            </p:txEl>
                                          </p:spTgt>
                                        </p:tgtEl>
                                      </p:cBhvr>
                                    </p:animEffect>
                                    <p:anim calcmode="lin" valueType="num">
                                      <p:cBhvr>
                                        <p:cTn id="15" dur="10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Coping with Language Barriers</a:t>
            </a:r>
            <a:endParaRPr lang="en-US" dirty="0"/>
          </a:p>
        </p:txBody>
      </p:sp>
      <p:sp>
        <p:nvSpPr>
          <p:cNvPr id="41987" name="Content Placeholder 2"/>
          <p:cNvSpPr>
            <a:spLocks noGrp="1"/>
          </p:cNvSpPr>
          <p:nvPr>
            <p:ph idx="1"/>
          </p:nvPr>
        </p:nvSpPr>
        <p:spPr/>
        <p:txBody>
          <a:bodyPr/>
          <a:lstStyle/>
          <a:p>
            <a:pPr algn="just"/>
            <a:r>
              <a:rPr lang="en-US" dirty="0" smtClean="0"/>
              <a:t>Long-term contact between less skilled people sometimes results in the creation of a </a:t>
            </a:r>
            <a:r>
              <a:rPr lang="en-US" b="1" dirty="0" smtClean="0">
                <a:solidFill>
                  <a:srgbClr val="FFFF00"/>
                </a:solidFill>
              </a:rPr>
              <a:t>pidgin, </a:t>
            </a:r>
            <a:r>
              <a:rPr lang="en-US" dirty="0" smtClean="0"/>
              <a:t>a collection of languages that borrows words from several.</a:t>
            </a:r>
          </a:p>
          <a:p>
            <a:pPr algn="just"/>
            <a:r>
              <a:rPr lang="en-US" dirty="0" smtClean="0"/>
              <a:t>Pidgin is essentially a </a:t>
            </a:r>
            <a:r>
              <a:rPr lang="en-US" b="1" dirty="0" smtClean="0">
                <a:solidFill>
                  <a:srgbClr val="FFFF00"/>
                </a:solidFill>
              </a:rPr>
              <a:t>hybrid language.</a:t>
            </a:r>
          </a:p>
          <a:p>
            <a:pPr algn="just"/>
            <a:r>
              <a:rPr lang="en-US" b="1" dirty="0" smtClean="0">
                <a:solidFill>
                  <a:srgbClr val="92D050"/>
                </a:solidFill>
              </a:rPr>
              <a:t>Example:  </a:t>
            </a:r>
            <a:r>
              <a:rPr lang="en-US" b="1" dirty="0" err="1" smtClean="0">
                <a:solidFill>
                  <a:srgbClr val="92D050"/>
                </a:solidFill>
              </a:rPr>
              <a:t>Lingala</a:t>
            </a:r>
            <a:endParaRPr lang="en-US" b="1" dirty="0" smtClean="0">
              <a:solidFill>
                <a:srgbClr val="92D050"/>
              </a:solidFill>
            </a:endParaRPr>
          </a:p>
          <a:p>
            <a:pPr lvl="1" algn="just"/>
            <a:r>
              <a:rPr lang="en-US" dirty="0" err="1" smtClean="0"/>
              <a:t>Lingala</a:t>
            </a:r>
            <a:r>
              <a:rPr lang="en-US" dirty="0" smtClean="0"/>
              <a:t> is a hybrid of Congolese dialects that the French invented to aid in communication among 270 ethnic groups.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right)">
                                      <p:cBhvr>
                                        <p:cTn id="7" dur="1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1000"/>
                                        <p:tgtEl>
                                          <p:spTgt spid="41987">
                                            <p:txEl>
                                              <p:pRg st="1" end="1"/>
                                            </p:txEl>
                                          </p:spTgt>
                                        </p:tgtEl>
                                      </p:cBhvr>
                                    </p:animEffect>
                                    <p:anim calcmode="lin" valueType="num">
                                      <p:cBhvr>
                                        <p:cTn id="13"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Effect transition="in" filter="fade">
                                      <p:cBhvr>
                                        <p:cTn id="19" dur="1000"/>
                                        <p:tgtEl>
                                          <p:spTgt spid="41987">
                                            <p:txEl>
                                              <p:pRg st="2" end="2"/>
                                            </p:txEl>
                                          </p:spTgt>
                                        </p:tgtEl>
                                      </p:cBhvr>
                                    </p:animEffect>
                                    <p:anim calcmode="lin" valueType="num">
                                      <p:cBhvr>
                                        <p:cTn id="20"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198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987">
                                            <p:txEl>
                                              <p:pRg st="3" end="3"/>
                                            </p:txEl>
                                          </p:spTgt>
                                        </p:tgtEl>
                                        <p:attrNameLst>
                                          <p:attrName>style.visibility</p:attrName>
                                        </p:attrNameLst>
                                      </p:cBhvr>
                                      <p:to>
                                        <p:strVal val="visible"/>
                                      </p:to>
                                    </p:set>
                                    <p:animEffect transition="in" filter="fade">
                                      <p:cBhvr>
                                        <p:cTn id="24" dur="1000"/>
                                        <p:tgtEl>
                                          <p:spTgt spid="41987">
                                            <p:txEl>
                                              <p:pRg st="3" end="3"/>
                                            </p:txEl>
                                          </p:spTgt>
                                        </p:tgtEl>
                                      </p:cBhvr>
                                    </p:animEffect>
                                    <p:anim calcmode="lin" valueType="num">
                                      <p:cBhvr>
                                        <p:cTn id="25"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Coping with Language Barriers</a:t>
            </a:r>
            <a:endParaRPr lang="en-US" dirty="0"/>
          </a:p>
        </p:txBody>
      </p:sp>
      <p:sp>
        <p:nvSpPr>
          <p:cNvPr id="3" name="Content Placeholder 2"/>
          <p:cNvSpPr>
            <a:spLocks noGrp="1"/>
          </p:cNvSpPr>
          <p:nvPr>
            <p:ph idx="1"/>
          </p:nvPr>
        </p:nvSpPr>
        <p:spPr/>
        <p:txBody>
          <a:bodyPr/>
          <a:lstStyle/>
          <a:p>
            <a:pPr algn="just"/>
            <a:r>
              <a:rPr lang="en-US" smtClean="0"/>
              <a:t>A </a:t>
            </a:r>
            <a:r>
              <a:rPr lang="en-US" b="1" smtClean="0">
                <a:solidFill>
                  <a:srgbClr val="FFFF00"/>
                </a:solidFill>
              </a:rPr>
              <a:t>lingua franca </a:t>
            </a:r>
            <a:r>
              <a:rPr lang="en-US" smtClean="0"/>
              <a:t>is an established language that comes to be spoken and understood over a large area.</a:t>
            </a:r>
          </a:p>
          <a:p>
            <a:pPr algn="just"/>
            <a:r>
              <a:rPr lang="en-US" b="1" smtClean="0">
                <a:solidFill>
                  <a:srgbClr val="92D050"/>
                </a:solidFill>
              </a:rPr>
              <a:t>Contemporary example:  English</a:t>
            </a:r>
          </a:p>
          <a:p>
            <a:pPr lvl="1" algn="just"/>
            <a:r>
              <a:rPr lang="en-US" smtClean="0"/>
              <a:t>A language of international communication</a:t>
            </a:r>
          </a:p>
          <a:p>
            <a:pPr lvl="1" algn="just"/>
            <a:r>
              <a:rPr lang="en-US" smtClean="0"/>
              <a:t>Often used in international business affairs</a:t>
            </a:r>
          </a:p>
        </p:txBody>
      </p:sp>
      <p:pic>
        <p:nvPicPr>
          <p:cNvPr id="44036" name="Picture 2" descr="C:\Users\Owner\AppData\Local\Microsoft\Windows\Temporary Internet Files\Content.IE5\H6MQ49SX\MC900231765[1].wmf"/>
          <p:cNvPicPr>
            <a:picLocks noChangeAspect="1" noChangeArrowheads="1"/>
          </p:cNvPicPr>
          <p:nvPr/>
        </p:nvPicPr>
        <p:blipFill>
          <a:blip r:embed="rId2" cstate="print"/>
          <a:srcRect/>
          <a:stretch>
            <a:fillRect/>
          </a:stretch>
        </p:blipFill>
        <p:spPr bwMode="auto">
          <a:xfrm>
            <a:off x="3352800" y="4800600"/>
            <a:ext cx="2822575" cy="17065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75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75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838200" y="4581525"/>
            <a:ext cx="7772400" cy="2032000"/>
          </a:xfrm>
          <a:prstGeom prst="rect">
            <a:avLst/>
          </a:prstGeom>
          <a:noFill/>
          <a:ln w="9525">
            <a:noFill/>
            <a:miter lim="800000"/>
            <a:headEnd/>
            <a:tailEnd/>
          </a:ln>
        </p:spPr>
        <p:txBody>
          <a:bodyPr>
            <a:spAutoFit/>
          </a:bodyPr>
          <a:lstStyle/>
          <a:p>
            <a:pPr algn="just"/>
            <a:r>
              <a:rPr lang="en-US" b="1">
                <a:solidFill>
                  <a:srgbClr val="FFFF00"/>
                </a:solidFill>
              </a:rPr>
              <a:t>The modern area around the Mediterranean Sea.  </a:t>
            </a:r>
            <a:r>
              <a:rPr lang="en-US" b="1"/>
              <a:t>Most of the area around the Mediterranean Sea was dominated by the Roman Empire by the early 2</a:t>
            </a:r>
            <a:r>
              <a:rPr lang="en-US" b="1" baseline="30000"/>
              <a:t>nd</a:t>
            </a:r>
            <a:r>
              <a:rPr lang="en-US" b="1"/>
              <a:t> century C.E. As political power spread, Latin became the lingua franca of the area.  Once the empire fell, the area reverted to cultural practices of its various ethnicities, as reflected in the country and city names on the modern map.  Latin blended with native tongues to create modern languages of Spanish, French, Italian, Romanian, and Portuguese.</a:t>
            </a:r>
          </a:p>
        </p:txBody>
      </p:sp>
      <p:pic>
        <p:nvPicPr>
          <p:cNvPr id="45059" name="Picture 4"/>
          <p:cNvPicPr>
            <a:picLocks noChangeAspect="1" noChangeArrowheads="1"/>
          </p:cNvPicPr>
          <p:nvPr/>
        </p:nvPicPr>
        <p:blipFill>
          <a:blip r:embed="rId2" cstate="print"/>
          <a:srcRect/>
          <a:stretch>
            <a:fillRect/>
          </a:stretch>
        </p:blipFill>
        <p:spPr bwMode="auto">
          <a:xfrm>
            <a:off x="990600" y="504825"/>
            <a:ext cx="7315200" cy="3810000"/>
          </a:xfrm>
          <a:prstGeom prst="rect">
            <a:avLst/>
          </a:prstGeom>
          <a:noFill/>
          <a:ln w="57150">
            <a:solidFill>
              <a:schemeClr val="accent1"/>
            </a:solid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err="1" smtClean="0">
                <a:solidFill>
                  <a:schemeClr val="accent2">
                    <a:lumMod val="75000"/>
                  </a:schemeClr>
                </a:solidFill>
                <a:latin typeface="Aharoni" pitchFamily="2" charset="-79"/>
                <a:cs typeface="Aharoni" pitchFamily="2" charset="-79"/>
              </a:rPr>
              <a:t>Toponymy</a:t>
            </a:r>
            <a:endParaRPr lang="en-US" sz="4400" dirty="0">
              <a:solidFill>
                <a:schemeClr val="accent2">
                  <a:lumMod val="75000"/>
                </a:schemeClr>
              </a:solidFill>
              <a:latin typeface="Aharoni" pitchFamily="2" charset="-79"/>
              <a:cs typeface="Aharoni" pitchFamily="2" charset="-79"/>
            </a:endParaRPr>
          </a:p>
        </p:txBody>
      </p:sp>
      <p:sp>
        <p:nvSpPr>
          <p:cNvPr id="45059" name="Content Placeholder 2"/>
          <p:cNvSpPr>
            <a:spLocks noGrp="1"/>
          </p:cNvSpPr>
          <p:nvPr>
            <p:ph idx="1"/>
          </p:nvPr>
        </p:nvSpPr>
        <p:spPr>
          <a:xfrm>
            <a:off x="958850" y="1447800"/>
            <a:ext cx="7772400" cy="2406650"/>
          </a:xfrm>
        </p:spPr>
        <p:txBody>
          <a:bodyPr/>
          <a:lstStyle/>
          <a:p>
            <a:pPr algn="just"/>
            <a:r>
              <a:rPr lang="en-US" b="1" smtClean="0">
                <a:solidFill>
                  <a:srgbClr val="FFFF00"/>
                </a:solidFill>
              </a:rPr>
              <a:t>Toponymy</a:t>
            </a:r>
            <a:r>
              <a:rPr lang="en-US" smtClean="0"/>
              <a:t> is the study of place names, a special interest of linguistic geographers.</a:t>
            </a:r>
          </a:p>
          <a:p>
            <a:pPr algn="just"/>
            <a:r>
              <a:rPr lang="en-US" smtClean="0"/>
              <a:t>A careful study of a map can reveal cultural identities and histories by simply noticing names of </a:t>
            </a:r>
            <a:r>
              <a:rPr lang="en-US" b="1" smtClean="0">
                <a:solidFill>
                  <a:srgbClr val="FFFF00"/>
                </a:solidFill>
              </a:rPr>
              <a:t>geographical and political figures.</a:t>
            </a:r>
          </a:p>
        </p:txBody>
      </p:sp>
      <p:pic>
        <p:nvPicPr>
          <p:cNvPr id="111621" name="Picture 5" descr="C:\Users\Owner\AppData\Local\Microsoft\Windows\Temporary Internet Files\Content.IE5\H6MQ49SX\MP90030579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4114800"/>
            <a:ext cx="2526839"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Toponymy</a:t>
            </a:r>
            <a:endParaRPr lang="en-US" dirty="0"/>
          </a:p>
        </p:txBody>
      </p:sp>
      <p:sp>
        <p:nvSpPr>
          <p:cNvPr id="3" name="Content Placeholder 2"/>
          <p:cNvSpPr>
            <a:spLocks noGrp="1"/>
          </p:cNvSpPr>
          <p:nvPr>
            <p:ph idx="1"/>
          </p:nvPr>
        </p:nvSpPr>
        <p:spPr/>
        <p:txBody>
          <a:bodyPr/>
          <a:lstStyle/>
          <a:p>
            <a:pPr algn="just"/>
            <a:r>
              <a:rPr lang="en-US" b="1" dirty="0" smtClean="0">
                <a:solidFill>
                  <a:srgbClr val="FFFF00"/>
                </a:solidFill>
              </a:rPr>
              <a:t>Place names may:</a:t>
            </a:r>
          </a:p>
          <a:p>
            <a:pPr lvl="1" algn="just"/>
            <a:r>
              <a:rPr lang="en-US" dirty="0" smtClean="0">
                <a:solidFill>
                  <a:srgbClr val="92D050"/>
                </a:solidFill>
              </a:rPr>
              <a:t> </a:t>
            </a:r>
            <a:r>
              <a:rPr lang="en-US" dirty="0" smtClean="0">
                <a:solidFill>
                  <a:srgbClr val="92D050"/>
                </a:solidFill>
              </a:rPr>
              <a:t>honor kings</a:t>
            </a:r>
            <a:r>
              <a:rPr lang="en-US" dirty="0" smtClean="0">
                <a:solidFill>
                  <a:srgbClr val="92D050"/>
                </a:solidFill>
              </a:rPr>
              <a:t>, queens, or heroes </a:t>
            </a:r>
            <a:r>
              <a:rPr lang="en-US" dirty="0" smtClean="0"/>
              <a:t>(e.g. Virginia for the Virgin Queen Elizabeth).</a:t>
            </a:r>
          </a:p>
          <a:p>
            <a:pPr lvl="1" algn="just"/>
            <a:r>
              <a:rPr lang="en-US" dirty="0" smtClean="0">
                <a:solidFill>
                  <a:srgbClr val="92D050"/>
                </a:solidFill>
              </a:rPr>
              <a:t>reflect geographical origins </a:t>
            </a:r>
            <a:r>
              <a:rPr lang="en-US" dirty="0" smtClean="0"/>
              <a:t>(e.g. “York” as in New York).</a:t>
            </a:r>
          </a:p>
          <a:p>
            <a:pPr lvl="1" algn="just"/>
            <a:r>
              <a:rPr lang="en-US" dirty="0" smtClean="0">
                <a:solidFill>
                  <a:srgbClr val="92D050"/>
                </a:solidFill>
              </a:rPr>
              <a:t>be descriptive </a:t>
            </a:r>
            <a:r>
              <a:rPr lang="en-US" dirty="0" smtClean="0"/>
              <a:t>(e.g. Rocky Mountains).</a:t>
            </a:r>
          </a:p>
          <a:p>
            <a:pPr lvl="1" algn="just"/>
            <a:r>
              <a:rPr lang="en-US" dirty="0" smtClean="0">
                <a:solidFill>
                  <a:srgbClr val="92D050"/>
                </a:solidFill>
              </a:rPr>
              <a:t>denote incidents or events </a:t>
            </a:r>
            <a:r>
              <a:rPr lang="en-US" dirty="0" smtClean="0"/>
              <a:t>(e.g. Battle Creek, Michigan).</a:t>
            </a:r>
          </a:p>
          <a:p>
            <a:pPr lvl="1" algn="just"/>
            <a:r>
              <a:rPr lang="en-US" dirty="0" smtClean="0">
                <a:solidFill>
                  <a:srgbClr val="92D050"/>
                </a:solidFill>
              </a:rPr>
              <a:t>commemorate religious figures </a:t>
            </a:r>
            <a:r>
              <a:rPr lang="en-US" dirty="0" smtClean="0"/>
              <a:t>(e.g. St. Louis).</a:t>
            </a:r>
          </a:p>
          <a:p>
            <a:pPr lvl="1"/>
            <a:endParaRPr lang="en-US" dirty="0" smtClean="0"/>
          </a:p>
          <a:p>
            <a:pPr lvl="1"/>
            <a:endParaRPr lang="en-US"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Language Extinction</a:t>
            </a:r>
            <a:endParaRPr lang="en-US" sz="4400" dirty="0">
              <a:solidFill>
                <a:schemeClr val="accent2">
                  <a:lumMod val="75000"/>
                </a:schemeClr>
              </a:solidFill>
              <a:latin typeface="Aharoni" pitchFamily="2" charset="-79"/>
              <a:cs typeface="Aharoni" pitchFamily="2" charset="-79"/>
            </a:endParaRPr>
          </a:p>
        </p:txBody>
      </p:sp>
      <p:sp>
        <p:nvSpPr>
          <p:cNvPr id="47107" name="Content Placeholder 2"/>
          <p:cNvSpPr>
            <a:spLocks noGrp="1"/>
          </p:cNvSpPr>
          <p:nvPr>
            <p:ph idx="1"/>
          </p:nvPr>
        </p:nvSpPr>
        <p:spPr>
          <a:xfrm>
            <a:off x="914400" y="1981200"/>
            <a:ext cx="7772400" cy="4235450"/>
          </a:xfrm>
        </p:spPr>
        <p:txBody>
          <a:bodyPr/>
          <a:lstStyle/>
          <a:p>
            <a:pPr algn="just"/>
            <a:r>
              <a:rPr lang="en-US" b="1" smtClean="0">
                <a:solidFill>
                  <a:srgbClr val="FFFF00"/>
                </a:solidFill>
              </a:rPr>
              <a:t>Extinct languages </a:t>
            </a:r>
            <a:r>
              <a:rPr lang="en-US" smtClean="0"/>
              <a:t>were once in use but are no longer spoken or read in daily activities by anyone in the world.</a:t>
            </a:r>
          </a:p>
          <a:p>
            <a:pPr algn="just"/>
            <a:r>
              <a:rPr lang="en-US" smtClean="0"/>
              <a:t>The process of extinction seems to be </a:t>
            </a:r>
            <a:r>
              <a:rPr lang="en-US" b="1" smtClean="0">
                <a:solidFill>
                  <a:srgbClr val="FFFF00"/>
                </a:solidFill>
              </a:rPr>
              <a:t>accelerating in modern times </a:t>
            </a:r>
            <a:r>
              <a:rPr lang="en-US" smtClean="0"/>
              <a:t>due to communication and transportation improvements.</a:t>
            </a:r>
          </a:p>
          <a:p>
            <a:pPr algn="just"/>
            <a:r>
              <a:rPr lang="en-US" b="1" smtClean="0">
                <a:solidFill>
                  <a:srgbClr val="FFFF00"/>
                </a:solidFill>
              </a:rPr>
              <a:t>Example of extinct language:  </a:t>
            </a:r>
            <a:r>
              <a:rPr lang="en-US" b="1" smtClean="0">
                <a:solidFill>
                  <a:srgbClr val="92D050"/>
                </a:solidFill>
              </a:rPr>
              <a:t>Gothic</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Effect transition="in" filter="fade">
                                      <p:cBhvr>
                                        <p:cTn id="14" dur="1000"/>
                                        <p:tgtEl>
                                          <p:spTgt spid="47107">
                                            <p:txEl>
                                              <p:pRg st="1" end="1"/>
                                            </p:txEl>
                                          </p:spTgt>
                                        </p:tgtEl>
                                      </p:cBhvr>
                                    </p:animEffect>
                                    <p:anim calcmode="lin" valueType="num">
                                      <p:cBhvr>
                                        <p:cTn id="15"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fade">
                                      <p:cBhvr>
                                        <p:cTn id="21" dur="1000"/>
                                        <p:tgtEl>
                                          <p:spTgt spid="47107">
                                            <p:txEl>
                                              <p:pRg st="2" end="2"/>
                                            </p:txEl>
                                          </p:spTgt>
                                        </p:tgtEl>
                                      </p:cBhvr>
                                    </p:animEffect>
                                    <p:anim calcmode="lin" valueType="num">
                                      <p:cBhvr>
                                        <p:cTn id="22"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assimilation?</a:t>
            </a:r>
            <a:endParaRPr lang="en-US" dirty="0"/>
          </a:p>
        </p:txBody>
      </p:sp>
      <p:sp>
        <p:nvSpPr>
          <p:cNvPr id="3" name="Content Placeholder 2"/>
          <p:cNvSpPr>
            <a:spLocks noGrp="1"/>
          </p:cNvSpPr>
          <p:nvPr>
            <p:ph idx="1"/>
          </p:nvPr>
        </p:nvSpPr>
        <p:spPr>
          <a:xfrm>
            <a:off x="685800" y="1295400"/>
            <a:ext cx="7772400" cy="4572000"/>
          </a:xfrm>
        </p:spPr>
        <p:txBody>
          <a:bodyPr/>
          <a:lstStyle/>
          <a:p>
            <a:pPr algn="just"/>
            <a:r>
              <a:rPr lang="en-US" smtClean="0"/>
              <a:t>If over time, immigrants lose their native customs, including religion and language, </a:t>
            </a:r>
            <a:r>
              <a:rPr lang="en-US" b="1" smtClean="0">
                <a:solidFill>
                  <a:srgbClr val="FFFF00"/>
                </a:solidFill>
              </a:rPr>
              <a:t>assimilation </a:t>
            </a:r>
            <a:r>
              <a:rPr lang="en-US" smtClean="0"/>
              <a:t>has occurred.</a:t>
            </a:r>
          </a:p>
          <a:p>
            <a:pPr algn="just"/>
            <a:r>
              <a:rPr lang="en-US" smtClean="0"/>
              <a:t>This means that the </a:t>
            </a:r>
            <a:r>
              <a:rPr lang="en-US" b="1" smtClean="0">
                <a:solidFill>
                  <a:srgbClr val="FFFF00"/>
                </a:solidFill>
              </a:rPr>
              <a:t>dominant culture completely absorbs the less dominant one.</a:t>
            </a:r>
          </a:p>
          <a:p>
            <a:pPr algn="just"/>
            <a:r>
              <a:rPr lang="en-US" smtClean="0"/>
              <a:t>It sometimes occurs over the course of </a:t>
            </a:r>
            <a:r>
              <a:rPr lang="en-US" b="1" smtClean="0">
                <a:solidFill>
                  <a:srgbClr val="FFFF00"/>
                </a:solidFill>
              </a:rPr>
              <a:t>several generations.</a:t>
            </a:r>
          </a:p>
        </p:txBody>
      </p:sp>
      <p:pic>
        <p:nvPicPr>
          <p:cNvPr id="12292" name="Picture 3" descr="C:\Users\Owner\AppData\Local\Microsoft\Windows\Temporary Internet Files\Content.IE5\8ZXXAEK3\MP900435875[1].jpg"/>
          <p:cNvPicPr>
            <a:picLocks noChangeAspect="1" noChangeArrowheads="1"/>
          </p:cNvPicPr>
          <p:nvPr/>
        </p:nvPicPr>
        <p:blipFill>
          <a:blip r:embed="rId2" cstate="print"/>
          <a:srcRect/>
          <a:stretch>
            <a:fillRect/>
          </a:stretch>
        </p:blipFill>
        <p:spPr bwMode="auto">
          <a:xfrm>
            <a:off x="4724400" y="4495800"/>
            <a:ext cx="4038600" cy="2133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solidFill>
                  <a:schemeClr val="accent2">
                    <a:lumMod val="75000"/>
                  </a:schemeClr>
                </a:solidFill>
                <a:latin typeface="Aharoni" pitchFamily="2" charset="-79"/>
                <a:cs typeface="Aharoni" pitchFamily="2" charset="-79"/>
              </a:rPr>
              <a:t>Example of Attempt to Preserve a Language</a:t>
            </a:r>
            <a:endParaRPr lang="en-US" sz="3600" dirty="0">
              <a:solidFill>
                <a:schemeClr val="accent2">
                  <a:lumMod val="75000"/>
                </a:schemeClr>
              </a:solidFill>
              <a:latin typeface="Aharoni" pitchFamily="2" charset="-79"/>
              <a:cs typeface="Aharoni" pitchFamily="2" charset="-79"/>
            </a:endParaRPr>
          </a:p>
        </p:txBody>
      </p:sp>
      <p:sp>
        <p:nvSpPr>
          <p:cNvPr id="49155" name="Content Placeholder 2"/>
          <p:cNvSpPr>
            <a:spLocks noGrp="1"/>
          </p:cNvSpPr>
          <p:nvPr>
            <p:ph idx="1"/>
          </p:nvPr>
        </p:nvSpPr>
        <p:spPr/>
        <p:txBody>
          <a:bodyPr/>
          <a:lstStyle/>
          <a:p>
            <a:pPr algn="just"/>
            <a:r>
              <a:rPr lang="en-US" b="1" smtClean="0">
                <a:solidFill>
                  <a:srgbClr val="FFFF00"/>
                </a:solidFill>
              </a:rPr>
              <a:t>Ethnic groups </a:t>
            </a:r>
            <a:r>
              <a:rPr lang="en-US" smtClean="0"/>
              <a:t>have pushed for measures to preserve their languages, such as the movement in </a:t>
            </a:r>
            <a:r>
              <a:rPr lang="en-US" b="1" smtClean="0">
                <a:solidFill>
                  <a:srgbClr val="FFFF00"/>
                </a:solidFill>
              </a:rPr>
              <a:t>Wales</a:t>
            </a:r>
            <a:r>
              <a:rPr lang="en-US" smtClean="0"/>
              <a:t> to continue to teach Welsh, not just English, in their schools.</a:t>
            </a:r>
          </a:p>
        </p:txBody>
      </p:sp>
      <p:pic>
        <p:nvPicPr>
          <p:cNvPr id="115714" name="Picture 2" descr="C:\Users\Owner\AppData\Local\Microsoft\Windows\Temporary Internet Files\Content.IE5\8ZXXAEK3\MC90018946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3978402"/>
            <a:ext cx="3836772" cy="24063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087437"/>
          </a:xfrm>
        </p:spPr>
        <p:txBody>
          <a:bodyPr/>
          <a:lstStyle/>
          <a:p>
            <a:pPr algn="ctr">
              <a:defRPr/>
            </a:pPr>
            <a:r>
              <a:rPr lang="en-US" sz="3400" dirty="0" smtClean="0">
                <a:solidFill>
                  <a:schemeClr val="accent2">
                    <a:lumMod val="75000"/>
                  </a:schemeClr>
                </a:solidFill>
                <a:latin typeface="Aharoni" pitchFamily="2" charset="-79"/>
                <a:cs typeface="Aharoni" pitchFamily="2" charset="-79"/>
              </a:rPr>
              <a:t>Other attempts at Preserving Languages</a:t>
            </a:r>
            <a:endParaRPr lang="en-US" sz="3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52600"/>
            <a:ext cx="7772400" cy="4572000"/>
          </a:xfrm>
        </p:spPr>
        <p:txBody>
          <a:bodyPr/>
          <a:lstStyle/>
          <a:p>
            <a:pPr marL="68263" indent="0">
              <a:buFont typeface="Wingdings" pitchFamily="2" charset="2"/>
              <a:buNone/>
              <a:defRPr/>
            </a:pPr>
            <a:endParaRPr lang="en-US" sz="1200" dirty="0" smtClean="0"/>
          </a:p>
          <a:p>
            <a:pPr>
              <a:defRPr/>
            </a:pPr>
            <a:endParaRPr lang="en-US" b="1" dirty="0" smtClean="0">
              <a:solidFill>
                <a:srgbClr val="FFFF00"/>
              </a:solidFill>
            </a:endParaRPr>
          </a:p>
          <a:p>
            <a:pPr>
              <a:defRPr/>
            </a:pPr>
            <a:endParaRPr lang="en-US" b="1" dirty="0">
              <a:solidFill>
                <a:srgbClr val="FFFF00"/>
              </a:solidFill>
            </a:endParaRPr>
          </a:p>
          <a:p>
            <a:pPr marL="68263" indent="0">
              <a:buFont typeface="Wingdings" pitchFamily="2" charset="2"/>
              <a:buNone/>
              <a:defRPr/>
            </a:pPr>
            <a:endParaRPr lang="en-US" sz="800" b="1" dirty="0">
              <a:solidFill>
                <a:srgbClr val="FFFF00"/>
              </a:solidFill>
            </a:endParaRPr>
          </a:p>
          <a:p>
            <a:pPr marL="68263" indent="0">
              <a:buFont typeface="Wingdings" pitchFamily="2" charset="2"/>
              <a:buNone/>
              <a:defRPr/>
            </a:pPr>
            <a:endParaRPr lang="en-US" sz="800" b="1" dirty="0" smtClean="0">
              <a:solidFill>
                <a:srgbClr val="FFFF00"/>
              </a:solidFill>
            </a:endParaRPr>
          </a:p>
          <a:p>
            <a:pPr marL="68263" indent="0">
              <a:buFont typeface="Wingdings" pitchFamily="2" charset="2"/>
              <a:buNone/>
              <a:defRPr/>
            </a:pPr>
            <a:endParaRPr lang="en-US" sz="800" b="1" dirty="0">
              <a:solidFill>
                <a:srgbClr val="FFFF00"/>
              </a:solidFill>
            </a:endParaRPr>
          </a:p>
          <a:p>
            <a:pPr marL="68263" indent="0">
              <a:buFont typeface="Wingdings" pitchFamily="2" charset="2"/>
              <a:buNone/>
              <a:defRPr/>
            </a:pPr>
            <a:endParaRPr lang="en-US" sz="800" b="1" dirty="0">
              <a:solidFill>
                <a:srgbClr val="FFFF00"/>
              </a:solidFill>
            </a:endParaRPr>
          </a:p>
          <a:p>
            <a:pPr>
              <a:defRPr/>
            </a:pPr>
            <a:r>
              <a:rPr lang="en-US" b="1" dirty="0" smtClean="0">
                <a:solidFill>
                  <a:srgbClr val="FFFF00"/>
                </a:solidFill>
              </a:rPr>
              <a:t>European Union’s Bureau of Lesser Used Languages</a:t>
            </a:r>
          </a:p>
          <a:p>
            <a:pPr lvl="1">
              <a:defRPr/>
            </a:pPr>
            <a:r>
              <a:rPr lang="en-US" dirty="0" smtClean="0"/>
              <a:t>Provides financial support to preserve languages</a:t>
            </a:r>
          </a:p>
          <a:p>
            <a:pPr lvl="1">
              <a:defRPr/>
            </a:pPr>
            <a:r>
              <a:rPr lang="en-US" dirty="0" smtClean="0"/>
              <a:t>Special efforts made to preserve Celtic languages</a:t>
            </a:r>
          </a:p>
          <a:p>
            <a:pPr marL="454025" lvl="1" indent="0">
              <a:buFont typeface="Wingdings" pitchFamily="2" charset="2"/>
              <a:buNone/>
              <a:defRPr/>
            </a:pPr>
            <a:endParaRPr lang="en-US" dirty="0"/>
          </a:p>
        </p:txBody>
      </p:sp>
      <p:pic>
        <p:nvPicPr>
          <p:cNvPr id="50180" name="Picture 2" descr="C:\Users\Owner\AppData\Local\Microsoft\Windows\Temporary Internet Files\Content.IE5\EQG2G7S1\MP900387796[1].jpg"/>
          <p:cNvPicPr>
            <a:picLocks noChangeAspect="1" noChangeArrowheads="1"/>
          </p:cNvPicPr>
          <p:nvPr/>
        </p:nvPicPr>
        <p:blipFill>
          <a:blip r:embed="rId2" cstate="print"/>
          <a:srcRect/>
          <a:stretch>
            <a:fillRect/>
          </a:stretch>
        </p:blipFill>
        <p:spPr bwMode="auto">
          <a:xfrm>
            <a:off x="4114800" y="1752600"/>
            <a:ext cx="1412875" cy="1981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772400" cy="1295400"/>
          </a:xfrm>
        </p:spPr>
        <p:txBody>
          <a:bodyPr/>
          <a:lstStyle/>
          <a:p>
            <a:pPr algn="ctr">
              <a:defRPr/>
            </a:pPr>
            <a:r>
              <a:rPr lang="en-US" sz="3400" dirty="0" smtClean="0">
                <a:solidFill>
                  <a:schemeClr val="accent2">
                    <a:lumMod val="75000"/>
                  </a:schemeClr>
                </a:solidFill>
                <a:latin typeface="Aharoni" pitchFamily="2" charset="-79"/>
                <a:cs typeface="Aharoni" pitchFamily="2" charset="-79"/>
              </a:rPr>
              <a:t>Other attempts at Preserving Languages</a:t>
            </a:r>
            <a:endParaRPr lang="en-US" sz="3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524000"/>
            <a:ext cx="7772400" cy="4800600"/>
          </a:xfrm>
        </p:spPr>
        <p:txBody>
          <a:bodyPr/>
          <a:lstStyle/>
          <a:p>
            <a:pPr marL="68263" indent="0">
              <a:buFont typeface="Wingdings" pitchFamily="2" charset="2"/>
              <a:buNone/>
              <a:defRPr/>
            </a:pPr>
            <a:endParaRPr lang="en-US" sz="1200" dirty="0" smtClean="0"/>
          </a:p>
          <a:p>
            <a:pPr>
              <a:defRPr/>
            </a:pPr>
            <a:r>
              <a:rPr lang="en-US" b="1" dirty="0" smtClean="0">
                <a:solidFill>
                  <a:srgbClr val="FFFF00"/>
                </a:solidFill>
              </a:rPr>
              <a:t>Peru and Quechua</a:t>
            </a:r>
          </a:p>
          <a:p>
            <a:pPr lvl="1" algn="just">
              <a:defRPr/>
            </a:pPr>
            <a:r>
              <a:rPr lang="en-US" dirty="0" smtClean="0"/>
              <a:t>Spanish has been the dominant language in Peru since it was conquered by Spain in the 16</a:t>
            </a:r>
            <a:r>
              <a:rPr lang="en-US" baseline="30000" dirty="0" smtClean="0"/>
              <a:t>th</a:t>
            </a:r>
            <a:r>
              <a:rPr lang="en-US" dirty="0" smtClean="0"/>
              <a:t> century.</a:t>
            </a:r>
          </a:p>
          <a:p>
            <a:pPr lvl="1" algn="just">
              <a:defRPr/>
            </a:pPr>
            <a:r>
              <a:rPr lang="en-US" dirty="0" smtClean="0"/>
              <a:t>The use of Quechua, the native language, </a:t>
            </a:r>
            <a:r>
              <a:rPr lang="en-US" dirty="0" smtClean="0"/>
              <a:t>has declined </a:t>
            </a:r>
            <a:r>
              <a:rPr lang="en-US" smtClean="0"/>
              <a:t>in recent years. </a:t>
            </a:r>
            <a:endParaRPr lang="en-US" dirty="0" smtClean="0"/>
          </a:p>
          <a:p>
            <a:pPr lvl="1" algn="just">
              <a:defRPr/>
            </a:pPr>
            <a:r>
              <a:rPr lang="en-US" dirty="0" smtClean="0"/>
              <a:t>The native language has been in use mainly in rural areas.</a:t>
            </a:r>
          </a:p>
          <a:p>
            <a:pPr marL="454025" lvl="1" indent="0">
              <a:buFont typeface="Wingdings" pitchFamily="2" charset="2"/>
              <a:buNone/>
              <a:defRPr/>
            </a:pPr>
            <a:endParaRPr lang="en-US" dirty="0"/>
          </a:p>
        </p:txBody>
      </p:sp>
      <p:pic>
        <p:nvPicPr>
          <p:cNvPr id="51204" name="Picture 2" descr="C:\Users\Owner\AppData\Local\Microsoft\Windows\Temporary Internet Files\Content.IE5\4HBAF0LP\MC900183654[1].wmf"/>
          <p:cNvPicPr>
            <a:picLocks noChangeAspect="1" noChangeArrowheads="1"/>
          </p:cNvPicPr>
          <p:nvPr/>
        </p:nvPicPr>
        <p:blipFill>
          <a:blip r:embed="rId2" cstate="print"/>
          <a:srcRect/>
          <a:stretch>
            <a:fillRect/>
          </a:stretch>
        </p:blipFill>
        <p:spPr bwMode="auto">
          <a:xfrm>
            <a:off x="5943600" y="4953000"/>
            <a:ext cx="1479550" cy="1371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087437"/>
          </a:xfrm>
        </p:spPr>
        <p:txBody>
          <a:bodyPr/>
          <a:lstStyle/>
          <a:p>
            <a:pPr algn="ctr">
              <a:defRPr/>
            </a:pPr>
            <a:r>
              <a:rPr lang="en-US" sz="3400" dirty="0" smtClean="0">
                <a:solidFill>
                  <a:schemeClr val="accent2">
                    <a:lumMod val="75000"/>
                  </a:schemeClr>
                </a:solidFill>
                <a:latin typeface="Aharoni" pitchFamily="2" charset="-79"/>
                <a:cs typeface="Aharoni" pitchFamily="2" charset="-79"/>
              </a:rPr>
              <a:t>Other attempts at Preserving Languages</a:t>
            </a:r>
            <a:endParaRPr lang="en-US" sz="3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52600"/>
            <a:ext cx="7772400" cy="4572000"/>
          </a:xfrm>
        </p:spPr>
        <p:txBody>
          <a:bodyPr/>
          <a:lstStyle/>
          <a:p>
            <a:pPr marL="68263" indent="0">
              <a:buFont typeface="Wingdings" pitchFamily="2" charset="2"/>
              <a:buNone/>
              <a:defRPr/>
            </a:pPr>
            <a:endParaRPr lang="en-US" sz="1200" dirty="0" smtClean="0"/>
          </a:p>
          <a:p>
            <a:pPr>
              <a:defRPr/>
            </a:pPr>
            <a:r>
              <a:rPr lang="en-US" b="1" dirty="0" smtClean="0">
                <a:solidFill>
                  <a:srgbClr val="FFFF00"/>
                </a:solidFill>
              </a:rPr>
              <a:t>Peru and Quechua</a:t>
            </a:r>
            <a:endParaRPr lang="en-US" dirty="0" smtClean="0"/>
          </a:p>
          <a:p>
            <a:pPr lvl="1">
              <a:defRPr/>
            </a:pPr>
            <a:r>
              <a:rPr lang="en-US" dirty="0" smtClean="0"/>
              <a:t>On a national level, legislators have delivered speeches before Peru’s Congress in Quechua.</a:t>
            </a:r>
          </a:p>
          <a:p>
            <a:pPr lvl="1">
              <a:defRPr/>
            </a:pPr>
            <a:r>
              <a:rPr lang="en-US" dirty="0" smtClean="0"/>
              <a:t>On an international level, Google has launched a version of its search engine in the native language.</a:t>
            </a:r>
          </a:p>
          <a:p>
            <a:pPr lvl="1">
              <a:defRPr/>
            </a:pPr>
            <a:r>
              <a:rPr lang="en-US" dirty="0" smtClean="0"/>
              <a:t>Microsoft has added translations in Quechua to its Windows and Office programs.</a:t>
            </a:r>
          </a:p>
        </p:txBody>
      </p:sp>
      <p:pic>
        <p:nvPicPr>
          <p:cNvPr id="52228" name="Picture 2" descr="C:\Users\Owner\AppData\Local\Microsoft\Windows\Temporary Internet Files\Content.IE5\4HBAF0LP\MC900183654[1].wmf"/>
          <p:cNvPicPr>
            <a:picLocks noChangeAspect="1" noChangeArrowheads="1"/>
          </p:cNvPicPr>
          <p:nvPr/>
        </p:nvPicPr>
        <p:blipFill>
          <a:blip r:embed="rId2" cstate="print"/>
          <a:srcRect/>
          <a:stretch>
            <a:fillRect/>
          </a:stretch>
        </p:blipFill>
        <p:spPr bwMode="auto">
          <a:xfrm>
            <a:off x="5943600" y="4876800"/>
            <a:ext cx="1479550" cy="1371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087437"/>
          </a:xfrm>
        </p:spPr>
        <p:txBody>
          <a:bodyPr/>
          <a:lstStyle/>
          <a:p>
            <a:pPr algn="ctr">
              <a:defRPr/>
            </a:pPr>
            <a:r>
              <a:rPr lang="en-US" sz="3400" dirty="0" smtClean="0">
                <a:solidFill>
                  <a:schemeClr val="accent2">
                    <a:lumMod val="75000"/>
                  </a:schemeClr>
                </a:solidFill>
                <a:latin typeface="Aharoni" pitchFamily="2" charset="-79"/>
                <a:cs typeface="Aharoni" pitchFamily="2" charset="-79"/>
              </a:rPr>
              <a:t>Other attempts at Preserving Languages</a:t>
            </a:r>
            <a:endParaRPr lang="en-US" sz="3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52600"/>
            <a:ext cx="7772400" cy="4572000"/>
          </a:xfrm>
        </p:spPr>
        <p:txBody>
          <a:bodyPr/>
          <a:lstStyle/>
          <a:p>
            <a:pPr marL="68263" indent="0">
              <a:buFont typeface="Wingdings" pitchFamily="2" charset="2"/>
              <a:buNone/>
              <a:defRPr/>
            </a:pPr>
            <a:endParaRPr lang="en-US" sz="1200" dirty="0" smtClean="0"/>
          </a:p>
          <a:p>
            <a:pPr algn="just">
              <a:defRPr/>
            </a:pPr>
            <a:r>
              <a:rPr lang="en-US" sz="4000" b="1" dirty="0" smtClean="0">
                <a:solidFill>
                  <a:srgbClr val="FFFF00"/>
                </a:solidFill>
              </a:rPr>
              <a:t>Peru and Quechua</a:t>
            </a:r>
            <a:endParaRPr lang="en-US" sz="4000" dirty="0" smtClean="0"/>
          </a:p>
          <a:p>
            <a:pPr lvl="1" algn="just">
              <a:defRPr/>
            </a:pPr>
            <a:r>
              <a:rPr lang="en-US" sz="3600" dirty="0" smtClean="0"/>
              <a:t>In 2006 Peru’s president signed a law making discrimination on the basis of language a criminal offense.</a:t>
            </a:r>
          </a:p>
        </p:txBody>
      </p:sp>
      <p:pic>
        <p:nvPicPr>
          <p:cNvPr id="53252" name="Picture 2" descr="C:\Users\Owner\AppData\Local\Microsoft\Windows\Temporary Internet Files\Content.IE5\4HBAF0LP\MC900183654[1].wmf"/>
          <p:cNvPicPr>
            <a:picLocks noChangeAspect="1" noChangeArrowheads="1"/>
          </p:cNvPicPr>
          <p:nvPr/>
        </p:nvPicPr>
        <p:blipFill>
          <a:blip r:embed="rId2" cstate="print"/>
          <a:srcRect/>
          <a:stretch>
            <a:fillRect/>
          </a:stretch>
        </p:blipFill>
        <p:spPr bwMode="auto">
          <a:xfrm>
            <a:off x="5943600" y="4876800"/>
            <a:ext cx="1479550" cy="1371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lgn="ctr">
              <a:defRPr/>
            </a:pPr>
            <a:r>
              <a:rPr lang="en-US" sz="3600" dirty="0" smtClean="0">
                <a:solidFill>
                  <a:schemeClr val="accent2">
                    <a:lumMod val="75000"/>
                  </a:schemeClr>
                </a:solidFill>
                <a:latin typeface="Aharoni" pitchFamily="2" charset="-79"/>
                <a:cs typeface="Aharoni" pitchFamily="2" charset="-79"/>
              </a:rPr>
              <a:t>Key Terms from this Session</a:t>
            </a:r>
            <a:endParaRPr lang="en-US" sz="36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sz="half" idx="1"/>
          </p:nvPr>
        </p:nvSpPr>
        <p:spPr>
          <a:xfrm>
            <a:off x="465138" y="1770063"/>
            <a:ext cx="4038600" cy="4525962"/>
          </a:xfrm>
        </p:spPr>
        <p:txBody>
          <a:bodyPr/>
          <a:lstStyle/>
          <a:p>
            <a:r>
              <a:rPr lang="en-US" sz="2200" smtClean="0"/>
              <a:t>Acculturation</a:t>
            </a:r>
          </a:p>
          <a:p>
            <a:r>
              <a:rPr lang="en-US" sz="2200" smtClean="0"/>
              <a:t>Assimilation</a:t>
            </a:r>
          </a:p>
          <a:p>
            <a:r>
              <a:rPr lang="en-US" sz="2200" smtClean="0"/>
              <a:t>Transculturation</a:t>
            </a:r>
          </a:p>
          <a:p>
            <a:r>
              <a:rPr lang="en-US" sz="2200" smtClean="0"/>
              <a:t>Ethnocentrism</a:t>
            </a:r>
          </a:p>
          <a:p>
            <a:r>
              <a:rPr lang="en-US" sz="2200" smtClean="0"/>
              <a:t>Cultural relativism</a:t>
            </a:r>
          </a:p>
          <a:p>
            <a:r>
              <a:rPr lang="en-US" sz="2200" smtClean="0"/>
              <a:t>Syncretism</a:t>
            </a:r>
          </a:p>
          <a:p>
            <a:r>
              <a:rPr lang="en-US" sz="2200" smtClean="0"/>
              <a:t>Language</a:t>
            </a:r>
          </a:p>
          <a:p>
            <a:r>
              <a:rPr lang="en-US" sz="2200" smtClean="0"/>
              <a:t>Cultural transmission</a:t>
            </a:r>
          </a:p>
          <a:p>
            <a:r>
              <a:rPr lang="en-US" sz="2200" smtClean="0"/>
              <a:t>Linguist</a:t>
            </a:r>
          </a:p>
          <a:p>
            <a:r>
              <a:rPr lang="en-US" sz="2200" smtClean="0"/>
              <a:t>Linguistic fragmentation</a:t>
            </a:r>
          </a:p>
        </p:txBody>
      </p:sp>
      <p:sp>
        <p:nvSpPr>
          <p:cNvPr id="4" name="Content Placeholder 3"/>
          <p:cNvSpPr>
            <a:spLocks noGrp="1"/>
          </p:cNvSpPr>
          <p:nvPr>
            <p:ph sz="half" idx="2"/>
          </p:nvPr>
        </p:nvSpPr>
        <p:spPr>
          <a:xfrm>
            <a:off x="4572000" y="1447800"/>
            <a:ext cx="4038600" cy="5257800"/>
          </a:xfrm>
        </p:spPr>
        <p:txBody>
          <a:bodyPr/>
          <a:lstStyle/>
          <a:p>
            <a:r>
              <a:rPr lang="en-US" sz="2200" smtClean="0"/>
              <a:t>Language family</a:t>
            </a:r>
          </a:p>
          <a:p>
            <a:r>
              <a:rPr lang="en-US" sz="2200" smtClean="0"/>
              <a:t>Language sub-family</a:t>
            </a:r>
          </a:p>
          <a:p>
            <a:r>
              <a:rPr lang="en-US" sz="2200" smtClean="0"/>
              <a:t>Standard language</a:t>
            </a:r>
          </a:p>
          <a:p>
            <a:r>
              <a:rPr lang="en-US" sz="2200" smtClean="0"/>
              <a:t>Official language</a:t>
            </a:r>
          </a:p>
          <a:p>
            <a:r>
              <a:rPr lang="en-US" sz="2200" smtClean="0"/>
              <a:t>Dialects</a:t>
            </a:r>
          </a:p>
          <a:p>
            <a:r>
              <a:rPr lang="en-US" sz="2200" smtClean="0"/>
              <a:t>Isogloss</a:t>
            </a:r>
          </a:p>
          <a:p>
            <a:r>
              <a:rPr lang="en-US" sz="2200" smtClean="0"/>
              <a:t>Bilingual</a:t>
            </a:r>
          </a:p>
          <a:p>
            <a:r>
              <a:rPr lang="en-US" sz="2200" smtClean="0"/>
              <a:t>Multilingual</a:t>
            </a:r>
          </a:p>
          <a:p>
            <a:r>
              <a:rPr lang="en-US" sz="2200" smtClean="0"/>
              <a:t>Pidgin</a:t>
            </a:r>
          </a:p>
          <a:p>
            <a:r>
              <a:rPr lang="en-US" sz="2200" smtClean="0"/>
              <a:t>Lingua franca</a:t>
            </a:r>
          </a:p>
          <a:p>
            <a:r>
              <a:rPr lang="en-US" sz="2200" smtClean="0"/>
              <a:t>Toponymy</a:t>
            </a:r>
          </a:p>
          <a:p>
            <a:r>
              <a:rPr lang="en-US" sz="2200" smtClean="0"/>
              <a:t>Extinct language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 calcmode="lin" valueType="num">
                                      <p:cBhvr additive="base">
                                        <p:cTn id="5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 calcmode="lin" valueType="num">
                                      <p:cBhvr additive="base">
                                        <p:cTn id="5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4">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4">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additive="base">
                                        <p:cTn id="7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 calcmode="lin" valueType="num">
                                      <p:cBhvr additive="base">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4">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anim calcmode="lin" valueType="num">
                                      <p:cBhvr additive="base">
                                        <p:cTn id="8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4">
                                            <p:txEl>
                                              <p:pRg st="9" end="9"/>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anim calcmode="lin" valueType="num">
                                      <p:cBhvr additive="base">
                                        <p:cTn id="8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0" dur="1000" fill="hold"/>
                                        <p:tgtEl>
                                          <p:spTgt spid="4">
                                            <p:txEl>
                                              <p:pRg st="10" end="10"/>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
                                            <p:txEl>
                                              <p:pRg st="11" end="11"/>
                                            </p:txEl>
                                          </p:spTgt>
                                        </p:tgtEl>
                                        <p:attrNameLst>
                                          <p:attrName>style.visibility</p:attrName>
                                        </p:attrNameLst>
                                      </p:cBhvr>
                                      <p:to>
                                        <p:strVal val="visible"/>
                                      </p:to>
                                    </p:set>
                                    <p:anim calcmode="lin" valueType="num">
                                      <p:cBhvr additive="base">
                                        <p:cTn id="9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4"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transculturation?</a:t>
            </a:r>
            <a:endParaRPr lang="en-US" dirty="0"/>
          </a:p>
        </p:txBody>
      </p:sp>
      <p:sp>
        <p:nvSpPr>
          <p:cNvPr id="13315" name="Content Placeholder 2"/>
          <p:cNvSpPr>
            <a:spLocks noGrp="1"/>
          </p:cNvSpPr>
          <p:nvPr>
            <p:ph idx="1"/>
          </p:nvPr>
        </p:nvSpPr>
        <p:spPr/>
        <p:txBody>
          <a:bodyPr/>
          <a:lstStyle/>
          <a:p>
            <a:pPr algn="just"/>
            <a:r>
              <a:rPr lang="en-US" smtClean="0"/>
              <a:t>Sometimes two-way flows of culture reflect a more equal exchange of cultural traits, a process called </a:t>
            </a:r>
            <a:r>
              <a:rPr lang="en-US" b="1" smtClean="0">
                <a:solidFill>
                  <a:srgbClr val="FFFF00"/>
                </a:solidFill>
              </a:rPr>
              <a:t>transculturation.</a:t>
            </a:r>
          </a:p>
        </p:txBody>
      </p:sp>
      <p:pic>
        <p:nvPicPr>
          <p:cNvPr id="85000" name="Picture 8" descr="C:\Users\Owner\AppData\Local\Microsoft\Windows\Temporary Internet Files\Content.IE5\CNBCS08V\MP90038606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3657600"/>
            <a:ext cx="341376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Example of transculturation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dirty="0" smtClean="0">
                <a:solidFill>
                  <a:schemeClr val="tx1">
                    <a:lumMod val="95000"/>
                  </a:schemeClr>
                </a:solidFill>
              </a:rPr>
              <a:t>Buddhism originated in India but </a:t>
            </a:r>
            <a:r>
              <a:rPr lang="en-US" b="1" dirty="0" smtClean="0">
                <a:solidFill>
                  <a:srgbClr val="FFFF00"/>
                </a:solidFill>
              </a:rPr>
              <a:t>diffused </a:t>
            </a:r>
            <a:r>
              <a:rPr lang="en-US" dirty="0" smtClean="0">
                <a:solidFill>
                  <a:schemeClr val="tx1">
                    <a:lumMod val="95000"/>
                  </a:schemeClr>
                </a:solidFill>
              </a:rPr>
              <a:t>throughout Eastern Asia and came into contact with Confucianism.</a:t>
            </a:r>
          </a:p>
          <a:p>
            <a:pPr algn="just">
              <a:defRPr/>
            </a:pPr>
            <a:r>
              <a:rPr lang="en-US" dirty="0" smtClean="0">
                <a:solidFill>
                  <a:schemeClr val="tx1">
                    <a:lumMod val="95000"/>
                  </a:schemeClr>
                </a:solidFill>
              </a:rPr>
              <a:t>Both forces were strong, and </a:t>
            </a:r>
            <a:r>
              <a:rPr lang="en-US" b="1" dirty="0" smtClean="0">
                <a:solidFill>
                  <a:srgbClr val="FFFF00"/>
                </a:solidFill>
              </a:rPr>
              <a:t>transculturation</a:t>
            </a:r>
            <a:r>
              <a:rPr lang="en-US" dirty="0" smtClean="0">
                <a:solidFill>
                  <a:schemeClr val="tx1">
                    <a:lumMod val="95000"/>
                  </a:schemeClr>
                </a:solidFill>
              </a:rPr>
              <a:t> occurred.</a:t>
            </a:r>
          </a:p>
          <a:p>
            <a:pPr algn="just">
              <a:defRPr/>
            </a:pPr>
            <a:r>
              <a:rPr lang="en-US" dirty="0" smtClean="0">
                <a:solidFill>
                  <a:schemeClr val="tx1">
                    <a:lumMod val="95000"/>
                  </a:schemeClr>
                </a:solidFill>
              </a:rPr>
              <a:t>Buddhism and Confucianism remained in place to influence large populations throughout East Asia. </a:t>
            </a:r>
          </a:p>
          <a:p>
            <a:pPr>
              <a:defRPr/>
            </a:pPr>
            <a:endParaRPr lang="en-US" dirty="0"/>
          </a:p>
        </p:txBody>
      </p:sp>
      <p:pic>
        <p:nvPicPr>
          <p:cNvPr id="14340" name="Picture 2" descr="C:\Program Files (x86)\Microsoft Office\MEDIA\CAGCAT10\j0300912.wmf"/>
          <p:cNvPicPr>
            <a:picLocks noChangeAspect="1" noChangeArrowheads="1"/>
          </p:cNvPicPr>
          <p:nvPr/>
        </p:nvPicPr>
        <p:blipFill>
          <a:blip r:embed="rId2" cstate="print"/>
          <a:srcRect/>
          <a:stretch>
            <a:fillRect/>
          </a:stretch>
        </p:blipFill>
        <p:spPr bwMode="auto">
          <a:xfrm>
            <a:off x="5715000" y="5151438"/>
            <a:ext cx="1798638" cy="170656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b="1" dirty="0" smtClean="0">
                <a:solidFill>
                  <a:schemeClr val="accent2">
                    <a:lumMod val="75000"/>
                  </a:schemeClr>
                </a:solidFill>
                <a:latin typeface="Aharoni" pitchFamily="2" charset="-79"/>
                <a:cs typeface="Aharoni" pitchFamily="2" charset="-79"/>
              </a:rPr>
              <a:t>Ethnocentrism and Cultural Relativism</a:t>
            </a:r>
            <a:endParaRPr lang="en-US" b="1" dirty="0">
              <a:solidFill>
                <a:schemeClr val="accent2">
                  <a:lumMod val="75000"/>
                </a:schemeClr>
              </a:solidFill>
              <a:latin typeface="Aharoni" pitchFamily="2" charset="-79"/>
              <a:cs typeface="Aharoni" pitchFamily="2" charset="-79"/>
            </a:endParaRPr>
          </a:p>
        </p:txBody>
      </p:sp>
      <p:pic>
        <p:nvPicPr>
          <p:cNvPr id="38918" name="Picture 6" descr="C:\Users\Owner\AppData\Local\Microsoft\Windows\Temporary Internet Files\Content.IE5\CNBCS08V\MP900443893[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2438400" y="1905000"/>
            <a:ext cx="4870580" cy="4114800"/>
          </a:xfrm>
          <a:prstGeom prst="rect">
            <a:avLst/>
          </a:prstGeom>
          <a:ln w="5715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825" y="512763"/>
            <a:ext cx="7772400" cy="914400"/>
          </a:xfrm>
        </p:spPr>
        <p:txBody>
          <a:bodyPr/>
          <a:lstStyle/>
          <a:p>
            <a:pPr algn="ctr">
              <a:defRPr/>
            </a:pPr>
            <a:r>
              <a:rPr lang="en-US" sz="4400" dirty="0" smtClean="0">
                <a:solidFill>
                  <a:schemeClr val="accent2">
                    <a:lumMod val="75000"/>
                  </a:schemeClr>
                </a:solidFill>
                <a:latin typeface="Aharoni" pitchFamily="2" charset="-79"/>
                <a:cs typeface="Aharoni" pitchFamily="2" charset="-79"/>
              </a:rPr>
              <a:t>What’s the difference?</a:t>
            </a:r>
            <a:endParaRPr lang="en-US" sz="4400" dirty="0">
              <a:solidFill>
                <a:schemeClr val="accent2">
                  <a:lumMod val="75000"/>
                </a:schemeClr>
              </a:solidFill>
              <a:latin typeface="Aharoni" pitchFamily="2" charset="-79"/>
              <a:cs typeface="Aharoni" pitchFamily="2" charset="-79"/>
            </a:endParaRPr>
          </a:p>
        </p:txBody>
      </p:sp>
      <p:sp>
        <p:nvSpPr>
          <p:cNvPr id="16387" name="Text Placeholder 4"/>
          <p:cNvSpPr>
            <a:spLocks noGrp="1"/>
          </p:cNvSpPr>
          <p:nvPr>
            <p:ph type="body" idx="1"/>
          </p:nvPr>
        </p:nvSpPr>
        <p:spPr>
          <a:xfrm>
            <a:off x="457200" y="1809750"/>
            <a:ext cx="4040188" cy="639763"/>
          </a:xfrm>
        </p:spPr>
        <p:txBody>
          <a:bodyPr/>
          <a:lstStyle/>
          <a:p>
            <a:pPr marL="73025" algn="ctr"/>
            <a:r>
              <a:rPr lang="en-US" smtClean="0">
                <a:solidFill>
                  <a:srgbClr val="FFFF00"/>
                </a:solidFill>
              </a:rPr>
              <a:t>Ethnocentrism</a:t>
            </a:r>
          </a:p>
        </p:txBody>
      </p:sp>
      <p:sp>
        <p:nvSpPr>
          <p:cNvPr id="16388" name="Text Placeholder 6"/>
          <p:cNvSpPr>
            <a:spLocks noGrp="1"/>
          </p:cNvSpPr>
          <p:nvPr>
            <p:ph type="body" sz="half" idx="3"/>
          </p:nvPr>
        </p:nvSpPr>
        <p:spPr>
          <a:xfrm>
            <a:off x="4645025" y="1809750"/>
            <a:ext cx="4041775" cy="639763"/>
          </a:xfrm>
        </p:spPr>
        <p:txBody>
          <a:bodyPr/>
          <a:lstStyle/>
          <a:p>
            <a:pPr marL="73025" algn="ctr"/>
            <a:r>
              <a:rPr lang="en-US" smtClean="0">
                <a:solidFill>
                  <a:srgbClr val="FFFF00"/>
                </a:solidFill>
              </a:rPr>
              <a:t>Cultural Relativism</a:t>
            </a:r>
          </a:p>
        </p:txBody>
      </p:sp>
      <p:sp>
        <p:nvSpPr>
          <p:cNvPr id="16389" name="Content Placeholder 5"/>
          <p:cNvSpPr>
            <a:spLocks noGrp="1"/>
          </p:cNvSpPr>
          <p:nvPr>
            <p:ph sz="quarter" idx="2"/>
          </p:nvPr>
        </p:nvSpPr>
        <p:spPr>
          <a:xfrm>
            <a:off x="457200" y="2459038"/>
            <a:ext cx="4040188" cy="1731962"/>
          </a:xfrm>
        </p:spPr>
        <p:txBody>
          <a:bodyPr/>
          <a:lstStyle/>
          <a:p>
            <a:r>
              <a:rPr lang="en-US" b="1" dirty="0" smtClean="0">
                <a:solidFill>
                  <a:srgbClr val="FFFF00"/>
                </a:solidFill>
              </a:rPr>
              <a:t>Ethnocentrism</a:t>
            </a:r>
            <a:r>
              <a:rPr lang="en-US" dirty="0" smtClean="0"/>
              <a:t> is the practice of judging another culture by the standards of one’s own culture.</a:t>
            </a:r>
          </a:p>
          <a:p>
            <a:endParaRPr lang="en-US" dirty="0" smtClean="0"/>
          </a:p>
        </p:txBody>
      </p:sp>
      <p:sp>
        <p:nvSpPr>
          <p:cNvPr id="16390" name="Content Placeholder 7"/>
          <p:cNvSpPr>
            <a:spLocks noGrp="1"/>
          </p:cNvSpPr>
          <p:nvPr>
            <p:ph sz="quarter" idx="4"/>
          </p:nvPr>
        </p:nvSpPr>
        <p:spPr>
          <a:xfrm>
            <a:off x="4645025" y="2459038"/>
            <a:ext cx="4041775" cy="1731962"/>
          </a:xfrm>
        </p:spPr>
        <p:txBody>
          <a:bodyPr/>
          <a:lstStyle/>
          <a:p>
            <a:r>
              <a:rPr lang="en-US" b="1" dirty="0" smtClean="0">
                <a:solidFill>
                  <a:srgbClr val="FFFF00"/>
                </a:solidFill>
              </a:rPr>
              <a:t>Cultural relativism</a:t>
            </a:r>
            <a:r>
              <a:rPr lang="en-US" dirty="0" smtClean="0"/>
              <a:t> is the practice of evaluating a culture by its own standards.</a:t>
            </a:r>
          </a:p>
          <a:p>
            <a:endParaRPr lang="en-US" dirty="0" smtClean="0"/>
          </a:p>
        </p:txBody>
      </p:sp>
      <p:pic>
        <p:nvPicPr>
          <p:cNvPr id="16391" name="Picture 2" descr="C:\Users\Owner\AppData\Local\Microsoft\Windows\Temporary Internet Files\Content.IE5\BXPNTBME\MC900056974[1].wmf"/>
          <p:cNvPicPr>
            <a:picLocks noChangeAspect="1" noChangeArrowheads="1"/>
          </p:cNvPicPr>
          <p:nvPr/>
        </p:nvPicPr>
        <p:blipFill>
          <a:blip r:embed="rId2" cstate="print"/>
          <a:srcRect/>
          <a:stretch>
            <a:fillRect/>
          </a:stretch>
        </p:blipFill>
        <p:spPr bwMode="auto">
          <a:xfrm>
            <a:off x="1828800" y="4343400"/>
            <a:ext cx="5570538" cy="1752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10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6390">
                                            <p:txEl>
                                              <p:pRg st="0" end="0"/>
                                            </p:txEl>
                                          </p:spTgt>
                                        </p:tgtEl>
                                        <p:attrNameLst>
                                          <p:attrName>style.visibility</p:attrName>
                                        </p:attrNameLst>
                                      </p:cBhvr>
                                      <p:to>
                                        <p:strVal val="visible"/>
                                      </p:to>
                                    </p:set>
                                    <p:anim calcmode="lin" valueType="num">
                                      <p:cBhvr additive="base">
                                        <p:cTn id="13" dur="1000" fill="hold"/>
                                        <p:tgtEl>
                                          <p:spTgt spid="16390">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63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Ethnocentrism</a:t>
            </a:r>
            <a:endParaRPr lang="en-US" sz="4400" dirty="0">
              <a:solidFill>
                <a:schemeClr val="accent2">
                  <a:lumMod val="75000"/>
                </a:schemeClr>
              </a:solidFill>
              <a:latin typeface="Aharoni" pitchFamily="2" charset="-79"/>
              <a:cs typeface="Aharoni" pitchFamily="2" charset="-79"/>
            </a:endParaRPr>
          </a:p>
        </p:txBody>
      </p:sp>
      <p:sp>
        <p:nvSpPr>
          <p:cNvPr id="17411" name="Content Placeholder 2"/>
          <p:cNvSpPr>
            <a:spLocks noGrp="1"/>
          </p:cNvSpPr>
          <p:nvPr>
            <p:ph idx="1"/>
          </p:nvPr>
        </p:nvSpPr>
        <p:spPr>
          <a:xfrm>
            <a:off x="1219200" y="3581400"/>
            <a:ext cx="7620000" cy="3276600"/>
          </a:xfrm>
        </p:spPr>
        <p:txBody>
          <a:bodyPr/>
          <a:lstStyle/>
          <a:p>
            <a:pPr algn="just"/>
            <a:r>
              <a:rPr lang="en-US" sz="2700" b="1" smtClean="0">
                <a:solidFill>
                  <a:srgbClr val="FFFF00"/>
                </a:solidFill>
              </a:rPr>
              <a:t>Ethnocentrism</a:t>
            </a:r>
            <a:r>
              <a:rPr lang="en-US" sz="2700" smtClean="0"/>
              <a:t> can sometimes generate misunderstanding and conflict.</a:t>
            </a:r>
          </a:p>
          <a:p>
            <a:pPr algn="just"/>
            <a:r>
              <a:rPr lang="en-US" sz="2700" smtClean="0"/>
              <a:t>On a smaller scale, ethnocentrism is necessary for people to be emotionally attached to their way of life.</a:t>
            </a:r>
          </a:p>
          <a:p>
            <a:pPr algn="just"/>
            <a:r>
              <a:rPr lang="en-US" sz="2700" b="1" smtClean="0">
                <a:solidFill>
                  <a:srgbClr val="FFFF00"/>
                </a:solidFill>
              </a:rPr>
              <a:t>If one culture considers itself to be superior, conflict could occur.</a:t>
            </a:r>
          </a:p>
        </p:txBody>
      </p:sp>
      <p:pic>
        <p:nvPicPr>
          <p:cNvPr id="17412" name="Picture 3" descr="C:\Users\Owner\AppData\Local\Microsoft\Windows\Temporary Internet Files\Content.IE5\H6MQ49SX\MP910216497[1].jpg"/>
          <p:cNvPicPr>
            <a:picLocks noChangeAspect="1" noChangeArrowheads="1"/>
          </p:cNvPicPr>
          <p:nvPr/>
        </p:nvPicPr>
        <p:blipFill>
          <a:blip r:embed="rId2" cstate="print"/>
          <a:srcRect/>
          <a:stretch>
            <a:fillRect/>
          </a:stretch>
        </p:blipFill>
        <p:spPr bwMode="auto">
          <a:xfrm>
            <a:off x="2743200" y="1371600"/>
            <a:ext cx="4419600" cy="21336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12712</TotalTime>
  <Words>1643</Words>
  <Application>Microsoft Office PowerPoint</Application>
  <PresentationFormat>On-screen Show (4:3)</PresentationFormat>
  <Paragraphs>205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Metro</vt:lpstr>
      <vt:lpstr>Advanced Placement Human Geography</vt:lpstr>
      <vt:lpstr>Acculturation</vt:lpstr>
      <vt:lpstr>What is acculturation?</vt:lpstr>
      <vt:lpstr>What is assimilation?</vt:lpstr>
      <vt:lpstr>What is transculturation?</vt:lpstr>
      <vt:lpstr>Example of transculturation</vt:lpstr>
      <vt:lpstr>Ethnocentrism and Cultural Relativism</vt:lpstr>
      <vt:lpstr>What’s the difference?</vt:lpstr>
      <vt:lpstr>Ethnocentrism</vt:lpstr>
      <vt:lpstr>Example of ethnocentrism</vt:lpstr>
      <vt:lpstr>Cultural Relativism</vt:lpstr>
      <vt:lpstr>Critics of Cultural Relativism</vt:lpstr>
      <vt:lpstr>Cultural Differences</vt:lpstr>
      <vt:lpstr>Syncretism</vt:lpstr>
      <vt:lpstr>These changes lead to a wide range of differences, including languages and religions.</vt:lpstr>
      <vt:lpstr>Language</vt:lpstr>
      <vt:lpstr>Language</vt:lpstr>
      <vt:lpstr>Language</vt:lpstr>
      <vt:lpstr>Language</vt:lpstr>
      <vt:lpstr>Language and Preservation of Culture</vt:lpstr>
      <vt:lpstr>Language</vt:lpstr>
      <vt:lpstr>Most Commonly Spoken Languages</vt:lpstr>
      <vt:lpstr>Language</vt:lpstr>
      <vt:lpstr>Language</vt:lpstr>
      <vt:lpstr>Language</vt:lpstr>
      <vt:lpstr>Language</vt:lpstr>
      <vt:lpstr>Language</vt:lpstr>
      <vt:lpstr>Language</vt:lpstr>
      <vt:lpstr>Slide 29</vt:lpstr>
      <vt:lpstr>Language</vt:lpstr>
      <vt:lpstr>Language</vt:lpstr>
      <vt:lpstr>Language</vt:lpstr>
      <vt:lpstr>Coping with Language Barriers</vt:lpstr>
      <vt:lpstr>Coping with Language Barriers</vt:lpstr>
      <vt:lpstr>Coping with Language Barriers</vt:lpstr>
      <vt:lpstr>Slide 36</vt:lpstr>
      <vt:lpstr>Toponymy</vt:lpstr>
      <vt:lpstr>Toponymy</vt:lpstr>
      <vt:lpstr>Language Extinction</vt:lpstr>
      <vt:lpstr>Example of Attempt to Preserve a Language</vt:lpstr>
      <vt:lpstr>Other attempts at Preserving Languages</vt:lpstr>
      <vt:lpstr>Other attempts at Preserving Languages</vt:lpstr>
      <vt:lpstr>Other attempts at Preserving Languages</vt:lpstr>
      <vt:lpstr>Other attempts at Preserving Languages</vt:lpstr>
      <vt:lpstr>Key Terms from this Session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Human Geography</dc:title>
  <dc:creator>Owner</dc:creator>
  <cp:lastModifiedBy>Ethel Wood</cp:lastModifiedBy>
  <cp:revision>65</cp:revision>
  <dcterms:created xsi:type="dcterms:W3CDTF">2010-11-02T12:42:19Z</dcterms:created>
  <dcterms:modified xsi:type="dcterms:W3CDTF">2013-02-05T23:48:48Z</dcterms:modified>
</cp:coreProperties>
</file>