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8" r:id="rId1"/>
  </p:sldMasterIdLst>
  <p:notesMasterIdLst>
    <p:notesMasterId r:id="rId43"/>
  </p:notesMasterIdLst>
  <p:sldIdLst>
    <p:sldId id="256" r:id="rId2"/>
    <p:sldId id="371" r:id="rId3"/>
    <p:sldId id="373" r:id="rId4"/>
    <p:sldId id="374" r:id="rId5"/>
    <p:sldId id="375" r:id="rId6"/>
    <p:sldId id="379" r:id="rId7"/>
    <p:sldId id="392" r:id="rId8"/>
    <p:sldId id="376" r:id="rId9"/>
    <p:sldId id="380" r:id="rId10"/>
    <p:sldId id="381" r:id="rId11"/>
    <p:sldId id="382" r:id="rId12"/>
    <p:sldId id="417" r:id="rId13"/>
    <p:sldId id="383" r:id="rId14"/>
    <p:sldId id="384" r:id="rId15"/>
    <p:sldId id="385" r:id="rId16"/>
    <p:sldId id="386" r:id="rId17"/>
    <p:sldId id="397" r:id="rId18"/>
    <p:sldId id="418" r:id="rId19"/>
    <p:sldId id="419" r:id="rId20"/>
    <p:sldId id="387" r:id="rId21"/>
    <p:sldId id="388" r:id="rId22"/>
    <p:sldId id="390" r:id="rId23"/>
    <p:sldId id="398" r:id="rId24"/>
    <p:sldId id="399" r:id="rId25"/>
    <p:sldId id="400" r:id="rId26"/>
    <p:sldId id="401" r:id="rId27"/>
    <p:sldId id="403" r:id="rId28"/>
    <p:sldId id="404" r:id="rId29"/>
    <p:sldId id="402" r:id="rId30"/>
    <p:sldId id="405" r:id="rId31"/>
    <p:sldId id="407" r:id="rId32"/>
    <p:sldId id="408" r:id="rId33"/>
    <p:sldId id="406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4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2A64E9-2BAC-450F-9952-A590E44A2ABE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4CAE13-C7D6-47D7-8867-D7A3858C2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91E80A-7AFF-4E7E-A5FD-D1B6A3961EE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FC6E57-69F9-4097-8CA5-A40C41E1E292}" type="datetime1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CA98C-F2DA-4BCF-A5D9-68D580032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CF34-4124-4D0F-BA48-4FEF2BADDB79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1AAC-64D3-42AA-9DB0-FB0C4C9EF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5902-755D-4A86-AFBF-E40E42344727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EB73-85BB-4FF1-8499-7163942DC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3903-808E-4EAB-8B53-E1C82FF937C9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FE9E-A619-44E9-99BB-C8E69A1D6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C966D-39C7-457F-B516-47B8CFCB1C96}" type="datetime1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B8B291-A5A5-4DC3-A5ED-45777095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6E87A4-BADC-466C-B148-988054F9C2FF}" type="datetime1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0B89FC-7307-4250-B9E8-F23B82C6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70C249-1E4E-4D9A-B088-3444A5AD0212}" type="datetime1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69569-A051-4B3C-B531-21645B6F3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F0F3-1157-46A4-A8A0-E0CAAD9BB637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42D1-8BF3-4D8C-865F-F06DBAD46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233FE-87E2-4996-8B0D-534DAF4BF93F}" type="datetime1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9CD655-1136-47AF-8330-1CDC85AB4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4054-5384-4A40-9BA5-69D4D33ACBBD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C629-465F-4F0F-BCFD-F1CAF0BB8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B1744C-B618-498E-AC30-B1DA37B26CC4}" type="datetime1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631668-1F1A-4219-889A-AF3CCD8F0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35BDCFD-AE2E-4647-A47B-A8110DDA2B36}" type="datetime1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3F1A2D-C539-48B2-947C-D7638E1A2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30" r:id="rId1"/>
    <p:sldLayoutId id="2147484925" r:id="rId2"/>
    <p:sldLayoutId id="2147484931" r:id="rId3"/>
    <p:sldLayoutId id="2147484932" r:id="rId4"/>
    <p:sldLayoutId id="2147484933" r:id="rId5"/>
    <p:sldLayoutId id="2147484926" r:id="rId6"/>
    <p:sldLayoutId id="2147484934" r:id="rId7"/>
    <p:sldLayoutId id="2147484927" r:id="rId8"/>
    <p:sldLayoutId id="2147484935" r:id="rId9"/>
    <p:sldLayoutId id="2147484928" r:id="rId10"/>
    <p:sldLayoutId id="2147484929" r:id="rId11"/>
  </p:sldLayoutIdLst>
  <p:transition spd="slow">
    <p:pul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0F2D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2600" y="533400"/>
            <a:ext cx="57912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0" cap="none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Advanced Placement Human Geography</a:t>
            </a:r>
            <a:endParaRPr lang="en-US" b="0" cap="none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195" name="Subtitle 1"/>
          <p:cNvSpPr>
            <a:spLocks noGrp="1"/>
          </p:cNvSpPr>
          <p:nvPr>
            <p:ph type="subTitle" idx="1"/>
          </p:nvPr>
        </p:nvSpPr>
        <p:spPr>
          <a:xfrm>
            <a:off x="2565400" y="2438400"/>
            <a:ext cx="4013200" cy="10350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3200" smtClean="0">
                <a:solidFill>
                  <a:srgbClr val="92D050"/>
                </a:solidFill>
              </a:rPr>
              <a:t>Unit 3: 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smtClean="0">
                <a:solidFill>
                  <a:srgbClr val="92D050"/>
                </a:solidFill>
              </a:rPr>
              <a:t>Cultural Patterns</a:t>
            </a:r>
          </a:p>
        </p:txBody>
      </p:sp>
      <p:pic>
        <p:nvPicPr>
          <p:cNvPr id="1032" name="Picture 8" descr="C:\Users\Owner\AppData\Local\Microsoft\Windows\Temporary Internet Files\Content.IE5\PKQ3KW4C\MC90005351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9" y="3706091"/>
            <a:ext cx="3372075" cy="2655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7315200" y="6361113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Session 3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542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070850" y="838200"/>
            <a:ext cx="615950" cy="54864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</a:rPr>
              <a:t>Christianity  in  the  United  States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1060450" y="838200"/>
            <a:ext cx="670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About 50% of the U.S. population is </a:t>
            </a:r>
            <a:r>
              <a:rPr lang="en-US" sz="2000" b="1">
                <a:solidFill>
                  <a:srgbClr val="FFFF00"/>
                </a:solidFill>
              </a:rPr>
              <a:t>Protestant</a:t>
            </a:r>
            <a:r>
              <a:rPr lang="en-US" sz="2000"/>
              <a:t>, but they belong to hundreds of different denominations and sects.  Even the major denominations listed below are divided into different churches.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 in the United States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200" dirty="0" smtClean="0"/>
              <a:t>There are </a:t>
            </a:r>
            <a:r>
              <a:rPr lang="en-US" sz="3200" b="1" dirty="0" smtClean="0">
                <a:solidFill>
                  <a:srgbClr val="FFFF00"/>
                </a:solidFill>
              </a:rPr>
              <a:t>regional differences </a:t>
            </a:r>
            <a:r>
              <a:rPr lang="en-US" sz="3200" dirty="0" smtClean="0"/>
              <a:t>which means that most people live in communities where one denomination predominates.</a:t>
            </a:r>
          </a:p>
          <a:p>
            <a:pPr lvl="1" algn="just">
              <a:defRPr/>
            </a:pPr>
            <a:r>
              <a:rPr lang="en-US" dirty="0" smtClean="0">
                <a:solidFill>
                  <a:srgbClr val="92D050"/>
                </a:solidFill>
              </a:rPr>
              <a:t>Baptists:  </a:t>
            </a:r>
            <a:r>
              <a:rPr lang="en-US" dirty="0" smtClean="0"/>
              <a:t>southern states</a:t>
            </a:r>
          </a:p>
          <a:p>
            <a:pPr lvl="1" algn="just">
              <a:defRPr/>
            </a:pPr>
            <a:r>
              <a:rPr lang="en-US" dirty="0" smtClean="0">
                <a:solidFill>
                  <a:srgbClr val="92D050"/>
                </a:solidFill>
              </a:rPr>
              <a:t>Methodists:  </a:t>
            </a:r>
            <a:r>
              <a:rPr lang="en-US" dirty="0" smtClean="0"/>
              <a:t>Northeast and Southwest</a:t>
            </a:r>
          </a:p>
          <a:p>
            <a:pPr lvl="1" algn="just">
              <a:defRPr/>
            </a:pPr>
            <a:r>
              <a:rPr lang="en-US" dirty="0" smtClean="0">
                <a:solidFill>
                  <a:srgbClr val="92D050"/>
                </a:solidFill>
              </a:rPr>
              <a:t>Lutherans:  </a:t>
            </a:r>
            <a:r>
              <a:rPr lang="en-US" dirty="0" smtClean="0"/>
              <a:t>Minnesota and North Dakota</a:t>
            </a:r>
          </a:p>
          <a:p>
            <a:pPr lvl="1" algn="just">
              <a:defRPr/>
            </a:pPr>
            <a:r>
              <a:rPr lang="en-US" dirty="0" smtClean="0">
                <a:solidFill>
                  <a:srgbClr val="92D050"/>
                </a:solidFill>
              </a:rPr>
              <a:t>Mormons:  </a:t>
            </a:r>
            <a:r>
              <a:rPr lang="en-US" dirty="0" smtClean="0"/>
              <a:t>Utah</a:t>
            </a:r>
          </a:p>
          <a:p>
            <a:pPr marL="454025" lvl="1" indent="0" algn="just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 in the United States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Patterns</a:t>
            </a:r>
            <a:r>
              <a:rPr lang="en-US" dirty="0" smtClean="0"/>
              <a:t> have been determined </a:t>
            </a:r>
            <a:r>
              <a:rPr lang="en-US" b="1" dirty="0" smtClean="0">
                <a:solidFill>
                  <a:srgbClr val="FFFF00"/>
                </a:solidFill>
              </a:rPr>
              <a:t>PRIMARILY</a:t>
            </a:r>
            <a:r>
              <a:rPr lang="en-US" dirty="0" smtClean="0"/>
              <a:t> because of migration/settlement patterns.</a:t>
            </a:r>
          </a:p>
          <a:p>
            <a:pPr marL="68263" indent="0" algn="just">
              <a:buFont typeface="Wingdings" pitchFamily="2" charset="2"/>
              <a:buNone/>
              <a:defRPr/>
            </a:pPr>
            <a:endParaRPr lang="en-US" dirty="0"/>
          </a:p>
          <a:p>
            <a:pPr marL="68263" indent="0" algn="just">
              <a:buFont typeface="Wingdings" pitchFamily="2" charset="2"/>
              <a:buNone/>
              <a:defRPr/>
            </a:pPr>
            <a:endParaRPr lang="en-US" dirty="0" smtClean="0"/>
          </a:p>
          <a:p>
            <a:pPr marL="454025" lvl="1" indent="0" algn="just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0484" name="Picture 2" descr="C:\Users\Owner\AppData\Local\Microsoft\Windows\Temporary Internet Files\Content.IE5\EQG2G7S1\MM90035469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00400"/>
            <a:ext cx="31591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0060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Islam</a:t>
            </a:r>
          </a:p>
          <a:p>
            <a:pPr algn="just">
              <a:defRPr/>
            </a:pPr>
            <a:r>
              <a:rPr lang="en-US" sz="2800" dirty="0" smtClean="0"/>
              <a:t>It is the </a:t>
            </a:r>
            <a:r>
              <a:rPr lang="en-US" sz="2800" b="1" dirty="0" smtClean="0">
                <a:solidFill>
                  <a:srgbClr val="FFFF00"/>
                </a:solidFill>
              </a:rPr>
              <a:t>second largest </a:t>
            </a:r>
            <a:r>
              <a:rPr lang="en-US" sz="2800" dirty="0" smtClean="0"/>
              <a:t>religion in the world.</a:t>
            </a:r>
          </a:p>
          <a:p>
            <a:pPr algn="just">
              <a:defRPr/>
            </a:pPr>
            <a:r>
              <a:rPr lang="en-US" sz="2800" dirty="0" smtClean="0"/>
              <a:t>It is the predominant religion in:</a:t>
            </a:r>
          </a:p>
          <a:p>
            <a:pPr lvl="1" algn="just">
              <a:defRPr/>
            </a:pPr>
            <a:r>
              <a:rPr lang="en-US" dirty="0" smtClean="0">
                <a:solidFill>
                  <a:srgbClr val="92D050"/>
                </a:solidFill>
              </a:rPr>
              <a:t>Middle East from North Africa to Central Asia</a:t>
            </a:r>
          </a:p>
          <a:p>
            <a:pPr lvl="1" algn="just">
              <a:defRPr/>
            </a:pPr>
            <a:r>
              <a:rPr lang="en-US" dirty="0" smtClean="0">
                <a:solidFill>
                  <a:srgbClr val="92D050"/>
                </a:solidFill>
              </a:rPr>
              <a:t>Indonesia</a:t>
            </a:r>
          </a:p>
          <a:p>
            <a:pPr lvl="1" algn="just">
              <a:defRPr/>
            </a:pPr>
            <a:r>
              <a:rPr lang="en-US" dirty="0" smtClean="0">
                <a:solidFill>
                  <a:srgbClr val="92D050"/>
                </a:solidFill>
              </a:rPr>
              <a:t>Pakistan</a:t>
            </a:r>
          </a:p>
          <a:p>
            <a:pPr lvl="1" algn="just">
              <a:defRPr/>
            </a:pPr>
            <a:r>
              <a:rPr lang="en-US" dirty="0" smtClean="0">
                <a:solidFill>
                  <a:srgbClr val="92D050"/>
                </a:solidFill>
              </a:rPr>
              <a:t>Bangladesh</a:t>
            </a:r>
          </a:p>
          <a:p>
            <a:pPr algn="just">
              <a:defRPr/>
            </a:pPr>
            <a:r>
              <a:rPr lang="en-US" sz="2800" dirty="0" smtClean="0"/>
              <a:t>It is also the </a:t>
            </a:r>
            <a:r>
              <a:rPr lang="en-US" sz="2800" b="1" dirty="0" smtClean="0">
                <a:solidFill>
                  <a:srgbClr val="FFFF00"/>
                </a:solidFill>
              </a:rPr>
              <a:t>youngest </a:t>
            </a:r>
            <a:r>
              <a:rPr lang="en-US" sz="2800" dirty="0" smtClean="0"/>
              <a:t>of the world religions.</a:t>
            </a:r>
          </a:p>
          <a:p>
            <a:pPr algn="just">
              <a:defRPr/>
            </a:pPr>
            <a:r>
              <a:rPr lang="en-US" sz="2800" dirty="0" smtClean="0"/>
              <a:t>The religion is </a:t>
            </a:r>
            <a:r>
              <a:rPr lang="en-US" sz="2800" b="1" dirty="0" smtClean="0">
                <a:solidFill>
                  <a:srgbClr val="FFFF00"/>
                </a:solidFill>
              </a:rPr>
              <a:t>diffusing rapidly </a:t>
            </a:r>
            <a:r>
              <a:rPr lang="en-US" sz="2800" dirty="0" smtClean="0"/>
              <a:t>to other areas.</a:t>
            </a:r>
          </a:p>
          <a:p>
            <a:pPr algn="just">
              <a:defRPr/>
            </a:pP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Islam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There are two branches of Islam:</a:t>
            </a:r>
          </a:p>
          <a:p>
            <a:pPr lvl="1" algn="just">
              <a:defRPr/>
            </a:pPr>
            <a:endParaRPr lang="en-US" sz="800" dirty="0" smtClean="0"/>
          </a:p>
          <a:p>
            <a:pPr lvl="1"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Sunni</a:t>
            </a:r>
            <a:r>
              <a:rPr lang="en-US" dirty="0" smtClean="0"/>
              <a:t>—83% of all Muslims; largest branch in the Middle East and Asia; country with largest concentration is Indonesia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Shiite</a:t>
            </a:r>
            <a:r>
              <a:rPr lang="en-US" dirty="0" smtClean="0"/>
              <a:t> —16% of all Muslims; most live in Iran; also followers in Pakistan, Iraq, Turkey, Azerbaijan, Afghanistan, and Yemen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304800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Islam</a:t>
            </a:r>
            <a:endParaRPr lang="en-US" dirty="0" smtClean="0"/>
          </a:p>
          <a:p>
            <a:pPr algn="just">
              <a:defRPr/>
            </a:pPr>
            <a:endParaRPr lang="en-US" sz="800" dirty="0" smtClean="0"/>
          </a:p>
          <a:p>
            <a:pPr algn="just">
              <a:defRPr/>
            </a:pPr>
            <a:r>
              <a:rPr lang="en-US" sz="2800" dirty="0" smtClean="0"/>
              <a:t>The split between the</a:t>
            </a:r>
            <a:r>
              <a:rPr lang="en-US" sz="2800" b="1" dirty="0" smtClean="0">
                <a:solidFill>
                  <a:srgbClr val="FFFF00"/>
                </a:solidFill>
              </a:rPr>
              <a:t> Sunni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FFFF00"/>
                </a:solidFill>
              </a:rPr>
              <a:t>Shiite</a:t>
            </a:r>
            <a:r>
              <a:rPr lang="en-US" sz="2800" dirty="0" smtClean="0"/>
              <a:t> branches occurred over the rightful successor to </a:t>
            </a:r>
            <a:r>
              <a:rPr lang="en-US" sz="2800" b="1" dirty="0" smtClean="0">
                <a:solidFill>
                  <a:srgbClr val="FFFF00"/>
                </a:solidFill>
              </a:rPr>
              <a:t>Muhammad, </a:t>
            </a:r>
            <a:r>
              <a:rPr lang="en-US" sz="2800" dirty="0" smtClean="0"/>
              <a:t>the religion’s founder.</a:t>
            </a:r>
          </a:p>
        </p:txBody>
      </p:sp>
      <p:pic>
        <p:nvPicPr>
          <p:cNvPr id="123906" name="Picture 2" descr="C:\Users\Owner\AppData\Local\Microsoft\Windows\Temporary Internet Files\Content.IE5\PKQ3KW4C\MP9004004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3733800" cy="2181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7010400" y="56388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Al-Rifa'i Mosque</a:t>
            </a:r>
          </a:p>
          <a:p>
            <a:r>
              <a:rPr lang="en-US" b="1"/>
              <a:t>Egypt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5105400"/>
          </a:xfrm>
        </p:spPr>
        <p:txBody>
          <a:bodyPr/>
          <a:lstStyle/>
          <a:p>
            <a:pPr algn="just"/>
            <a:r>
              <a:rPr lang="en-US" sz="3300" dirty="0" smtClean="0"/>
              <a:t>The </a:t>
            </a:r>
            <a:r>
              <a:rPr lang="en-US" sz="3300" b="1" dirty="0" smtClean="0">
                <a:solidFill>
                  <a:srgbClr val="FFFF00"/>
                </a:solidFill>
              </a:rPr>
              <a:t>Sunni </a:t>
            </a:r>
            <a:r>
              <a:rPr lang="en-US" sz="3300" dirty="0" smtClean="0"/>
              <a:t>believed that Muhammad’s successor should be chosen by agreement among the religion’s leaders.</a:t>
            </a:r>
          </a:p>
          <a:p>
            <a:pPr algn="just"/>
            <a:r>
              <a:rPr lang="en-US" sz="3300" dirty="0" smtClean="0"/>
              <a:t>The </a:t>
            </a:r>
            <a:r>
              <a:rPr lang="en-US" sz="3300" b="1" dirty="0" smtClean="0">
                <a:solidFill>
                  <a:srgbClr val="FFFF00"/>
                </a:solidFill>
              </a:rPr>
              <a:t>Shiite</a:t>
            </a:r>
            <a:r>
              <a:rPr lang="en-US" sz="3300" dirty="0" smtClean="0"/>
              <a:t> believed that the successor should be a member of Muhammad’s family.</a:t>
            </a:r>
          </a:p>
          <a:p>
            <a:pPr algn="just"/>
            <a:r>
              <a:rPr lang="en-US" sz="3300" dirty="0" smtClean="0"/>
              <a:t>Differences led to </a:t>
            </a:r>
            <a:r>
              <a:rPr lang="en-US" sz="3300" b="1" dirty="0" smtClean="0">
                <a:solidFill>
                  <a:srgbClr val="FFFF00"/>
                </a:solidFill>
              </a:rPr>
              <a:t>conflict </a:t>
            </a:r>
            <a:r>
              <a:rPr lang="en-US" sz="3300" dirty="0" smtClean="0"/>
              <a:t>that created hostilities that have continued through the years.</a:t>
            </a:r>
            <a:endParaRPr lang="en-US" sz="3300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813296"/>
            <a:ext cx="5710237" cy="431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9213" y="533400"/>
            <a:ext cx="1169987" cy="60960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Sunnis  and  Shiites  in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 the  Middle  East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838200" y="457200"/>
            <a:ext cx="6831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Only two countries in the Middle East are majority Shiite: </a:t>
            </a:r>
            <a:r>
              <a:rPr lang="en-US" sz="2000" b="1">
                <a:solidFill>
                  <a:srgbClr val="FFFF00"/>
                </a:solidFill>
              </a:rPr>
              <a:t> Iran </a:t>
            </a:r>
            <a:r>
              <a:rPr lang="en-US" sz="2000"/>
              <a:t>and </a:t>
            </a:r>
            <a:r>
              <a:rPr lang="en-US" sz="2000" b="1">
                <a:solidFill>
                  <a:srgbClr val="FFFF00"/>
                </a:solidFill>
              </a:rPr>
              <a:t>Iraq.  </a:t>
            </a:r>
            <a:r>
              <a:rPr lang="en-US" sz="2000"/>
              <a:t>All the rest, with the exception of Lebanon and Israel, are majority Sunni.  Historically, there have been many tensions between the two groups.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57200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Buddhism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is the </a:t>
            </a:r>
            <a:r>
              <a:rPr lang="en-US" b="1" dirty="0" smtClean="0">
                <a:solidFill>
                  <a:srgbClr val="FFFF00"/>
                </a:solidFill>
              </a:rPr>
              <a:t>third largest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universalizing religion.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hearth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of the religion was India where its founder,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Siddharta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(the Buddha) lived.</a:t>
            </a:r>
          </a:p>
          <a:p>
            <a:pPr algn="just">
              <a:defRPr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6628" name="Picture 2" descr="C:\Users\Owner\AppData\Local\Microsoft\Windows\Temporary Internet Files\Content.IE5\WOJ510GU\MM90035657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41910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57200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Buddhism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religion </a:t>
            </a:r>
            <a:r>
              <a:rPr lang="en-US" b="1" dirty="0" smtClean="0">
                <a:solidFill>
                  <a:srgbClr val="FFFF00"/>
                </a:solidFill>
              </a:rPr>
              <a:t>diffused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along the Silk Road across the Indian Ocean to East and Southeast Asia primarily.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Today, the predominant religion in India is </a:t>
            </a:r>
            <a:r>
              <a:rPr lang="en-US" b="1" dirty="0" smtClean="0">
                <a:solidFill>
                  <a:srgbClr val="FFFF00"/>
                </a:solidFill>
              </a:rPr>
              <a:t>Hinduism.</a:t>
            </a:r>
          </a:p>
          <a:p>
            <a:pPr algn="just">
              <a:defRPr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7652" name="Picture 2" descr="C:\Users\Owner\AppData\Local\Microsoft\Windows\Temporary Internet Files\Content.IE5\WOJ510GU\MM90035657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47244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3" name="Picture 3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03438"/>
            <a:ext cx="17986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Program Files (x86)\Microsoft Office\MEDIA\CAGCAT10\j03010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050" y="4649788"/>
            <a:ext cx="2482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Owner\AppData\Local\Microsoft\Windows\Temporary Internet Files\Content.IE5\6U2F184X\MC9002456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846638"/>
            <a:ext cx="10588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C:\Users\Owner\AppData\Local\Microsoft\Windows\Temporary Internet Files\Content.IE5\H6MQ49SX\MC9003906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14563"/>
            <a:ext cx="139858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C:\Users\Owner\AppData\Local\Microsoft\Windows\Temporary Internet Files\Content.IE5\BXPNTBME\MC90027687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8563" y="4457700"/>
            <a:ext cx="1827212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" descr="C:\Users\Owner\AppData\Local\Microsoft\Windows\Temporary Internet Files\Content.IE5\CNBCS08V\MP90043296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6675" y="2322513"/>
            <a:ext cx="20415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  <a:cs typeface="Aharoni" pitchFamily="2" charset="-79"/>
              </a:rPr>
              <a:t>Buddhism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92D050"/>
                </a:solidFill>
                <a:cs typeface="Aharoni" pitchFamily="2" charset="-79"/>
              </a:rPr>
              <a:t>Buddhism has three main branches: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  <a:t>Mahayana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—56% of Buddhists; characterized by broad inclusion of ideas and deities from other religions as it spread across East Asia</a:t>
            </a:r>
          </a:p>
          <a:p>
            <a:pPr lvl="1" algn="just">
              <a:defRPr/>
            </a:pPr>
            <a:r>
              <a:rPr lang="en-US" b="1" dirty="0" err="1" smtClean="0">
                <a:solidFill>
                  <a:srgbClr val="FFFF00"/>
                </a:solidFill>
                <a:cs typeface="Aharoni" pitchFamily="2" charset="-79"/>
              </a:rPr>
              <a:t>Theraveda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—38% of Buddhists; stricter adherence to Buddha’s teachings; strong in Southeast Asia</a:t>
            </a:r>
          </a:p>
          <a:p>
            <a:pPr lvl="1" algn="just">
              <a:defRPr/>
            </a:pPr>
            <a:r>
              <a:rPr lang="en-US" b="1" dirty="0" err="1" smtClean="0">
                <a:solidFill>
                  <a:srgbClr val="FFFF00"/>
                </a:solidFill>
                <a:cs typeface="Aharoni" pitchFamily="2" charset="-79"/>
              </a:rPr>
              <a:t>Tantrayana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—6% of Buddhists; emphasis on magic and meditation; found primarily in Tibet and Mongolia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Other Universalizing Religions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855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Sikhism </a:t>
            </a:r>
            <a:r>
              <a:rPr lang="en-US" dirty="0" smtClean="0"/>
              <a:t>stresses continual improvement and movement toward perfection through individuals taking responsibility for  their own actions.  </a:t>
            </a:r>
          </a:p>
          <a:p>
            <a:pPr lvl="1" algn="just"/>
            <a:r>
              <a:rPr lang="en-US" dirty="0" smtClean="0"/>
              <a:t>It combines </a:t>
            </a:r>
            <a:r>
              <a:rPr lang="en-US" b="1" dirty="0" smtClean="0">
                <a:solidFill>
                  <a:srgbClr val="FFFF00"/>
                </a:solidFill>
              </a:rPr>
              <a:t>Hinduism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FF00"/>
                </a:solidFill>
              </a:rPr>
              <a:t>Islam</a:t>
            </a:r>
            <a:r>
              <a:rPr lang="en-US" dirty="0" smtClean="0"/>
              <a:t> but centers its teaching on the founder, Nanak.</a:t>
            </a:r>
          </a:p>
          <a:p>
            <a:pPr lvl="1" algn="just"/>
            <a:r>
              <a:rPr lang="en-US" dirty="0" smtClean="0"/>
              <a:t>Followers are </a:t>
            </a:r>
            <a:r>
              <a:rPr lang="en-US" b="1" dirty="0" smtClean="0">
                <a:solidFill>
                  <a:srgbClr val="FFFF00"/>
                </a:solidFill>
              </a:rPr>
              <a:t>concentrated</a:t>
            </a:r>
            <a:r>
              <a:rPr lang="en-US" dirty="0" smtClean="0"/>
              <a:t> in the Punjab region of India.</a:t>
            </a:r>
          </a:p>
        </p:txBody>
      </p:sp>
      <p:pic>
        <p:nvPicPr>
          <p:cNvPr id="29700" name="Picture 2" descr="C:\Users\Owner\AppData\Local\Microsoft\Windows\Temporary Internet Files\Content.IE5\2TXBHVPI\MC9001954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725" y="4724400"/>
            <a:ext cx="17684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Other Universalizing Religions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Baha’i </a:t>
            </a:r>
            <a:r>
              <a:rPr lang="en-US" smtClean="0"/>
              <a:t>is a relatively new faith founded in Iran in 1844.</a:t>
            </a:r>
          </a:p>
          <a:p>
            <a:r>
              <a:rPr lang="en-US" smtClean="0"/>
              <a:t>Most followers live in </a:t>
            </a:r>
            <a:r>
              <a:rPr lang="en-US" b="1" smtClean="0">
                <a:solidFill>
                  <a:srgbClr val="FFFF00"/>
                </a:solidFill>
              </a:rPr>
              <a:t>Iran.</a:t>
            </a:r>
          </a:p>
        </p:txBody>
      </p:sp>
      <p:pic>
        <p:nvPicPr>
          <p:cNvPr id="125954" name="Picture 2" descr="C:\Users\Owner\AppData\Local\Microsoft\Windows\Temporary Internet Files\Content.IE5\6U2F184X\MC9001893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4079759" cy="2558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These religions appeal primarily to one group of people living in one place.</a:t>
            </a:r>
          </a:p>
          <a:p>
            <a:pPr algn="just"/>
            <a:r>
              <a:rPr lang="en-US" dirty="0" smtClean="0"/>
              <a:t>Followers </a:t>
            </a:r>
            <a:r>
              <a:rPr lang="en-US" b="1" dirty="0" smtClean="0">
                <a:solidFill>
                  <a:srgbClr val="92D050"/>
                </a:solidFill>
              </a:rPr>
              <a:t>do not seek converts </a:t>
            </a:r>
            <a:r>
              <a:rPr lang="en-US" dirty="0" smtClean="0"/>
              <a:t>outside the group that gave rise to the religion.  </a:t>
            </a:r>
          </a:p>
          <a:p>
            <a:pPr algn="just"/>
            <a:r>
              <a:rPr lang="en-US" dirty="0" smtClean="0"/>
              <a:t>These religions tend to be </a:t>
            </a:r>
            <a:r>
              <a:rPr lang="en-US" b="1" dirty="0" smtClean="0">
                <a:solidFill>
                  <a:srgbClr val="FFFF00"/>
                </a:solidFill>
              </a:rPr>
              <a:t>spatially concentrated.</a:t>
            </a:r>
          </a:p>
          <a:p>
            <a:pPr algn="just"/>
            <a:r>
              <a:rPr lang="en-US" b="1" i="1" dirty="0" smtClean="0">
                <a:solidFill>
                  <a:srgbClr val="92D050"/>
                </a:solidFill>
              </a:rPr>
              <a:t>Exception:  </a:t>
            </a:r>
            <a:r>
              <a:rPr lang="en-US" dirty="0" smtClean="0"/>
              <a:t>Judaism</a:t>
            </a:r>
          </a:p>
          <a:p>
            <a:pPr lvl="1" algn="just"/>
            <a:r>
              <a:rPr lang="en-US" dirty="0" smtClean="0"/>
              <a:t>Adherents are widely scattered.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86385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Hinduism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is the world’s </a:t>
            </a:r>
            <a:r>
              <a:rPr lang="en-US" b="1" dirty="0" smtClean="0">
                <a:solidFill>
                  <a:srgbClr val="FFFF00"/>
                </a:solidFill>
              </a:rPr>
              <a:t>third largest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religion.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Most adherents live in </a:t>
            </a:r>
            <a:r>
              <a:rPr lang="en-US" b="1" dirty="0" smtClean="0">
                <a:solidFill>
                  <a:srgbClr val="FFFF00"/>
                </a:solidFill>
              </a:rPr>
              <a:t>India.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is generally regarded as the </a:t>
            </a:r>
            <a:r>
              <a:rPr lang="en-US" b="1" dirty="0" smtClean="0">
                <a:solidFill>
                  <a:srgbClr val="FFFF00"/>
                </a:solidFill>
              </a:rPr>
              <a:t>world’s  oldest organized religion.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2772" name="Picture 2" descr="C:\Users\Owner\AppData\Local\Microsoft\Windows\Temporary Internet Files\Content.IE5\PKQ3KW4C\MC9002311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733800"/>
            <a:ext cx="19907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7772400" cy="3671888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Hinduism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religion has </a:t>
            </a:r>
            <a:r>
              <a:rPr lang="en-US" b="1" dirty="0" smtClean="0">
                <a:solidFill>
                  <a:srgbClr val="FFFF00"/>
                </a:solidFill>
              </a:rPr>
              <a:t>no central god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or </a:t>
            </a:r>
            <a:r>
              <a:rPr lang="en-US" b="1" dirty="0" smtClean="0">
                <a:solidFill>
                  <a:srgbClr val="FFFF00"/>
                </a:solidFill>
              </a:rPr>
              <a:t>single holy book.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There is a belief in the existence of a </a:t>
            </a:r>
            <a:r>
              <a:rPr lang="en-US" b="1" dirty="0" smtClean="0">
                <a:solidFill>
                  <a:srgbClr val="FFFF00"/>
                </a:solidFill>
              </a:rPr>
              <a:t>universal spirit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(Brahman) that manifests itself in many shapes and forms, including Vishnu and Shiva.</a:t>
            </a:r>
          </a:p>
          <a:p>
            <a:pPr marL="68263" indent="0" algn="ctr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3796" name="Picture 2" descr="C:\Users\Owner\AppData\Local\Microsoft\Windows\Temporary Internet Files\Content.IE5\2TXBHVPI\MC9000480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84275"/>
            <a:ext cx="142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The Chinese Religions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Buddhism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often blends with local belief systems, including </a:t>
            </a:r>
            <a:r>
              <a:rPr lang="en-US" b="1" dirty="0" smtClean="0">
                <a:solidFill>
                  <a:srgbClr val="FFFF00"/>
                </a:solidFill>
              </a:rPr>
              <a:t>Confucianism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and </a:t>
            </a:r>
            <a:r>
              <a:rPr lang="en-US" b="1" dirty="0" smtClean="0">
                <a:solidFill>
                  <a:srgbClr val="FFFF00"/>
                </a:solidFill>
              </a:rPr>
              <a:t>Daoism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both of which are often  viewed </a:t>
            </a:r>
            <a:r>
              <a:rPr lang="en-US" smtClean="0">
                <a:solidFill>
                  <a:schemeClr val="tx1">
                    <a:lumMod val="95000"/>
                  </a:schemeClr>
                </a:solidFill>
              </a:rPr>
              <a:t>as philosophies.  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8263" indent="0" algn="just">
              <a:buFont typeface="Wingdings" pitchFamily="2" charset="2"/>
              <a:buNone/>
              <a:defRPr/>
            </a:pPr>
            <a:endParaRPr lang="en-US" dirty="0" smtClean="0">
              <a:solidFill>
                <a:srgbClr val="92D050"/>
              </a:solidFill>
            </a:endParaRPr>
          </a:p>
          <a:p>
            <a:pPr marL="68263" indent="0" algn="just"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29026" name="Picture 2" descr="C:\Users\Owner\AppData\Local\Microsoft\Windows\Temporary Internet Files\Content.IE5\8ZXXAEK3\MP9004434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354957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84350"/>
            <a:ext cx="4495800" cy="347345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The Chinese Religions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Confucianism</a:t>
            </a:r>
            <a:r>
              <a:rPr lang="en-US" dirty="0" smtClean="0"/>
              <a:t> provides a code of moral conduct based on humaneness and family loyalty.</a:t>
            </a:r>
            <a:endParaRPr lang="en-US" dirty="0"/>
          </a:p>
        </p:txBody>
      </p:sp>
      <p:pic>
        <p:nvPicPr>
          <p:cNvPr id="35844" name="Picture 2" descr="C:\Users\Owner\AppData\Local\Microsoft\Windows\Temporary Internet Files\Content.IE5\2TXBHVPI\MC9000451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1371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The Chinese Religions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Daoism</a:t>
            </a:r>
            <a:r>
              <a:rPr lang="en-US" dirty="0" smtClean="0"/>
              <a:t> holds that human happiness lies in maintaining proper harmony with nature.</a:t>
            </a:r>
            <a:endParaRPr lang="en-US" dirty="0" smtClean="0">
              <a:solidFill>
                <a:srgbClr val="92D050"/>
              </a:solidFill>
            </a:endParaRPr>
          </a:p>
        </p:txBody>
      </p:sp>
      <p:pic>
        <p:nvPicPr>
          <p:cNvPr id="131074" name="Picture 2" descr="C:\Users\Owner\AppData\Local\Microsoft\Windows\Temporary Internet Files\Content.IE5\2TXBHVPI\MC90021739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2362200" cy="22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Shintoism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is a native ethnic religion of </a:t>
            </a:r>
            <a:r>
              <a:rPr lang="en-US" b="1" dirty="0" smtClean="0">
                <a:solidFill>
                  <a:srgbClr val="FFFF00"/>
                </a:solidFill>
              </a:rPr>
              <a:t>Japan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focuses on </a:t>
            </a:r>
            <a:r>
              <a:rPr lang="en-US" b="1" dirty="0" smtClean="0">
                <a:solidFill>
                  <a:srgbClr val="FFFF00"/>
                </a:solidFill>
              </a:rPr>
              <a:t>nature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and </a:t>
            </a:r>
            <a:r>
              <a:rPr lang="en-US" b="1" dirty="0" smtClean="0">
                <a:solidFill>
                  <a:srgbClr val="FFFF00"/>
                </a:solidFill>
              </a:rPr>
              <a:t>reverence of ancestor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Although it is no longer the state religion of Japan, it still thrives in the country.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Prayers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are offered to ancestors, and shrines mark reverence for house deities.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7892" name="Picture 2" descr="C:\Users\Owner\AppData\Local\Microsoft\Windows\Temporary Internet Files\Content.IE5\H6MQ49SX\MC9003906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18256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smtClean="0">
                <a:solidFill>
                  <a:srgbClr val="FFFF00"/>
                </a:solidFill>
              </a:rPr>
              <a:t>Religion</a:t>
            </a:r>
            <a:r>
              <a:rPr lang="en-US" smtClean="0"/>
              <a:t> distinguishes itself from other belief systems by its emphasis on the sacred and divine.</a:t>
            </a:r>
          </a:p>
          <a:p>
            <a:pPr algn="just"/>
            <a:r>
              <a:rPr lang="en-US" smtClean="0"/>
              <a:t>Religions usually explain </a:t>
            </a:r>
            <a:r>
              <a:rPr lang="en-US" b="1" smtClean="0">
                <a:solidFill>
                  <a:srgbClr val="FFFF00"/>
                </a:solidFill>
              </a:rPr>
              <a:t>the relationship of the individual to the world</a:t>
            </a:r>
            <a:r>
              <a:rPr lang="en-US" smtClean="0"/>
              <a:t>, as well as the meaning of life and death.</a:t>
            </a:r>
          </a:p>
        </p:txBody>
      </p:sp>
      <p:pic>
        <p:nvPicPr>
          <p:cNvPr id="116738" name="Picture 2" descr="C:\Users\Owner\AppData\Local\Microsoft\Windows\Temporary Internet Files\Content.IE5\6U2F184X\MP9004442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590800" cy="1722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Judaism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 is </a:t>
            </a:r>
            <a:r>
              <a:rPr lang="en-US" b="1" dirty="0" smtClean="0">
                <a:solidFill>
                  <a:srgbClr val="FFFF00"/>
                </a:solidFill>
              </a:rPr>
              <a:t>one of the world’s oldest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religions founded by Abraham in the lands bordering the </a:t>
            </a:r>
            <a:r>
              <a:rPr lang="en-US" b="1" dirty="0" smtClean="0">
                <a:solidFill>
                  <a:srgbClr val="FFFF00"/>
                </a:solidFill>
              </a:rPr>
              <a:t>eastern Mediterranean Sea.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Its members are widely distributed across the earth because of </a:t>
            </a:r>
            <a:r>
              <a:rPr lang="en-US" b="1" dirty="0" smtClean="0">
                <a:solidFill>
                  <a:srgbClr val="FFFF00"/>
                </a:solidFill>
              </a:rPr>
              <a:t>diaspora,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or forced exodus from their lands of origin.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8916" name="Picture 2" descr="C:\Users\Owner\AppData\Local\Microsoft\Windows\Temporary Internet Files\Content.IE5\PKQ3KW4C\MC900239079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386513" y="4800600"/>
            <a:ext cx="1612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Judaism</a:t>
            </a:r>
          </a:p>
          <a:p>
            <a:pPr algn="just">
              <a:defRPr/>
            </a:pPr>
            <a:r>
              <a:rPr lang="en-US" dirty="0" smtClean="0"/>
              <a:t>It is the </a:t>
            </a:r>
            <a:r>
              <a:rPr lang="en-US" b="1" dirty="0" smtClean="0">
                <a:solidFill>
                  <a:srgbClr val="FFFF00"/>
                </a:solidFill>
              </a:rPr>
              <a:t>first recorded monotheistic religion</a:t>
            </a:r>
            <a:r>
              <a:rPr lang="en-US" dirty="0" smtClean="0"/>
              <a:t>, centered on the belief in one God.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Christianity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Islam</a:t>
            </a:r>
            <a:r>
              <a:rPr lang="en-US" dirty="0" smtClean="0"/>
              <a:t> have their roots in Judaism.</a:t>
            </a:r>
          </a:p>
          <a:p>
            <a:pPr algn="just">
              <a:defRPr/>
            </a:pPr>
            <a:r>
              <a:rPr lang="en-US" dirty="0" smtClean="0"/>
              <a:t>Jesus was born a Jew and Muhammad traced his ancestry to Abraham.</a:t>
            </a:r>
            <a:endParaRPr lang="en-US" dirty="0"/>
          </a:p>
        </p:txBody>
      </p:sp>
      <p:pic>
        <p:nvPicPr>
          <p:cNvPr id="39940" name="Picture 2" descr="C:\Users\Owner\AppData\Local\Microsoft\Windows\Temporary Internet Files\Content.IE5\BXPNTBME\MC9003587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53013"/>
            <a:ext cx="18542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92D050"/>
                </a:solidFill>
              </a:rPr>
              <a:t>Shamanism 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Shamanism </a:t>
            </a:r>
            <a:r>
              <a:rPr lang="en-US" dirty="0" smtClean="0"/>
              <a:t>is an ethnic religion in which people follow their shaman, a religious leader and teacher who is believed to be in contact with the supernatural.</a:t>
            </a:r>
            <a:endParaRPr lang="en-US" dirty="0"/>
          </a:p>
        </p:txBody>
      </p:sp>
      <p:pic>
        <p:nvPicPr>
          <p:cNvPr id="40964" name="Picture 3" descr="C:\Users\Owner\AppData\Local\Microsoft\Windows\Temporary Internet Files\Content.IE5\8ZXXAEK3\MC9003320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1917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1371600" y="51816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Shamanism is reflected on the “totem poles” of North American natives.  </a:t>
            </a:r>
            <a:r>
              <a:rPr lang="en-US" sz="2000">
                <a:sym typeface="Wingdings" pitchFamily="2" charset="2"/>
              </a:rPr>
              <a:t></a:t>
            </a:r>
            <a:endParaRPr lang="en-US" sz="20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92D050"/>
                </a:solidFill>
              </a:rPr>
              <a:t>Shamanism </a:t>
            </a:r>
            <a:endParaRPr lang="en-US" sz="3600" b="1" dirty="0">
              <a:solidFill>
                <a:srgbClr val="92D050"/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Shamans</a:t>
            </a:r>
            <a:r>
              <a:rPr lang="en-US" b="1" dirty="0" smtClean="0"/>
              <a:t> </a:t>
            </a:r>
            <a:r>
              <a:rPr lang="en-US" dirty="0" smtClean="0"/>
              <a:t>in East Asia are believed to be in contact with the ancestors.</a:t>
            </a:r>
          </a:p>
          <a:p>
            <a:pPr algn="just">
              <a:defRPr/>
            </a:pPr>
            <a:r>
              <a:rPr lang="en-US" dirty="0" smtClean="0"/>
              <a:t>In Africa, shamanism takes the form of </a:t>
            </a:r>
            <a:r>
              <a:rPr lang="en-US" b="1" dirty="0" smtClean="0">
                <a:solidFill>
                  <a:srgbClr val="FFFF00"/>
                </a:solidFill>
              </a:rPr>
              <a:t>animism</a:t>
            </a:r>
            <a:r>
              <a:rPr lang="en-US" dirty="0" smtClean="0"/>
              <a:t>, the belief that inanimate objects (rocks, rivers, plants) have spirits and conscious life.</a:t>
            </a:r>
            <a:endParaRPr lang="en-US" dirty="0"/>
          </a:p>
        </p:txBody>
      </p:sp>
      <p:pic>
        <p:nvPicPr>
          <p:cNvPr id="41988" name="Picture 2" descr="C:\Users\Owner\AppData\Local\Microsoft\Windows\Temporary Internet Files\Content.IE5\CNBCS08V\MC9002995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876800"/>
            <a:ext cx="182721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Ethnic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92D050"/>
                </a:solidFill>
              </a:rPr>
              <a:t>Traditional Religions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Traditional religions </a:t>
            </a:r>
            <a:r>
              <a:rPr lang="en-US" dirty="0" smtClean="0"/>
              <a:t>are an integral part of a local culture and society.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Example:  </a:t>
            </a:r>
            <a:r>
              <a:rPr lang="en-US" dirty="0" smtClean="0"/>
              <a:t>Shamanism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Example:  </a:t>
            </a:r>
            <a:r>
              <a:rPr lang="en-US" dirty="0" smtClean="0"/>
              <a:t>Native African religions</a:t>
            </a:r>
          </a:p>
          <a:p>
            <a:pPr marL="68263" indent="0" algn="just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37218" name="Picture 2" descr="C:\Users\Owner\AppData\Local\Microsoft\Windows\Temporary Internet Files\Content.IE5\BXPNTBME\MC90043806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Spatial Impact of Religions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/>
              <a:t>In </a:t>
            </a:r>
            <a:r>
              <a:rPr lang="en-US" b="1" smtClean="0">
                <a:solidFill>
                  <a:srgbClr val="FFFF00"/>
                </a:solidFill>
              </a:rPr>
              <a:t>large cities </a:t>
            </a:r>
            <a:r>
              <a:rPr lang="en-US" smtClean="0"/>
              <a:t>around the world, the tallest, most centralized, and elaborate buildings are often </a:t>
            </a:r>
            <a:r>
              <a:rPr lang="en-US" b="1" smtClean="0">
                <a:solidFill>
                  <a:srgbClr val="FFFF00"/>
                </a:solidFill>
              </a:rPr>
              <a:t>religious structures.</a:t>
            </a:r>
          </a:p>
        </p:txBody>
      </p:sp>
      <p:pic>
        <p:nvPicPr>
          <p:cNvPr id="138242" name="Picture 2" descr="C:\Users\Owner\AppData\Local\Microsoft\Windows\Temporary Internet Files\Content.IE5\MOOIPXMK\MP9001812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23616"/>
            <a:ext cx="2310384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8243" name="Picture 3" descr="C:\Users\Owner\AppData\Local\Microsoft\Windows\Temporary Internet Files\Content.IE5\CNBCS08V\MP9001484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3657600" cy="238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Spatial Impact of Religions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/>
              <a:t>Many structures are arranged around </a:t>
            </a:r>
            <a:r>
              <a:rPr lang="en-US" b="1" smtClean="0">
                <a:solidFill>
                  <a:srgbClr val="FFFF00"/>
                </a:solidFill>
              </a:rPr>
              <a:t>religious buildings.</a:t>
            </a:r>
          </a:p>
          <a:p>
            <a:pPr algn="just"/>
            <a:r>
              <a:rPr lang="en-US" b="1" smtClean="0">
                <a:solidFill>
                  <a:srgbClr val="92D050"/>
                </a:solidFill>
              </a:rPr>
              <a:t>Example:  </a:t>
            </a:r>
            <a:r>
              <a:rPr lang="en-US" smtClean="0"/>
              <a:t>The Hindu cultural landscape is dotted with shrines that impose minimal disruption to the natural landscape.</a:t>
            </a:r>
          </a:p>
        </p:txBody>
      </p:sp>
      <p:pic>
        <p:nvPicPr>
          <p:cNvPr id="45060" name="Picture 2" descr="C:\Users\Owner\AppData\Local\Microsoft\Windows\Temporary Internet Files\Content.IE5\2TXBHVPI\MC9004349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Spatial Impact of Religions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smtClean="0">
                <a:solidFill>
                  <a:srgbClr val="FFFF00"/>
                </a:solidFill>
              </a:rPr>
              <a:t>Shrines </a:t>
            </a:r>
            <a:r>
              <a:rPr lang="en-US" smtClean="0"/>
              <a:t>are located near water, because water is part of </a:t>
            </a:r>
            <a:r>
              <a:rPr lang="en-US" b="1" smtClean="0">
                <a:solidFill>
                  <a:srgbClr val="FFFF00"/>
                </a:solidFill>
              </a:rPr>
              <a:t>sacred rituals.</a:t>
            </a:r>
          </a:p>
          <a:p>
            <a:pPr algn="just"/>
            <a:r>
              <a:rPr lang="en-US" smtClean="0"/>
              <a:t>It is believed that gods will not venture far from water.</a:t>
            </a:r>
          </a:p>
        </p:txBody>
      </p:sp>
      <p:pic>
        <p:nvPicPr>
          <p:cNvPr id="44036" name="Picture 2" descr="C:\Users\Owner\AppData\Local\Microsoft\Windows\Temporary Internet Files\Content.IE5\6U2F184X\MC9001576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3308350" cy="314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Spatial Impact of Religions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267200" y="2225675"/>
            <a:ext cx="4419600" cy="3016250"/>
          </a:xfrm>
        </p:spPr>
        <p:txBody>
          <a:bodyPr/>
          <a:lstStyle/>
          <a:p>
            <a:pPr algn="just"/>
            <a:r>
              <a:rPr lang="en-US" sz="3200" b="1" dirty="0" err="1" smtClean="0">
                <a:solidFill>
                  <a:srgbClr val="FFFF00"/>
                </a:solidFill>
              </a:rPr>
              <a:t>Bodhi</a:t>
            </a:r>
            <a:r>
              <a:rPr lang="en-US" sz="3200" b="1" dirty="0" smtClean="0">
                <a:solidFill>
                  <a:srgbClr val="FFFF00"/>
                </a:solidFill>
              </a:rPr>
              <a:t> trees </a:t>
            </a:r>
            <a:r>
              <a:rPr lang="en-US" sz="3200" dirty="0" smtClean="0"/>
              <a:t>are protected in Buddhist lands, marking the cultural landscapes of many villages and towns.</a:t>
            </a:r>
          </a:p>
        </p:txBody>
      </p:sp>
      <p:pic>
        <p:nvPicPr>
          <p:cNvPr id="47108" name="Picture 2" descr="C:\Users\Owner\AppData\Local\Microsoft\Windows\Temporary Internet Files\Content.IE5\CNBCS08V\MC9003242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22748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Spatial Impact of Religions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important religious land use that impacts the </a:t>
            </a:r>
            <a:r>
              <a:rPr lang="en-US" b="1" smtClean="0">
                <a:solidFill>
                  <a:srgbClr val="FFFF00"/>
                </a:solidFill>
              </a:rPr>
              <a:t>cultural landscape </a:t>
            </a:r>
            <a:r>
              <a:rPr lang="en-US" smtClean="0"/>
              <a:t>has to do with disposing of the dead.</a:t>
            </a:r>
          </a:p>
          <a:p>
            <a:r>
              <a:rPr lang="en-US" b="1" smtClean="0">
                <a:solidFill>
                  <a:srgbClr val="FFFF00"/>
                </a:solidFill>
              </a:rPr>
              <a:t>Practices include:</a:t>
            </a:r>
          </a:p>
          <a:p>
            <a:pPr lvl="1"/>
            <a:r>
              <a:rPr lang="en-US" smtClean="0"/>
              <a:t>cemeteries</a:t>
            </a:r>
          </a:p>
          <a:p>
            <a:pPr lvl="1"/>
            <a:r>
              <a:rPr lang="en-US" smtClean="0"/>
              <a:t>cremations</a:t>
            </a:r>
          </a:p>
        </p:txBody>
      </p:sp>
      <p:pic>
        <p:nvPicPr>
          <p:cNvPr id="142338" name="Picture 2" descr="C:\Users\Owner\AppData\Local\Microsoft\Windows\Temporary Internet Files\Content.IE5\H6MQ49SX\MP9001448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20717"/>
            <a:ext cx="3657600" cy="2414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56150"/>
          </a:xfrm>
        </p:spPr>
        <p:txBody>
          <a:bodyPr/>
          <a:lstStyle/>
          <a:p>
            <a:pPr algn="just"/>
            <a:r>
              <a:rPr lang="en-US" dirty="0" smtClean="0"/>
              <a:t>In recent years other</a:t>
            </a:r>
            <a:r>
              <a:rPr lang="en-US" b="1" dirty="0" smtClean="0">
                <a:solidFill>
                  <a:srgbClr val="FFFF00"/>
                </a:solidFill>
              </a:rPr>
              <a:t> ideologies </a:t>
            </a:r>
            <a:r>
              <a:rPr lang="en-US" dirty="0" smtClean="0"/>
              <a:t>have replaced religion as a key cultural component in some societies.  </a:t>
            </a:r>
          </a:p>
          <a:p>
            <a:pPr algn="just"/>
            <a:r>
              <a:rPr lang="en-US" b="1" dirty="0" smtClean="0">
                <a:solidFill>
                  <a:srgbClr val="92D050"/>
                </a:solidFill>
              </a:rPr>
              <a:t>Example:  humanism</a:t>
            </a:r>
          </a:p>
          <a:p>
            <a:pPr lvl="1" algn="just"/>
            <a:r>
              <a:rPr lang="en-US" dirty="0" smtClean="0"/>
              <a:t>Emphasizes the ability of human beings to guide their own lives</a:t>
            </a:r>
          </a:p>
          <a:p>
            <a:pPr algn="just"/>
            <a:r>
              <a:rPr lang="en-US" b="1" dirty="0" smtClean="0">
                <a:solidFill>
                  <a:srgbClr val="92D050"/>
                </a:solidFill>
              </a:rPr>
              <a:t>Example:  Marxism</a:t>
            </a:r>
          </a:p>
          <a:p>
            <a:pPr lvl="1" algn="just"/>
            <a:r>
              <a:rPr lang="en-US" dirty="0" smtClean="0"/>
              <a:t>Transformed communism into a central ideology in many areas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Key Terms from this Session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3886200" cy="4572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</a:t>
            </a:r>
            <a:r>
              <a:rPr lang="en-US" sz="2800" dirty="0" smtClean="0"/>
              <a:t>eligion</a:t>
            </a:r>
          </a:p>
          <a:p>
            <a:pPr>
              <a:defRPr/>
            </a:pPr>
            <a:r>
              <a:rPr lang="en-US" sz="2800" dirty="0" smtClean="0"/>
              <a:t>humanism</a:t>
            </a:r>
          </a:p>
          <a:p>
            <a:pPr>
              <a:defRPr/>
            </a:pPr>
            <a:r>
              <a:rPr lang="en-US" sz="2800" dirty="0" smtClean="0"/>
              <a:t>Marxism</a:t>
            </a:r>
          </a:p>
          <a:p>
            <a:pPr>
              <a:defRPr/>
            </a:pPr>
            <a:r>
              <a:rPr lang="en-US" sz="2800" dirty="0"/>
              <a:t>u</a:t>
            </a:r>
            <a:r>
              <a:rPr lang="en-US" sz="2800" dirty="0" smtClean="0"/>
              <a:t>niversalizing religion</a:t>
            </a:r>
          </a:p>
          <a:p>
            <a:pPr>
              <a:defRPr/>
            </a:pPr>
            <a:r>
              <a:rPr lang="en-US" sz="2800" dirty="0" err="1" smtClean="0"/>
              <a:t>erthnic</a:t>
            </a:r>
            <a:r>
              <a:rPr lang="en-US" sz="2800" dirty="0" smtClean="0"/>
              <a:t> religion</a:t>
            </a:r>
          </a:p>
          <a:p>
            <a:pPr>
              <a:defRPr/>
            </a:pPr>
            <a:r>
              <a:rPr lang="en-US" sz="2800" dirty="0"/>
              <a:t>b</a:t>
            </a:r>
            <a:r>
              <a:rPr lang="en-US" sz="2800" dirty="0" smtClean="0"/>
              <a:t>ranch </a:t>
            </a:r>
          </a:p>
          <a:p>
            <a:pPr>
              <a:defRPr/>
            </a:pPr>
            <a:r>
              <a:rPr lang="en-US" sz="2800" dirty="0"/>
              <a:t>d</a:t>
            </a:r>
            <a:r>
              <a:rPr lang="en-US" sz="2800" dirty="0" smtClean="0"/>
              <a:t>enomination</a:t>
            </a:r>
          </a:p>
          <a:p>
            <a:pPr>
              <a:defRPr/>
            </a:pPr>
            <a:r>
              <a:rPr lang="en-US" sz="2800" dirty="0"/>
              <a:t>s</a:t>
            </a:r>
            <a:r>
              <a:rPr lang="en-US" sz="2800" dirty="0" smtClean="0"/>
              <a:t>ect</a:t>
            </a:r>
          </a:p>
          <a:p>
            <a:pPr marL="68263" indent="0"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Religions to Know from this Session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021138"/>
          </a:xfrm>
        </p:spPr>
        <p:txBody>
          <a:bodyPr/>
          <a:lstStyle/>
          <a:p>
            <a:r>
              <a:rPr lang="en-US" sz="2200" smtClean="0"/>
              <a:t>Christianity</a:t>
            </a:r>
          </a:p>
          <a:p>
            <a:pPr lvl="1"/>
            <a:r>
              <a:rPr lang="en-US" sz="1800" smtClean="0"/>
              <a:t>Roman Catholicism</a:t>
            </a:r>
          </a:p>
          <a:p>
            <a:pPr lvl="1"/>
            <a:r>
              <a:rPr lang="en-US" sz="1800" smtClean="0"/>
              <a:t>Protestantism</a:t>
            </a:r>
          </a:p>
          <a:p>
            <a:pPr lvl="1"/>
            <a:r>
              <a:rPr lang="en-US" sz="1800" smtClean="0"/>
              <a:t>Eastern Orthodoxy</a:t>
            </a:r>
          </a:p>
          <a:p>
            <a:r>
              <a:rPr lang="en-US" sz="2200" smtClean="0"/>
              <a:t>Islam</a:t>
            </a:r>
          </a:p>
          <a:p>
            <a:pPr lvl="1"/>
            <a:r>
              <a:rPr lang="en-US" sz="1800" smtClean="0"/>
              <a:t>Sunnni</a:t>
            </a:r>
          </a:p>
          <a:p>
            <a:pPr lvl="1"/>
            <a:r>
              <a:rPr lang="en-US" sz="1800" smtClean="0"/>
              <a:t>Shiite</a:t>
            </a:r>
          </a:p>
          <a:p>
            <a:r>
              <a:rPr lang="en-US" sz="2200" smtClean="0"/>
              <a:t>Buddhism</a:t>
            </a:r>
          </a:p>
          <a:p>
            <a:pPr lvl="1"/>
            <a:r>
              <a:rPr lang="en-US" sz="1800" smtClean="0"/>
              <a:t>Mahayana</a:t>
            </a:r>
          </a:p>
          <a:p>
            <a:pPr lvl="1"/>
            <a:r>
              <a:rPr lang="en-US" sz="1800" smtClean="0"/>
              <a:t>Theraveda</a:t>
            </a:r>
          </a:p>
          <a:p>
            <a:pPr lvl="1"/>
            <a:r>
              <a:rPr lang="en-US" sz="1800" smtClean="0"/>
              <a:t>Tantrayana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792538"/>
          </a:xfrm>
        </p:spPr>
        <p:txBody>
          <a:bodyPr/>
          <a:lstStyle/>
          <a:p>
            <a:r>
              <a:rPr lang="en-US" sz="2200" smtClean="0"/>
              <a:t>Sikhism</a:t>
            </a:r>
          </a:p>
          <a:p>
            <a:r>
              <a:rPr lang="en-US" sz="2200" smtClean="0"/>
              <a:t>Baha’I</a:t>
            </a:r>
          </a:p>
          <a:p>
            <a:r>
              <a:rPr lang="en-US" sz="2200" smtClean="0"/>
              <a:t>Hinduism</a:t>
            </a:r>
          </a:p>
          <a:p>
            <a:r>
              <a:rPr lang="en-US" sz="2200" smtClean="0"/>
              <a:t>Confucianism</a:t>
            </a:r>
          </a:p>
          <a:p>
            <a:r>
              <a:rPr lang="en-US" sz="2200" smtClean="0"/>
              <a:t>Shintoism</a:t>
            </a:r>
          </a:p>
          <a:p>
            <a:r>
              <a:rPr lang="en-US" sz="2200" smtClean="0"/>
              <a:t>Judaism</a:t>
            </a:r>
          </a:p>
          <a:p>
            <a:r>
              <a:rPr lang="en-US" sz="2200" smtClean="0"/>
              <a:t>Shamanism</a:t>
            </a:r>
          </a:p>
          <a:p>
            <a:pPr lvl="1"/>
            <a:r>
              <a:rPr lang="en-US" sz="1800" smtClean="0"/>
              <a:t>animism</a:t>
            </a:r>
          </a:p>
          <a:p>
            <a:r>
              <a:rPr lang="en-US" sz="2200" smtClean="0"/>
              <a:t>Traditional religions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Universalizing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/>
              <a:t>The three main </a:t>
            </a:r>
            <a:r>
              <a:rPr lang="en-US" b="1" dirty="0" smtClean="0">
                <a:solidFill>
                  <a:srgbClr val="FFFF00"/>
                </a:solidFill>
              </a:rPr>
              <a:t>universalizing religions </a:t>
            </a:r>
            <a:r>
              <a:rPr lang="en-US" dirty="0" smtClean="0"/>
              <a:t>are: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rgbClr val="92D050"/>
                </a:solidFill>
              </a:rPr>
              <a:t>Christianity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rgbClr val="92D050"/>
                </a:solidFill>
              </a:rPr>
              <a:t>Islam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rgbClr val="92D050"/>
                </a:solidFill>
              </a:rPr>
              <a:t>Buddhism</a:t>
            </a:r>
          </a:p>
          <a:p>
            <a:pPr marL="454025" lvl="1" indent="0" algn="just">
              <a:buFont typeface="Wingdings" pitchFamily="2" charset="2"/>
              <a:buNone/>
              <a:defRPr/>
            </a:pPr>
            <a:endParaRPr lang="en-US" dirty="0"/>
          </a:p>
          <a:p>
            <a:pPr marL="454025" lvl="1" indent="0" algn="just">
              <a:buFont typeface="Wingdings" pitchFamily="2" charset="2"/>
              <a:buNone/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Each attempts to be </a:t>
            </a:r>
            <a:r>
              <a:rPr lang="en-US" b="1" dirty="0" smtClean="0">
                <a:solidFill>
                  <a:srgbClr val="FFFF00"/>
                </a:solidFill>
              </a:rPr>
              <a:t>global</a:t>
            </a:r>
            <a:r>
              <a:rPr lang="en-US" dirty="0" smtClean="0"/>
              <a:t> in its appeal to all people, not just to those living in one location.</a:t>
            </a:r>
            <a:endParaRPr lang="en-US" dirty="0"/>
          </a:p>
        </p:txBody>
      </p:sp>
      <p:pic>
        <p:nvPicPr>
          <p:cNvPr id="119810" name="Picture 2" descr="C:\Users\Owner\AppData\Local\Microsoft\Windows\Temporary Internet Files\Content.IE5\CNBCS08V\MC910216995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2686050" cy="16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Universalizing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92D050"/>
                </a:solidFill>
              </a:rPr>
              <a:t>Each universalizing religion is divided into subgroups:</a:t>
            </a:r>
          </a:p>
          <a:p>
            <a:pPr lvl="1" algn="just"/>
            <a:r>
              <a:rPr lang="en-US" b="1" dirty="0" smtClean="0">
                <a:solidFill>
                  <a:srgbClr val="FFFF00"/>
                </a:solidFill>
              </a:rPr>
              <a:t>Branches </a:t>
            </a:r>
            <a:r>
              <a:rPr lang="en-US" dirty="0" smtClean="0"/>
              <a:t>are </a:t>
            </a:r>
            <a:r>
              <a:rPr lang="en-US" smtClean="0"/>
              <a:t>large </a:t>
            </a:r>
            <a:r>
              <a:rPr lang="en-US" smtClean="0"/>
              <a:t>basic </a:t>
            </a:r>
            <a:r>
              <a:rPr lang="en-US" dirty="0" smtClean="0"/>
              <a:t>divisions within a religion.</a:t>
            </a:r>
          </a:p>
          <a:p>
            <a:pPr lvl="1" algn="just"/>
            <a:r>
              <a:rPr lang="en-US" b="1" dirty="0" smtClean="0">
                <a:solidFill>
                  <a:srgbClr val="FFFF00"/>
                </a:solidFill>
              </a:rPr>
              <a:t>Denominations </a:t>
            </a:r>
            <a:r>
              <a:rPr lang="en-US" dirty="0" smtClean="0"/>
              <a:t>are divisions of branches that unite local groups in a single administrative body.</a:t>
            </a:r>
          </a:p>
          <a:p>
            <a:pPr lvl="1" algn="just"/>
            <a:r>
              <a:rPr lang="en-US" dirty="0" smtClean="0">
                <a:solidFill>
                  <a:srgbClr val="FFFF00"/>
                </a:solidFill>
              </a:rPr>
              <a:t>Sects</a:t>
            </a:r>
            <a:r>
              <a:rPr lang="en-US" dirty="0" smtClean="0"/>
              <a:t> are relatively small groups that do not affiliate with the more mainstream denominations.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4438" y="355600"/>
            <a:ext cx="1046162" cy="61976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FF00"/>
                </a:solidFill>
              </a:rPr>
              <a:t>Major  Religions  of   the  World  as  a  Percentage  of  World  Population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81050" y="4724400"/>
            <a:ext cx="66833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/>
              <a:t>There are </a:t>
            </a:r>
            <a:r>
              <a:rPr lang="en-US" sz="2200" b="1">
                <a:solidFill>
                  <a:srgbClr val="92D050"/>
                </a:solidFill>
              </a:rPr>
              <a:t>many different religions in the world, </a:t>
            </a:r>
            <a:r>
              <a:rPr lang="en-US" sz="2200"/>
              <a:t>but most people who call themselves religious adhere to the few religions identified on the chart.  60% of the world’s population identifies with Christianity, Islam, or Buddhism.   </a:t>
            </a:r>
            <a:endParaRPr lang="en-US" sz="2200" b="1" i="1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" y="533400"/>
            <a:ext cx="6423025" cy="3810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Christianity </a:t>
            </a:r>
          </a:p>
          <a:p>
            <a:pPr algn="just">
              <a:defRPr/>
            </a:pPr>
            <a:r>
              <a:rPr lang="en-US" dirty="0" smtClean="0"/>
              <a:t>This universalizing religion has the </a:t>
            </a:r>
            <a:r>
              <a:rPr lang="en-US" b="1" dirty="0" smtClean="0">
                <a:solidFill>
                  <a:srgbClr val="FFFF00"/>
                </a:solidFill>
              </a:rPr>
              <a:t>most followers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FFFF00"/>
                </a:solidFill>
              </a:rPr>
              <a:t>most widespread distribution.</a:t>
            </a:r>
          </a:p>
          <a:p>
            <a:pPr algn="just">
              <a:defRPr/>
            </a:pPr>
            <a:r>
              <a:rPr lang="en-US" dirty="0" smtClean="0"/>
              <a:t>It is the predominant religion in: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North America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South America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Europe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Australia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121858" name="Picture 2" descr="C:\Users\Owner\AppData\Local\Microsoft\Windows\Temporary Internet Files\Content.IE5\6U2F184X\MC90023899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267797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410200"/>
          </a:xfrm>
        </p:spPr>
        <p:txBody>
          <a:bodyPr/>
          <a:lstStyle/>
          <a:p>
            <a:pPr algn="just">
              <a:defRPr/>
            </a:pPr>
            <a:r>
              <a:rPr lang="en-US" sz="3200" b="1" dirty="0" smtClean="0">
                <a:solidFill>
                  <a:srgbClr val="92D050"/>
                </a:solidFill>
              </a:rPr>
              <a:t>Christianity has three major branches: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Roman Catholic</a:t>
            </a:r>
            <a:r>
              <a:rPr lang="en-US" sz="2800" dirty="0" smtClean="0"/>
              <a:t>—</a:t>
            </a:r>
            <a:r>
              <a:rPr lang="en-US" sz="2400" dirty="0" smtClean="0"/>
              <a:t>50% of the world’s Christians; concentrated in Latin America, Quebec, Central Africa, and Southern and Eastern Europe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Protestant</a:t>
            </a:r>
            <a:r>
              <a:rPr lang="en-US" sz="2800" dirty="0" smtClean="0"/>
              <a:t> —</a:t>
            </a:r>
            <a:r>
              <a:rPr lang="en-US" sz="2400" dirty="0" smtClean="0"/>
              <a:t>18% of world’s Christians; strong in North America; Northern Europe, Britain, South Africa, and Australia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Eastern Orthodox</a:t>
            </a:r>
            <a:r>
              <a:rPr lang="en-US" sz="2800" dirty="0" smtClean="0"/>
              <a:t>—</a:t>
            </a:r>
            <a:r>
              <a:rPr lang="en-US" sz="2400" dirty="0" smtClean="0"/>
              <a:t>12% of world’s Christians; prevalent in Eastern Europe and Russia</a:t>
            </a:r>
          </a:p>
          <a:p>
            <a:pPr marL="454025" lvl="1" indent="0" algn="just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454025" lvl="1" indent="0" algn="ctr"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rgbClr val="FFFF00"/>
                </a:solidFill>
              </a:rPr>
              <a:t>The remaining 15% are affiliated with a variety of African, Asian, and Latin American churches that cannot be categorized within the three major branches.</a:t>
            </a:r>
          </a:p>
          <a:p>
            <a:pPr marL="68263" indent="0" algn="ctr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12687</TotalTime>
  <Words>1484</Words>
  <Application>Microsoft Office PowerPoint</Application>
  <PresentationFormat>On-screen Show (4:3)</PresentationFormat>
  <Paragraphs>203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Metro</vt:lpstr>
      <vt:lpstr>Advanced Placement Human Geography</vt:lpstr>
      <vt:lpstr>Religion</vt:lpstr>
      <vt:lpstr>Religion</vt:lpstr>
      <vt:lpstr>Religion</vt:lpstr>
      <vt:lpstr>Universalizing Religions</vt:lpstr>
      <vt:lpstr>Universalizing Religions</vt:lpstr>
      <vt:lpstr>Slide 7</vt:lpstr>
      <vt:lpstr>Religion</vt:lpstr>
      <vt:lpstr>Religion</vt:lpstr>
      <vt:lpstr>Slide 10</vt:lpstr>
      <vt:lpstr>Religion in the United States</vt:lpstr>
      <vt:lpstr>Religion in the United States</vt:lpstr>
      <vt:lpstr>Religion</vt:lpstr>
      <vt:lpstr>Religion</vt:lpstr>
      <vt:lpstr>Religion</vt:lpstr>
      <vt:lpstr>Religion</vt:lpstr>
      <vt:lpstr>Slide 17</vt:lpstr>
      <vt:lpstr>Religion</vt:lpstr>
      <vt:lpstr>Religion</vt:lpstr>
      <vt:lpstr>Religion</vt:lpstr>
      <vt:lpstr>Other Universalizing Religions</vt:lpstr>
      <vt:lpstr>Other Universalizing Religions</vt:lpstr>
      <vt:lpstr>Ethnic Religions</vt:lpstr>
      <vt:lpstr>Ethnic Religions</vt:lpstr>
      <vt:lpstr>Ethnic Religions</vt:lpstr>
      <vt:lpstr>Ethnic Religions</vt:lpstr>
      <vt:lpstr>Ethnic Religions</vt:lpstr>
      <vt:lpstr>Ethnic Religions</vt:lpstr>
      <vt:lpstr>Ethnic Religions</vt:lpstr>
      <vt:lpstr>Ethnic Religions</vt:lpstr>
      <vt:lpstr>Ethnic Religions</vt:lpstr>
      <vt:lpstr>Ethnic Religions</vt:lpstr>
      <vt:lpstr>Ethnic Religions</vt:lpstr>
      <vt:lpstr>Ethnic Religions</vt:lpstr>
      <vt:lpstr>The Spatial Impact of Religions</vt:lpstr>
      <vt:lpstr>The Spatial Impact of Religions</vt:lpstr>
      <vt:lpstr>The Spatial Impact of Religions</vt:lpstr>
      <vt:lpstr>The Spatial Impact of Religions</vt:lpstr>
      <vt:lpstr>The Spatial Impact of Religions</vt:lpstr>
      <vt:lpstr>Key Terms from this Session</vt:lpstr>
      <vt:lpstr>Religions to Know from this Session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Human Geography</dc:title>
  <dc:creator>Owner</dc:creator>
  <cp:lastModifiedBy>Ethel Wood</cp:lastModifiedBy>
  <cp:revision>62</cp:revision>
  <dcterms:created xsi:type="dcterms:W3CDTF">2010-11-02T12:42:19Z</dcterms:created>
  <dcterms:modified xsi:type="dcterms:W3CDTF">2013-02-05T23:54:18Z</dcterms:modified>
</cp:coreProperties>
</file>