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xml" ContentType="application/vnd.openxmlformats-officedocument.presentationml.slide+xml"/>
  <Override PartName="/docProps/app.xml" ContentType="application/vnd.openxmlformats-officedocument.extended-properties+xml"/>
  <Default Extension="wmf" ContentType="image/x-wmf"/>
  <Override PartName="/ppt/slideLayouts/slideLayout7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png" ContentType="image/png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88" r:id="rId1"/>
  </p:sldMasterIdLst>
  <p:notesMasterIdLst>
    <p:notesMasterId r:id="rId40"/>
  </p:notesMasterIdLst>
  <p:sldIdLst>
    <p:sldId id="256" r:id="rId2"/>
    <p:sldId id="281" r:id="rId3"/>
    <p:sldId id="314" r:id="rId4"/>
    <p:sldId id="317" r:id="rId5"/>
    <p:sldId id="433" r:id="rId6"/>
    <p:sldId id="318" r:id="rId7"/>
    <p:sldId id="319" r:id="rId8"/>
    <p:sldId id="320" r:id="rId9"/>
    <p:sldId id="321" r:id="rId10"/>
    <p:sldId id="326" r:id="rId11"/>
    <p:sldId id="327" r:id="rId12"/>
    <p:sldId id="328" r:id="rId13"/>
    <p:sldId id="329" r:id="rId14"/>
    <p:sldId id="315" r:id="rId15"/>
    <p:sldId id="316" r:id="rId16"/>
    <p:sldId id="322" r:id="rId17"/>
    <p:sldId id="330" r:id="rId18"/>
    <p:sldId id="415" r:id="rId19"/>
    <p:sldId id="416" r:id="rId20"/>
    <p:sldId id="417" r:id="rId21"/>
    <p:sldId id="434" r:id="rId22"/>
    <p:sldId id="323" r:id="rId23"/>
    <p:sldId id="419" r:id="rId24"/>
    <p:sldId id="418" r:id="rId25"/>
    <p:sldId id="420" r:id="rId26"/>
    <p:sldId id="421" r:id="rId27"/>
    <p:sldId id="422" r:id="rId28"/>
    <p:sldId id="423" r:id="rId29"/>
    <p:sldId id="282" r:id="rId30"/>
    <p:sldId id="424" r:id="rId31"/>
    <p:sldId id="425" r:id="rId32"/>
    <p:sldId id="426" r:id="rId33"/>
    <p:sldId id="427" r:id="rId34"/>
    <p:sldId id="428" r:id="rId35"/>
    <p:sldId id="429" r:id="rId36"/>
    <p:sldId id="430" r:id="rId37"/>
    <p:sldId id="431" r:id="rId38"/>
    <p:sldId id="432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7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BF1CA24-C363-4A45-9A7F-7F1EFE445C91}" type="datetimeFigureOut">
              <a:rPr lang="en-US"/>
              <a:pPr>
                <a:defRPr/>
              </a:pPr>
              <a:t>11/1/2016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29A41AD-381F-46C9-80B1-E5EE1EBCF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95D1CA-778D-4972-979E-FE197133574C}" type="datetime1">
              <a:rPr lang="en-US"/>
              <a:pPr>
                <a:defRPr/>
              </a:pPr>
              <a:t>11/1/2016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B1F032-CAB6-4ADF-B7DB-1995A4D32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C6B0F-2F86-45FF-A070-D6B1311B7336}" type="datetime1">
              <a:rPr lang="en-US"/>
              <a:pPr>
                <a:defRPr/>
              </a:pPr>
              <a:t>11/1/2016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421A0-AC9E-4C1B-8B4D-49296846D3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5C5C7-E5D1-4E8A-A1AF-5B9C63E39AE2}" type="datetime1">
              <a:rPr lang="en-US"/>
              <a:pPr>
                <a:defRPr/>
              </a:pPr>
              <a:t>11/1/2016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85B9A-FD17-46D3-A18C-719B9CE448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558F2-2CE3-45E6-AA71-02C0DD4248F8}" type="datetime1">
              <a:rPr lang="en-US"/>
              <a:pPr>
                <a:defRPr/>
              </a:pPr>
              <a:t>11/1/2016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6837E-05BA-4674-8DDD-6DF6A80EEF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8C9FED-32EB-4858-90DB-D3BBA1968DED}" type="datetime1">
              <a:rPr lang="en-US"/>
              <a:pPr>
                <a:defRPr/>
              </a:pPr>
              <a:t>11/1/2016</a:t>
            </a:fld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4B787F-F738-426A-B497-33427A6B6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DDEB14-19E1-4F44-AA4E-6DC5EA47139B}" type="datetime1">
              <a:rPr lang="en-US"/>
              <a:pPr>
                <a:defRPr/>
              </a:pPr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2EAD09-FBAE-44CD-98A1-BA850A13E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AA1127-6004-497F-8AD8-41295D31F616}" type="datetime1">
              <a:rPr lang="en-US"/>
              <a:pPr>
                <a:defRPr/>
              </a:pPr>
              <a:t>11/1/2016</a:t>
            </a:fld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F9546C-F94F-402F-A998-2C038E37F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ED565-5CCE-4BAB-9CB7-7D100B9F9801}" type="datetime1">
              <a:rPr lang="en-US"/>
              <a:pPr>
                <a:defRPr/>
              </a:pPr>
              <a:t>11/1/2016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3B0B6-C5D3-4ED6-982A-4092819323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A1A569-67E6-400C-9F71-471201EF1549}" type="datetime1">
              <a:rPr lang="en-US"/>
              <a:pPr>
                <a:defRPr/>
              </a:pPr>
              <a:t>11/1/2016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9F0358-E1AA-494F-95B3-2CC9A6A72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AA52B-6854-4472-9FA5-971552A84808}" type="datetime1">
              <a:rPr lang="en-US"/>
              <a:pPr>
                <a:defRPr/>
              </a:pPr>
              <a:t>11/1/2016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DDBCA-DD25-449B-B8DF-F6A92E3999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84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838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84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838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848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83866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6A2DD2-62D9-428A-99C6-8FB60B2AB232}" type="datetime1">
              <a:rPr lang="en-US"/>
              <a:pPr>
                <a:defRPr/>
              </a:pPr>
              <a:t>11/1/2016</a:t>
            </a:fld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A4A449-4019-4116-9F26-457CC768F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434C845-EA7E-44B7-BE07-EAE5390637DB}" type="datetime1">
              <a:rPr lang="en-US"/>
              <a:pPr>
                <a:defRPr/>
              </a:pPr>
              <a:t>11/1/2016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2C25B55-E62D-40EC-89B0-466861EC8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947" r:id="rId1"/>
    <p:sldLayoutId id="2147484942" r:id="rId2"/>
    <p:sldLayoutId id="2147484948" r:id="rId3"/>
    <p:sldLayoutId id="2147484949" r:id="rId4"/>
    <p:sldLayoutId id="2147484950" r:id="rId5"/>
    <p:sldLayoutId id="2147484943" r:id="rId6"/>
    <p:sldLayoutId id="2147484951" r:id="rId7"/>
    <p:sldLayoutId id="2147484944" r:id="rId8"/>
    <p:sldLayoutId id="2147484952" r:id="rId9"/>
    <p:sldLayoutId id="2147484945" r:id="rId10"/>
    <p:sldLayoutId id="2147484946" r:id="rId11"/>
  </p:sldLayoutIdLst>
  <p:transition spd="slow">
    <p:pul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F0F2D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F2D8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F2D8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F2D8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F2D8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0F2D8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0F2D8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0F2D8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0F2D8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A8CDD7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A8CDD7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bIRtkCg2fQ" TargetMode="External"/><Relationship Id="rId2" Type="http://schemas.openxmlformats.org/officeDocument/2006/relationships/hyperlink" Target="https://www.youtube.com/watch?v=hlWTASnnft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52600" y="533400"/>
            <a:ext cx="5791200" cy="1295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0" cap="none" dirty="0" smtClean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Advanced Placement Human Geography</a:t>
            </a:r>
            <a:endParaRPr lang="en-US" b="0" cap="none" dirty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195" name="Subtitle 1"/>
          <p:cNvSpPr>
            <a:spLocks noGrp="1"/>
          </p:cNvSpPr>
          <p:nvPr>
            <p:ph type="subTitle" idx="1"/>
          </p:nvPr>
        </p:nvSpPr>
        <p:spPr>
          <a:xfrm>
            <a:off x="2565400" y="2438400"/>
            <a:ext cx="4013200" cy="10350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sz="3200" smtClean="0">
                <a:solidFill>
                  <a:srgbClr val="92D050"/>
                </a:solidFill>
              </a:rPr>
              <a:t>Unit 3: 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3200" smtClean="0">
                <a:solidFill>
                  <a:srgbClr val="92D050"/>
                </a:solidFill>
              </a:rPr>
              <a:t>Cultural Patterns</a:t>
            </a:r>
          </a:p>
        </p:txBody>
      </p:sp>
      <p:pic>
        <p:nvPicPr>
          <p:cNvPr id="1032" name="Picture 8" descr="C:\Users\Owner\AppData\Local\Microsoft\Windows\Temporary Internet Files\Content.IE5\PKQ3KW4C\MC900053510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3706091"/>
            <a:ext cx="3372075" cy="2655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7315200" y="6361113"/>
            <a:ext cx="152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FF00"/>
                </a:solidFill>
              </a:rPr>
              <a:t>Session 4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More about folk culture…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733800" y="1371600"/>
            <a:ext cx="4953000" cy="5181600"/>
          </a:xfrm>
        </p:spPr>
        <p:txBody>
          <a:bodyPr/>
          <a:lstStyle/>
          <a:p>
            <a:pPr algn="just"/>
            <a:r>
              <a:rPr lang="en-US" smtClean="0"/>
              <a:t>Example of a folk culture coping with the physical environment:</a:t>
            </a:r>
          </a:p>
          <a:p>
            <a:pPr lvl="1" algn="just"/>
            <a:r>
              <a:rPr lang="en-US" b="1" smtClean="0">
                <a:solidFill>
                  <a:srgbClr val="FFFF00"/>
                </a:solidFill>
              </a:rPr>
              <a:t>The Netherlands</a:t>
            </a:r>
          </a:p>
          <a:p>
            <a:pPr lvl="2" algn="just"/>
            <a:r>
              <a:rPr lang="en-US" smtClean="0"/>
              <a:t>Wooden shoes are worn to cope with working in the wet fields.</a:t>
            </a:r>
          </a:p>
          <a:p>
            <a:pPr lvl="2" algn="just"/>
            <a:r>
              <a:rPr lang="en-US" smtClean="0"/>
              <a:t>Not all cultures in the world that have wet fields have used wooden shoes.  </a:t>
            </a:r>
            <a:r>
              <a:rPr lang="en-US" b="1" smtClean="0">
                <a:solidFill>
                  <a:srgbClr val="FFFF00"/>
                </a:solidFill>
              </a:rPr>
              <a:t>Therefore, the Netherlands is unique.</a:t>
            </a:r>
          </a:p>
        </p:txBody>
      </p:sp>
      <p:pic>
        <p:nvPicPr>
          <p:cNvPr id="18436" name="Picture 2" descr="C:\Users\Owner\AppData\Local\Microsoft\Windows\Temporary Internet Files\Content.IE5\PKQ3KW4C\MC90001676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81200"/>
            <a:ext cx="22669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More about folk culture…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smtClean="0">
                <a:solidFill>
                  <a:srgbClr val="FFFF00"/>
                </a:solidFill>
              </a:rPr>
              <a:t>Food habits </a:t>
            </a:r>
            <a:r>
              <a:rPr lang="en-US" smtClean="0"/>
              <a:t>derive from the environment according to the climate and growing season.</a:t>
            </a:r>
          </a:p>
          <a:p>
            <a:pPr algn="just"/>
            <a:r>
              <a:rPr lang="en-US" b="1" smtClean="0">
                <a:solidFill>
                  <a:srgbClr val="FFFF00"/>
                </a:solidFill>
              </a:rPr>
              <a:t>Folk societies </a:t>
            </a:r>
            <a:r>
              <a:rPr lang="en-US" smtClean="0"/>
              <a:t>prepare and cook foods in various ways, and they even differ in what they consider to be edible.</a:t>
            </a:r>
          </a:p>
        </p:txBody>
      </p:sp>
      <p:pic>
        <p:nvPicPr>
          <p:cNvPr id="19460" name="Picture 2" descr="C:\Users\Owner\AppData\Local\Microsoft\Windows\Temporary Internet Files\Content.IE5\6U2F184X\MC90038327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495800"/>
            <a:ext cx="16414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More about folk culture…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823200" cy="4984750"/>
          </a:xfrm>
        </p:spPr>
        <p:txBody>
          <a:bodyPr/>
          <a:lstStyle/>
          <a:p>
            <a:pPr algn="just"/>
            <a:r>
              <a:rPr lang="en-US" sz="3200" b="1" dirty="0" smtClean="0">
                <a:solidFill>
                  <a:srgbClr val="92D050"/>
                </a:solidFill>
              </a:rPr>
              <a:t>Food taboos and folk culture</a:t>
            </a:r>
          </a:p>
          <a:p>
            <a:pPr lvl="1" algn="just"/>
            <a:r>
              <a:rPr lang="en-US" sz="2800" dirty="0" smtClean="0"/>
              <a:t>Example—</a:t>
            </a:r>
            <a:r>
              <a:rPr lang="en-US" sz="2800" b="1" dirty="0" smtClean="0">
                <a:solidFill>
                  <a:srgbClr val="FFFF00"/>
                </a:solidFill>
              </a:rPr>
              <a:t>Hindu culture</a:t>
            </a:r>
          </a:p>
          <a:p>
            <a:pPr lvl="2" algn="just"/>
            <a:r>
              <a:rPr lang="en-US" sz="2800" dirty="0" smtClean="0"/>
              <a:t>There is a taboo against eating cows, which deprives some of a readily available food source.</a:t>
            </a:r>
          </a:p>
          <a:p>
            <a:pPr lvl="2" algn="just"/>
            <a:r>
              <a:rPr lang="en-US" sz="2800" dirty="0" smtClean="0"/>
              <a:t>However, the taboo makes </a:t>
            </a:r>
            <a:r>
              <a:rPr lang="en-US" sz="2800" b="1" dirty="0" smtClean="0">
                <a:solidFill>
                  <a:srgbClr val="FFFF00"/>
                </a:solidFill>
              </a:rPr>
              <a:t>environmental sense </a:t>
            </a:r>
            <a:r>
              <a:rPr lang="en-US" sz="2800" dirty="0" smtClean="0"/>
              <a:t>because oxen are needed to clear fields each year</a:t>
            </a:r>
            <a:r>
              <a:rPr lang="en-US" sz="2500" dirty="0" smtClean="0"/>
              <a:t>.</a:t>
            </a:r>
          </a:p>
          <a:p>
            <a:pPr lvl="1"/>
            <a:endParaRPr lang="en-US" dirty="0" smtClean="0"/>
          </a:p>
        </p:txBody>
      </p:sp>
      <p:pic>
        <p:nvPicPr>
          <p:cNvPr id="76803" name="Picture 3" descr="C:\Users\Owner\AppData\Local\Microsoft\Windows\Temporary Internet Files\Content.IE5\PKQ3KW4C\MP90031387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953000"/>
            <a:ext cx="1373188" cy="1447800"/>
          </a:xfrm>
          <a:prstGeom prst="rect">
            <a:avLst/>
          </a:prstGeom>
          <a:noFill/>
          <a:ln w="76200">
            <a:solidFill>
              <a:schemeClr val="tx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More about folk culture…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810000" y="1752600"/>
            <a:ext cx="5181600" cy="4114800"/>
          </a:xfrm>
        </p:spPr>
        <p:txBody>
          <a:bodyPr/>
          <a:lstStyle/>
          <a:p>
            <a:pPr algn="just"/>
            <a:r>
              <a:rPr lang="en-US" b="1" smtClean="0">
                <a:solidFill>
                  <a:srgbClr val="92D050"/>
                </a:solidFill>
              </a:rPr>
              <a:t>Housing Styles</a:t>
            </a:r>
          </a:p>
          <a:p>
            <a:pPr lvl="1" algn="just"/>
            <a:r>
              <a:rPr lang="en-US" smtClean="0"/>
              <a:t>They reflect both </a:t>
            </a:r>
            <a:r>
              <a:rPr lang="en-US" b="1" smtClean="0">
                <a:solidFill>
                  <a:srgbClr val="FFFF00"/>
                </a:solidFill>
              </a:rPr>
              <a:t>cultural</a:t>
            </a:r>
            <a:r>
              <a:rPr lang="en-US" smtClean="0"/>
              <a:t> and </a:t>
            </a:r>
            <a:r>
              <a:rPr lang="en-US" b="1" smtClean="0">
                <a:solidFill>
                  <a:srgbClr val="FFFF00"/>
                </a:solidFill>
              </a:rPr>
              <a:t>environmental</a:t>
            </a:r>
            <a:r>
              <a:rPr lang="en-US" smtClean="0"/>
              <a:t> influences.</a:t>
            </a:r>
          </a:p>
          <a:p>
            <a:pPr lvl="1" algn="just"/>
            <a:r>
              <a:rPr lang="en-US" smtClean="0"/>
              <a:t>Folk societies are limited in their building materials by the </a:t>
            </a:r>
            <a:r>
              <a:rPr lang="en-US" b="1" smtClean="0">
                <a:solidFill>
                  <a:srgbClr val="FFFF00"/>
                </a:solidFill>
              </a:rPr>
              <a:t>resources available in the environment.</a:t>
            </a:r>
          </a:p>
          <a:p>
            <a:pPr lvl="1" algn="just"/>
            <a:r>
              <a:rPr lang="en-US" b="1" i="1" smtClean="0">
                <a:solidFill>
                  <a:srgbClr val="92D050"/>
                </a:solidFill>
              </a:rPr>
              <a:t>Example:  </a:t>
            </a:r>
            <a:r>
              <a:rPr lang="en-US" smtClean="0"/>
              <a:t>If trees are available, wooden houses will be built.</a:t>
            </a:r>
          </a:p>
        </p:txBody>
      </p:sp>
      <p:pic>
        <p:nvPicPr>
          <p:cNvPr id="21508" name="Picture 3" descr="C:\Users\Owner\AppData\Local\Microsoft\Windows\Temporary Internet Files\Content.IE5\6U2F184X\MC90043434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17738"/>
            <a:ext cx="24780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New England Houses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62000" y="1676400"/>
            <a:ext cx="3581400" cy="4876800"/>
          </a:xfrm>
        </p:spPr>
        <p:txBody>
          <a:bodyPr/>
          <a:lstStyle/>
          <a:p>
            <a:pPr marL="340614" indent="-285750" algn="just">
              <a:buFont typeface="Arial" pitchFamily="34" charset="0"/>
              <a:buChar char="•"/>
              <a:defRPr/>
            </a:pPr>
            <a:r>
              <a:rPr lang="en-US" dirty="0" smtClean="0"/>
              <a:t>On the top right (# 1)  is the </a:t>
            </a:r>
            <a:r>
              <a:rPr lang="en-US" b="1" dirty="0" smtClean="0">
                <a:solidFill>
                  <a:srgbClr val="FFFF00"/>
                </a:solidFill>
              </a:rPr>
              <a:t>saltbox house style </a:t>
            </a:r>
            <a:r>
              <a:rPr lang="en-US" dirty="0" smtClean="0"/>
              <a:t>originating in New England around 1650 and commonly built by the early 18</a:t>
            </a:r>
            <a:r>
              <a:rPr lang="en-US" baseline="30000" dirty="0" smtClean="0"/>
              <a:t>th</a:t>
            </a:r>
            <a:r>
              <a:rPr lang="en-US" dirty="0" smtClean="0"/>
              <a:t> century.</a:t>
            </a:r>
          </a:p>
          <a:p>
            <a:pPr algn="just">
              <a:defRPr/>
            </a:pPr>
            <a:endParaRPr lang="en-US" sz="800" dirty="0"/>
          </a:p>
          <a:p>
            <a:pPr marL="340614" indent="-285750" algn="just">
              <a:buFont typeface="Arial" pitchFamily="34" charset="0"/>
              <a:buChar char="•"/>
              <a:defRPr/>
            </a:pPr>
            <a:r>
              <a:rPr lang="en-US" dirty="0" smtClean="0"/>
              <a:t>On the bottom right (# 2) is the </a:t>
            </a:r>
            <a:r>
              <a:rPr lang="en-US" b="1" dirty="0" smtClean="0">
                <a:solidFill>
                  <a:srgbClr val="FFFF00"/>
                </a:solidFill>
              </a:rPr>
              <a:t>“Cape Cod” style house</a:t>
            </a:r>
            <a:r>
              <a:rPr lang="en-US" dirty="0" smtClean="0"/>
              <a:t>, also a New England Style, that originated in the late 17</a:t>
            </a:r>
            <a:r>
              <a:rPr lang="en-US" baseline="30000" dirty="0" smtClean="0"/>
              <a:t>th</a:t>
            </a:r>
            <a:r>
              <a:rPr lang="en-US" dirty="0" smtClean="0"/>
              <a:t> century.</a:t>
            </a:r>
          </a:p>
          <a:p>
            <a:pPr algn="just">
              <a:defRPr/>
            </a:pPr>
            <a:endParaRPr lang="en-US" sz="800" dirty="0"/>
          </a:p>
          <a:p>
            <a:pPr marL="340614" indent="-285750" algn="just">
              <a:buFont typeface="Arial" pitchFamily="34" charset="0"/>
              <a:buChar char="•"/>
              <a:defRPr/>
            </a:pPr>
            <a:r>
              <a:rPr lang="en-US" dirty="0" smtClean="0"/>
              <a:t>Both styles </a:t>
            </a:r>
            <a:r>
              <a:rPr lang="en-US" b="1" dirty="0" smtClean="0">
                <a:solidFill>
                  <a:srgbClr val="FFFF00"/>
                </a:solidFill>
              </a:rPr>
              <a:t>diffused</a:t>
            </a:r>
            <a:r>
              <a:rPr lang="en-US" dirty="0" smtClean="0"/>
              <a:t> west and south through New York, Pennsylvania, New Jersey, Ohio, and Michigan by the late 19</a:t>
            </a:r>
            <a:r>
              <a:rPr lang="en-US" baseline="30000" dirty="0" smtClean="0"/>
              <a:t>th</a:t>
            </a:r>
            <a:r>
              <a:rPr lang="en-US" dirty="0" smtClean="0"/>
              <a:t> century. </a:t>
            </a:r>
            <a:endParaRPr lang="en-US" dirty="0"/>
          </a:p>
        </p:txBody>
      </p:sp>
      <p:sp>
        <p:nvSpPr>
          <p:cNvPr id="22532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68263" indent="0">
              <a:buFont typeface="Wingdings" pitchFamily="2" charset="2"/>
              <a:buNone/>
            </a:pPr>
            <a:r>
              <a:rPr lang="en-US" smtClean="0"/>
              <a:t>		</a:t>
            </a:r>
          </a:p>
        </p:txBody>
      </p: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828800"/>
            <a:ext cx="296545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184650"/>
            <a:ext cx="29654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5" name="TextBox 4"/>
          <p:cNvSpPr txBox="1">
            <a:spLocks noChangeArrowheads="1"/>
          </p:cNvSpPr>
          <p:nvPr/>
        </p:nvSpPr>
        <p:spPr bwMode="auto">
          <a:xfrm>
            <a:off x="4786313" y="2484438"/>
            <a:ext cx="914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/>
              <a:t># 1</a:t>
            </a:r>
            <a:r>
              <a:rPr lang="en-US" sz="2200">
                <a:sym typeface="Wingdings" pitchFamily="2" charset="2"/>
              </a:rPr>
              <a:t></a:t>
            </a:r>
            <a:endParaRPr lang="en-US" sz="2200"/>
          </a:p>
        </p:txBody>
      </p:sp>
      <p:sp>
        <p:nvSpPr>
          <p:cNvPr id="22536" name="TextBox 6"/>
          <p:cNvSpPr txBox="1">
            <a:spLocks noChangeArrowheads="1"/>
          </p:cNvSpPr>
          <p:nvPr/>
        </p:nvSpPr>
        <p:spPr bwMode="auto">
          <a:xfrm>
            <a:off x="4786313" y="4918075"/>
            <a:ext cx="914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/>
              <a:t># 2</a:t>
            </a:r>
            <a:r>
              <a:rPr lang="en-US" sz="2200">
                <a:sym typeface="Wingdings" pitchFamily="2" charset="2"/>
              </a:rPr>
              <a:t></a:t>
            </a:r>
            <a:endParaRPr lang="en-US" sz="220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Traditional House in Peru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3555" name="Text Placeholder 2"/>
          <p:cNvSpPr>
            <a:spLocks noGrp="1"/>
          </p:cNvSpPr>
          <p:nvPr>
            <p:ph type="body" idx="2"/>
          </p:nvPr>
        </p:nvSpPr>
        <p:spPr>
          <a:xfrm>
            <a:off x="762000" y="2165350"/>
            <a:ext cx="2895600" cy="3517900"/>
          </a:xfrm>
        </p:spPr>
        <p:txBody>
          <a:bodyPr/>
          <a:lstStyle/>
          <a:p>
            <a:pPr marL="53975" algn="just"/>
            <a:r>
              <a:rPr lang="en-US" sz="2000" smtClean="0"/>
              <a:t>The thatched-roof house in this modern-day photo on the right provides evidence  that housing styles still may reflect </a:t>
            </a:r>
            <a:r>
              <a:rPr lang="en-US" sz="2000" b="1" smtClean="0">
                <a:solidFill>
                  <a:srgbClr val="FFFF00"/>
                </a:solidFill>
              </a:rPr>
              <a:t>folk cultures</a:t>
            </a:r>
            <a:r>
              <a:rPr lang="en-US" sz="2000" smtClean="0"/>
              <a:t>.  Thatched roofs appear in other cultures, but this style is particular to the </a:t>
            </a:r>
            <a:r>
              <a:rPr lang="en-US" sz="2000" b="1" smtClean="0">
                <a:solidFill>
                  <a:srgbClr val="FFFF00"/>
                </a:solidFill>
              </a:rPr>
              <a:t>Andes Mountain valleys in South America.</a:t>
            </a:r>
          </a:p>
        </p:txBody>
      </p:sp>
      <p:sp>
        <p:nvSpPr>
          <p:cNvPr id="23556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68263" indent="0">
              <a:buFont typeface="Wingdings" pitchFamily="2" charset="2"/>
              <a:buNone/>
            </a:pPr>
            <a:r>
              <a:rPr lang="en-US" smtClean="0"/>
              <a:t>		</a:t>
            </a:r>
          </a:p>
        </p:txBody>
      </p: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2286000"/>
            <a:ext cx="419100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Folk Music  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4579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53975"/>
            <a:r>
              <a:rPr lang="en-US" smtClean="0"/>
              <a:t>	</a:t>
            </a:r>
          </a:p>
        </p:txBody>
      </p:sp>
      <p:sp>
        <p:nvSpPr>
          <p:cNvPr id="23556" name="Content Placeholder 3"/>
          <p:cNvSpPr>
            <a:spLocks noGrp="1"/>
          </p:cNvSpPr>
          <p:nvPr>
            <p:ph sz="half" idx="1"/>
          </p:nvPr>
        </p:nvSpPr>
        <p:spPr>
          <a:xfrm>
            <a:off x="4495800" y="1708150"/>
            <a:ext cx="4191000" cy="4191000"/>
          </a:xfrm>
        </p:spPr>
        <p:txBody>
          <a:bodyPr/>
          <a:lstStyle/>
          <a:p>
            <a:pPr algn="just"/>
            <a:r>
              <a:rPr lang="en-US" sz="2800" b="1" smtClean="0">
                <a:solidFill>
                  <a:srgbClr val="FFFF00"/>
                </a:solidFill>
              </a:rPr>
              <a:t>North American folk music </a:t>
            </a:r>
            <a:r>
              <a:rPr lang="en-US" sz="2800" smtClean="0"/>
              <a:t>began as immigrants carried their songs to the New World, but the imported songs became </a:t>
            </a:r>
            <a:r>
              <a:rPr lang="en-US" sz="2800" smtClean="0">
                <a:solidFill>
                  <a:srgbClr val="FFFF00"/>
                </a:solidFill>
              </a:rPr>
              <a:t>“Americanized” </a:t>
            </a:r>
            <a:r>
              <a:rPr lang="en-US" sz="2800" smtClean="0"/>
              <a:t>and new songs were added to the American experience</a:t>
            </a:r>
            <a:r>
              <a:rPr lang="en-US" smtClean="0"/>
              <a:t>.</a:t>
            </a:r>
          </a:p>
        </p:txBody>
      </p:sp>
      <p:pic>
        <p:nvPicPr>
          <p:cNvPr id="24581" name="Picture 4" descr="C:\Users\Owner\AppData\Local\Microsoft\Windows\Temporary Internet Files\Content.IE5\PKQ3KW4C\MC90002234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828800"/>
            <a:ext cx="25241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C:\Users\Owner\AppData\Local\Microsoft\Windows\Temporary Internet Files\Content.IE5\MOOIPXMK\MC9002122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257675"/>
            <a:ext cx="1825625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Folk Music Culture Regions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smtClean="0">
                <a:solidFill>
                  <a:srgbClr val="FFFF00"/>
                </a:solidFill>
              </a:rPr>
              <a:t>The Northern Song Area</a:t>
            </a:r>
          </a:p>
          <a:p>
            <a:pPr algn="just"/>
            <a:r>
              <a:rPr lang="en-US" smtClean="0"/>
              <a:t>Found in</a:t>
            </a:r>
          </a:p>
          <a:p>
            <a:pPr lvl="1" algn="just"/>
            <a:r>
              <a:rPr lang="en-US" sz="2000" smtClean="0"/>
              <a:t>Maritime Provinces of Canada</a:t>
            </a:r>
          </a:p>
          <a:p>
            <a:pPr lvl="1" algn="just"/>
            <a:r>
              <a:rPr lang="en-US" sz="2000" smtClean="0"/>
              <a:t>New England</a:t>
            </a:r>
          </a:p>
          <a:p>
            <a:pPr lvl="1" algn="just"/>
            <a:r>
              <a:rPr lang="en-US" sz="2000" smtClean="0"/>
              <a:t>Middle Atlantic States</a:t>
            </a:r>
          </a:p>
          <a:p>
            <a:pPr algn="just"/>
            <a:r>
              <a:rPr lang="en-US" smtClean="0"/>
              <a:t>Its ballads are close to </a:t>
            </a:r>
            <a:r>
              <a:rPr lang="en-US" b="1" smtClean="0">
                <a:solidFill>
                  <a:srgbClr val="FFFF00"/>
                </a:solidFill>
              </a:rPr>
              <a:t>English originals</a:t>
            </a:r>
            <a:r>
              <a:rPr lang="en-US" smtClean="0"/>
              <a:t>, a characteristic reinforced by new immigrants.</a:t>
            </a:r>
          </a:p>
          <a:p>
            <a:pPr algn="just"/>
            <a:r>
              <a:rPr lang="en-US" smtClean="0"/>
              <a:t>Use of:</a:t>
            </a:r>
          </a:p>
          <a:p>
            <a:pPr lvl="1" algn="just"/>
            <a:r>
              <a:rPr lang="en-US" sz="2000" smtClean="0"/>
              <a:t>fiddles</a:t>
            </a:r>
          </a:p>
          <a:p>
            <a:pPr lvl="1" algn="just"/>
            <a:r>
              <a:rPr lang="en-US" sz="2000" smtClean="0"/>
              <a:t>fife-and-drum bands</a:t>
            </a:r>
          </a:p>
        </p:txBody>
      </p:sp>
      <p:pic>
        <p:nvPicPr>
          <p:cNvPr id="25604" name="Picture 2" descr="C:\Users\Owner\AppData\Local\Microsoft\Windows\Temporary Internet Files\Content.IE5\BXPNTBME\MC9003706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5388" y="1643063"/>
            <a:ext cx="16764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Folk Music Culture Regions</a:t>
            </a:r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The Southern and Appalachian Song Area</a:t>
            </a:r>
          </a:p>
          <a:p>
            <a:r>
              <a:rPr lang="en-US" dirty="0" smtClean="0"/>
              <a:t>Region extends</a:t>
            </a:r>
          </a:p>
          <a:p>
            <a:pPr lvl="1"/>
            <a:r>
              <a:rPr lang="en-US" dirty="0" smtClean="0"/>
              <a:t>Westward to Texas</a:t>
            </a:r>
          </a:p>
          <a:p>
            <a:r>
              <a:rPr lang="en-US" dirty="0" smtClean="0"/>
              <a:t>The words speak of hard lives and backwoods style, which form the roots of “country” music.</a:t>
            </a:r>
          </a:p>
        </p:txBody>
      </p:sp>
      <p:pic>
        <p:nvPicPr>
          <p:cNvPr id="26628" name="Picture 2" descr="C:\Users\Owner\AppData\Local\Microsoft\Windows\Temporary Internet Files\Content.IE5\6U2F184X\MC90021226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495800"/>
            <a:ext cx="2286000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Folk Music Culture Regions</a:t>
            </a: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7772400" cy="407035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The Western Song Area</a:t>
            </a:r>
          </a:p>
          <a:p>
            <a:r>
              <a:rPr lang="en-US" dirty="0" smtClean="0"/>
              <a:t>Found west of the Mississippi River</a:t>
            </a:r>
          </a:p>
          <a:p>
            <a:pPr algn="just"/>
            <a:r>
              <a:rPr lang="en-US" dirty="0" smtClean="0"/>
              <a:t>This regional music reflects the experiences of cowboys, plains farmers, river people, and gold seekers.</a:t>
            </a:r>
          </a:p>
        </p:txBody>
      </p:sp>
      <p:pic>
        <p:nvPicPr>
          <p:cNvPr id="27652" name="Picture 2" descr="C:\Users\Owner\AppData\Local\Microsoft\Windows\Temporary Internet Files\Content.IE5\CNBCS08V\MC90035878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524000"/>
            <a:ext cx="1450975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C:\Users\Owner\AppData\Local\Microsoft\Windows\Temporary Internet Files\Content.IE5\CNBCS08V\MC90015505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495800"/>
            <a:ext cx="28590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6438" y="512763"/>
            <a:ext cx="8156575" cy="776287"/>
          </a:xfrm>
        </p:spPr>
        <p:txBody>
          <a:bodyPr/>
          <a:lstStyle/>
          <a:p>
            <a:pPr algn="ctr">
              <a:defRPr/>
            </a:pP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Popular and Folk Culture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0962" name="Picture 2" descr="C:\Users\Owner\AppData\Local\Microsoft\Windows\Temporary Internet Files\Content.IE5\6U2F184X\MP90044375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62188"/>
            <a:ext cx="2047875" cy="3068637"/>
          </a:xfrm>
          <a:prstGeom prst="rect">
            <a:avLst/>
          </a:prstGeom>
          <a:noFill/>
          <a:ln w="76200">
            <a:solidFill>
              <a:schemeClr val="bg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8" descr="C:\Users\Owner\AppData\Local\Microsoft\Windows\Temporary Internet Files\Content.IE5\6U2F184X\MC90043443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1450" y="4038600"/>
            <a:ext cx="1905000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10" descr="C:\Users\Owner\AppData\Local\Microsoft\Windows\Temporary Internet Files\Content.IE5\PKQ3KW4C\MC910216990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28800"/>
            <a:ext cx="1898354" cy="1769687"/>
          </a:xfrm>
          <a:prstGeom prst="rect">
            <a:avLst/>
          </a:prstGeom>
          <a:noFill/>
          <a:ln w="76200">
            <a:solidFill>
              <a:schemeClr val="bg1">
                <a:lumMod val="85000"/>
                <a:lumOff val="15000"/>
              </a:schemeClr>
            </a:solidFill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Folk Music Culture Regions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581400" y="1784350"/>
            <a:ext cx="5105400" cy="4572000"/>
          </a:xfrm>
        </p:spPr>
        <p:txBody>
          <a:bodyPr/>
          <a:lstStyle/>
          <a:p>
            <a:pPr algn="just"/>
            <a:r>
              <a:rPr lang="en-US" b="1" smtClean="0">
                <a:solidFill>
                  <a:srgbClr val="FFFF00"/>
                </a:solidFill>
              </a:rPr>
              <a:t>The Black Song Style Family</a:t>
            </a:r>
          </a:p>
          <a:p>
            <a:pPr algn="just"/>
            <a:r>
              <a:rPr lang="en-US" smtClean="0"/>
              <a:t>This style grew out of the slave experiences in the </a:t>
            </a:r>
            <a:r>
              <a:rPr lang="en-US" b="1" smtClean="0">
                <a:solidFill>
                  <a:srgbClr val="FFFF00"/>
                </a:solidFill>
              </a:rPr>
              <a:t>rural South.</a:t>
            </a:r>
          </a:p>
          <a:p>
            <a:pPr algn="just"/>
            <a:r>
              <a:rPr lang="en-US" smtClean="0"/>
              <a:t>It </a:t>
            </a:r>
            <a:r>
              <a:rPr lang="en-US" b="1" smtClean="0">
                <a:solidFill>
                  <a:srgbClr val="FFFF00"/>
                </a:solidFill>
              </a:rPr>
              <a:t>features</a:t>
            </a:r>
            <a:r>
              <a:rPr lang="en-US" smtClean="0"/>
              <a:t> both choral and instrumental music, a strong beat, and deep-pitched mellow voices.</a:t>
            </a:r>
          </a:p>
        </p:txBody>
      </p:sp>
      <p:pic>
        <p:nvPicPr>
          <p:cNvPr id="28676" name="Picture 2" descr="C:\Users\Owner\AppData\Local\Microsoft\Windows\Temporary Internet Files\Content.IE5\MOOIPXMK\MC90021228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590800"/>
            <a:ext cx="26114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Folk and Pop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www.youtube.com/watch?v=hlWTASnnft4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www.youtube.com/watch?v=CbIRtkCg2fQ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5633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More about popular culture…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>
                <a:solidFill>
                  <a:srgbClr val="FFFF00"/>
                </a:solidFill>
              </a:rPr>
              <a:t>Popular culture </a:t>
            </a:r>
            <a:r>
              <a:rPr lang="en-US" dirty="0" smtClean="0"/>
              <a:t>involves the vast majority of a population, exposing them to similar </a:t>
            </a:r>
            <a:r>
              <a:rPr lang="en-US" b="1" dirty="0" smtClean="0">
                <a:solidFill>
                  <a:srgbClr val="FFFF00"/>
                </a:solidFill>
              </a:rPr>
              <a:t>consumer and recreational choices</a:t>
            </a:r>
            <a:r>
              <a:rPr lang="en-US" dirty="0" smtClean="0"/>
              <a:t> that lead them to behave in similar ways.</a:t>
            </a:r>
          </a:p>
          <a:p>
            <a:pPr algn="just"/>
            <a:r>
              <a:rPr lang="en-US" dirty="0" smtClean="0"/>
              <a:t>Popular culture breeds </a:t>
            </a:r>
            <a:r>
              <a:rPr lang="en-US" b="1" dirty="0" smtClean="0">
                <a:solidFill>
                  <a:srgbClr val="FFFF00"/>
                </a:solidFill>
              </a:rPr>
              <a:t>homogeneity.</a:t>
            </a:r>
          </a:p>
        </p:txBody>
      </p:sp>
      <p:pic>
        <p:nvPicPr>
          <p:cNvPr id="147458" name="Picture 2" descr="C:\Users\Owner\AppData\Local\Microsoft\Windows\Temporary Internet Files\Content.IE5\PKQ3KW4C\MP90038770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19600"/>
            <a:ext cx="2832154" cy="20202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More about popular culture…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3016250"/>
          </a:xfrm>
        </p:spPr>
        <p:txBody>
          <a:bodyPr/>
          <a:lstStyle/>
          <a:p>
            <a:pPr algn="just">
              <a:defRPr/>
            </a:pPr>
            <a:r>
              <a:rPr lang="en-US" b="1" dirty="0" smtClean="0">
                <a:solidFill>
                  <a:srgbClr val="FFFF00"/>
                </a:solidFill>
              </a:rPr>
              <a:t>Popular culture </a:t>
            </a:r>
            <a:r>
              <a:rPr lang="en-US" dirty="0" smtClean="0"/>
              <a:t>began to replace traditional culture in everyday life in </a:t>
            </a:r>
            <a:r>
              <a:rPr lang="en-US" b="1" dirty="0" smtClean="0">
                <a:solidFill>
                  <a:srgbClr val="FFFF00"/>
                </a:solidFill>
              </a:rPr>
              <a:t>industrialized societies </a:t>
            </a:r>
            <a:r>
              <a:rPr lang="en-US" dirty="0" smtClean="0"/>
              <a:t>with the development of:</a:t>
            </a:r>
          </a:p>
          <a:p>
            <a:pPr lvl="1" algn="just">
              <a:defRPr/>
            </a:pPr>
            <a:r>
              <a:rPr lang="en-US" b="1" dirty="0" smtClean="0">
                <a:solidFill>
                  <a:srgbClr val="92D050"/>
                </a:solidFill>
              </a:rPr>
              <a:t>Mechanization</a:t>
            </a:r>
          </a:p>
          <a:p>
            <a:pPr lvl="1" algn="just">
              <a:defRPr/>
            </a:pPr>
            <a:r>
              <a:rPr lang="en-US" b="1" dirty="0" smtClean="0">
                <a:solidFill>
                  <a:srgbClr val="92D050"/>
                </a:solidFill>
              </a:rPr>
              <a:t>Mass production</a:t>
            </a:r>
          </a:p>
          <a:p>
            <a:pPr lvl="1" algn="just">
              <a:defRPr/>
            </a:pPr>
            <a:r>
              <a:rPr lang="en-US" b="1" dirty="0" smtClean="0">
                <a:solidFill>
                  <a:srgbClr val="92D050"/>
                </a:solidFill>
              </a:rPr>
              <a:t>Mass distribution (stores; mail order)</a:t>
            </a:r>
          </a:p>
          <a:p>
            <a:pPr marL="454025" lvl="1" indent="0"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30724" name="Picture 3" descr="C:\Users\Owner\AppData\Local\Microsoft\Windows\Temporary Internet Files\Content.IE5\2TXBHVPI\MC9002330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419600"/>
            <a:ext cx="19335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9144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National Uniformities and Globalization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smtClean="0">
                <a:solidFill>
                  <a:srgbClr val="FFFF00"/>
                </a:solidFill>
              </a:rPr>
              <a:t>Landscapes of uniformity </a:t>
            </a:r>
            <a:r>
              <a:rPr lang="en-US" smtClean="0"/>
              <a:t>through popular culture tend to take on a national character.</a:t>
            </a:r>
          </a:p>
          <a:p>
            <a:pPr algn="just"/>
            <a:r>
              <a:rPr lang="en-US" b="1" smtClean="0">
                <a:solidFill>
                  <a:srgbClr val="FFFF00"/>
                </a:solidFill>
              </a:rPr>
              <a:t>Ways of life differ from country to country or region to region.  </a:t>
            </a:r>
          </a:p>
          <a:p>
            <a:pPr algn="just"/>
            <a:r>
              <a:rPr lang="en-US" b="1" i="1" smtClean="0">
                <a:solidFill>
                  <a:srgbClr val="92D050"/>
                </a:solidFill>
              </a:rPr>
              <a:t>Example:  </a:t>
            </a:r>
            <a:r>
              <a:rPr lang="en-US" smtClean="0"/>
              <a:t>Many chain stores have globalized such as those in America.  </a:t>
            </a:r>
          </a:p>
        </p:txBody>
      </p:sp>
      <p:pic>
        <p:nvPicPr>
          <p:cNvPr id="149506" name="Picture 2" descr="C:\Users\Owner\AppData\Local\Microsoft\Windows\Temporary Internet Files\Content.IE5\8ZXXAEK3\MP90044217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95800"/>
            <a:ext cx="2808298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National Uniformities and Globalization</a:t>
            </a: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5029200" cy="4572000"/>
          </a:xfrm>
        </p:spPr>
        <p:txBody>
          <a:bodyPr/>
          <a:lstStyle/>
          <a:p>
            <a:pPr algn="just"/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FFFF00"/>
                </a:solidFill>
              </a:rPr>
              <a:t>globalization of popular culture </a:t>
            </a:r>
            <a:r>
              <a:rPr lang="en-US" sz="2800" dirty="0" smtClean="0"/>
              <a:t>is resented by many people.</a:t>
            </a:r>
          </a:p>
          <a:p>
            <a:pPr algn="just"/>
            <a:r>
              <a:rPr lang="en-US" sz="2800" dirty="0" smtClean="0"/>
              <a:t>It sometimes is seen as a type of </a:t>
            </a:r>
            <a:r>
              <a:rPr lang="en-US" sz="2800" b="1" dirty="0" smtClean="0">
                <a:solidFill>
                  <a:srgbClr val="FFFF00"/>
                </a:solidFill>
              </a:rPr>
              <a:t>dominance by the West.</a:t>
            </a:r>
          </a:p>
          <a:p>
            <a:pPr algn="just"/>
            <a:r>
              <a:rPr lang="en-US" sz="2800" dirty="0" smtClean="0"/>
              <a:t>The influence of popular culture through globalization is even </a:t>
            </a:r>
            <a:r>
              <a:rPr lang="en-US" sz="2800" b="1" dirty="0" smtClean="0">
                <a:solidFill>
                  <a:srgbClr val="FFFF00"/>
                </a:solidFill>
              </a:rPr>
              <a:t>regulated</a:t>
            </a:r>
            <a:r>
              <a:rPr lang="en-US" sz="2800" dirty="0" smtClean="0"/>
              <a:t> by some governments (e.g. Iran).</a:t>
            </a:r>
          </a:p>
        </p:txBody>
      </p:sp>
      <p:pic>
        <p:nvPicPr>
          <p:cNvPr id="32772" name="Picture 3" descr="C:\Users\Owner\AppData\Local\Microsoft\Windows\Temporary Internet Files\Content.IE5\PKQ3KW4C\MC90023185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063750"/>
            <a:ext cx="2438400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Environmental Impact of Popular Culture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772400" cy="4572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Some environmental consequences of popular culture include:</a:t>
            </a:r>
          </a:p>
          <a:p>
            <a:pPr lvl="1" algn="just"/>
            <a:r>
              <a:rPr lang="en-US" b="1" dirty="0" smtClean="0">
                <a:solidFill>
                  <a:srgbClr val="92D050"/>
                </a:solidFill>
              </a:rPr>
              <a:t>Uniform landscapes</a:t>
            </a:r>
          </a:p>
          <a:p>
            <a:pPr lvl="2" algn="just"/>
            <a:r>
              <a:rPr lang="en-US" dirty="0" smtClean="0"/>
              <a:t>Not only do buildings look alike, but the streets are arranged the same regardless of location (e.g. fast food restaurants are located near convenience stores).</a:t>
            </a:r>
          </a:p>
        </p:txBody>
      </p:sp>
      <p:pic>
        <p:nvPicPr>
          <p:cNvPr id="151554" name="Picture 2" descr="C:\Users\Owner\AppData\Local\Microsoft\Windows\Temporary Internet Files\Content.IE5\8ZXXAEK3\MC900357021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95799"/>
            <a:ext cx="1858061" cy="190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Environmental Impact of Popular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1163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en-US" sz="3000" b="1" dirty="0" smtClean="0">
                <a:solidFill>
                  <a:srgbClr val="FFFF00"/>
                </a:solidFill>
              </a:rPr>
              <a:t>Some environmental consequences of popular culture include:</a:t>
            </a:r>
          </a:p>
          <a:p>
            <a:pPr lvl="1">
              <a:defRPr/>
            </a:pPr>
            <a:r>
              <a:rPr lang="en-US" dirty="0" smtClean="0"/>
              <a:t>Demand for natural resources increases.</a:t>
            </a:r>
          </a:p>
          <a:p>
            <a:pPr lvl="1">
              <a:defRPr/>
            </a:pPr>
            <a:r>
              <a:rPr lang="en-US" dirty="0" smtClean="0"/>
              <a:t>Fads may increase demands for animal skins or foods that are not easy to produce quickly. </a:t>
            </a:r>
          </a:p>
          <a:p>
            <a:pPr lvl="1">
              <a:defRPr/>
            </a:pPr>
            <a:endParaRPr lang="en-US" dirty="0"/>
          </a:p>
        </p:txBody>
      </p:sp>
      <p:pic>
        <p:nvPicPr>
          <p:cNvPr id="34820" name="Picture 3" descr="C:\Users\Owner\AppData\Local\Microsoft\Windows\Temporary Internet Files\Content.IE5\PKQ3KW4C\MC90029744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4354513"/>
            <a:ext cx="1793875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Environmental Impact of Popular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1163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en-US" sz="3000" b="1" dirty="0" smtClean="0">
                <a:solidFill>
                  <a:srgbClr val="FFFF00"/>
                </a:solidFill>
              </a:rPr>
              <a:t>Some environmental consequences of popular culture include:</a:t>
            </a:r>
          </a:p>
          <a:p>
            <a:pPr lvl="1" algn="just">
              <a:defRPr/>
            </a:pPr>
            <a:r>
              <a:rPr lang="en-US" dirty="0" smtClean="0"/>
              <a:t>Pollution</a:t>
            </a:r>
          </a:p>
          <a:p>
            <a:pPr lvl="2" algn="just">
              <a:defRPr/>
            </a:pPr>
            <a:r>
              <a:rPr lang="en-US" dirty="0" smtClean="0"/>
              <a:t>One of the most significant problems of modern mass society is the pollution created by a high volume of wastes.</a:t>
            </a:r>
            <a:endParaRPr lang="en-US" dirty="0"/>
          </a:p>
        </p:txBody>
      </p:sp>
      <p:pic>
        <p:nvPicPr>
          <p:cNvPr id="153602" name="Picture 2" descr="C:\Users\Owner\AppData\Local\Microsoft\Windows\Temporary Internet Files\Content.IE5\2TXBHVPI\MC90004841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67200"/>
            <a:ext cx="2362200" cy="2414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6438" y="512763"/>
            <a:ext cx="8156575" cy="776287"/>
          </a:xfrm>
        </p:spPr>
        <p:txBody>
          <a:bodyPr/>
          <a:lstStyle/>
          <a:p>
            <a:pPr algn="ctr">
              <a:defRPr/>
            </a:pPr>
            <a:r>
              <a:rPr lang="en-US" sz="34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Cultural Landscapes and Cultural Identity</a:t>
            </a:r>
            <a:endParaRPr lang="en-US" sz="34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1988" name="Picture 4" descr="C:\Users\Owner\AppData\Local\Microsoft\Windows\Temporary Internet Files\Content.IE5\CNBCS08V\MC900101038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965" y="1676400"/>
            <a:ext cx="3718070" cy="3886200"/>
          </a:xfrm>
          <a:prstGeom prst="rect">
            <a:avLst/>
          </a:prstGeom>
          <a:noFill/>
          <a:effectLst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5638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914400"/>
          </a:xfrm>
        </p:spPr>
        <p:txBody>
          <a:bodyPr/>
          <a:lstStyle/>
          <a:p>
            <a:pPr algn="ctr"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What is the difference between </a:t>
            </a:r>
            <a:b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folk culture and popular culture?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267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639763"/>
          </a:xfrm>
        </p:spPr>
        <p:txBody>
          <a:bodyPr/>
          <a:lstStyle/>
          <a:p>
            <a:pPr marL="73025"/>
            <a:r>
              <a:rPr lang="en-US" smtClean="0">
                <a:solidFill>
                  <a:srgbClr val="FFFF00"/>
                </a:solidFill>
              </a:rPr>
              <a:t>Folk Culture	</a:t>
            </a:r>
          </a:p>
        </p:txBody>
      </p:sp>
      <p:sp>
        <p:nvSpPr>
          <p:cNvPr id="11268" name="Text Placeholder 5"/>
          <p:cNvSpPr>
            <a:spLocks noGrp="1"/>
          </p:cNvSpPr>
          <p:nvPr>
            <p:ph type="body" sz="half" idx="3"/>
          </p:nvPr>
        </p:nvSpPr>
        <p:spPr>
          <a:xfrm>
            <a:off x="4648200" y="1524000"/>
            <a:ext cx="4041775" cy="639763"/>
          </a:xfrm>
        </p:spPr>
        <p:txBody>
          <a:bodyPr/>
          <a:lstStyle/>
          <a:p>
            <a:pPr marL="73025"/>
            <a:r>
              <a:rPr lang="en-US" smtClean="0">
                <a:solidFill>
                  <a:srgbClr val="FFFF00"/>
                </a:solidFill>
              </a:rPr>
              <a:t>Popular Culture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40188" cy="3959225"/>
          </a:xfrm>
        </p:spPr>
        <p:txBody>
          <a:bodyPr/>
          <a:lstStyle/>
          <a:p>
            <a:r>
              <a:rPr lang="en-US" smtClean="0"/>
              <a:t>Traditionally practiced by small, homogeneous groups living in isolated rural areas</a:t>
            </a:r>
          </a:p>
          <a:p>
            <a:r>
              <a:rPr lang="en-US" smtClean="0"/>
              <a:t>Controlled by </a:t>
            </a:r>
            <a:r>
              <a:rPr lang="en-US" smtClean="0">
                <a:solidFill>
                  <a:srgbClr val="92D050"/>
                </a:solidFill>
              </a:rPr>
              <a:t>tradition</a:t>
            </a:r>
            <a:r>
              <a:rPr lang="en-US" smtClean="0"/>
              <a:t> and </a:t>
            </a:r>
            <a:r>
              <a:rPr lang="en-US" smtClean="0">
                <a:solidFill>
                  <a:srgbClr val="92D050"/>
                </a:solidFill>
              </a:rPr>
              <a:t>resistance to change </a:t>
            </a:r>
            <a:r>
              <a:rPr lang="en-US" smtClean="0"/>
              <a:t>is strong</a:t>
            </a:r>
          </a:p>
          <a:p>
            <a:r>
              <a:rPr lang="en-US" smtClean="0"/>
              <a:t>Most groups self-sufficient</a:t>
            </a:r>
          </a:p>
          <a:p>
            <a:r>
              <a:rPr lang="en-US" smtClean="0"/>
              <a:t>Tools, food, and music mostly homemade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41775" cy="3959225"/>
          </a:xfrm>
        </p:spPr>
        <p:txBody>
          <a:bodyPr/>
          <a:lstStyle/>
          <a:p>
            <a:r>
              <a:rPr lang="en-US" smtClean="0"/>
              <a:t>Found in large </a:t>
            </a:r>
            <a:r>
              <a:rPr lang="en-US" smtClean="0">
                <a:solidFill>
                  <a:srgbClr val="92D050"/>
                </a:solidFill>
              </a:rPr>
              <a:t>heterogeneous</a:t>
            </a:r>
            <a:r>
              <a:rPr lang="en-US" smtClean="0"/>
              <a:t> societies that are bonded by a common culture despite the many differences among the people who share it</a:t>
            </a:r>
          </a:p>
          <a:p>
            <a:r>
              <a:rPr lang="en-US" smtClean="0"/>
              <a:t>General mass of people conforming to and then abandoning </a:t>
            </a:r>
            <a:r>
              <a:rPr lang="en-US" smtClean="0">
                <a:solidFill>
                  <a:srgbClr val="92D050"/>
                </a:solidFill>
              </a:rPr>
              <a:t>ever-changing </a:t>
            </a:r>
            <a:r>
              <a:rPr lang="en-US" smtClean="0"/>
              <a:t>cultural trends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0"/>
            <a:ext cx="7772400" cy="3657600"/>
          </a:xfrm>
          <a:solidFill>
            <a:schemeClr val="tx1">
              <a:lumMod val="50000"/>
            </a:schemeClr>
          </a:solidFill>
          <a:ln w="57150">
            <a:solidFill>
              <a:schemeClr val="tx2">
                <a:lumMod val="10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en-US" sz="4400" dirty="0" smtClean="0">
                <a:solidFill>
                  <a:srgbClr val="FFFF00"/>
                </a:solidFill>
                <a:latin typeface="+mn-lt"/>
              </a:rPr>
              <a:t>Each culture region develops a distinctive cultural landscape as people modify the environment to their specific needs, technologies, and lifestyles.</a:t>
            </a:r>
            <a:endParaRPr lang="en-US" sz="4400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Landscapes and Values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990600" y="2819400"/>
            <a:ext cx="7772400" cy="3702050"/>
          </a:xfrm>
        </p:spPr>
        <p:txBody>
          <a:bodyPr/>
          <a:lstStyle/>
          <a:p>
            <a:pPr algn="just"/>
            <a:r>
              <a:rPr lang="en-US" b="1" dirty="0" smtClean="0">
                <a:solidFill>
                  <a:srgbClr val="FFFF00"/>
                </a:solidFill>
              </a:rPr>
              <a:t>The value systems of cultures affect the ways people use the natural environment.</a:t>
            </a:r>
          </a:p>
          <a:p>
            <a:pPr algn="just"/>
            <a:r>
              <a:rPr lang="en-US" b="1" i="1" dirty="0" smtClean="0">
                <a:solidFill>
                  <a:srgbClr val="92D050"/>
                </a:solidFill>
              </a:rPr>
              <a:t>Example: </a:t>
            </a:r>
            <a:r>
              <a:rPr lang="en-US" dirty="0" smtClean="0"/>
              <a:t>the buffalo</a:t>
            </a:r>
          </a:p>
          <a:p>
            <a:pPr lvl="1" algn="just"/>
            <a:r>
              <a:rPr lang="en-US" dirty="0" smtClean="0"/>
              <a:t>Native Americans of the Central Plains used every part of the animals and killed them because it was necessary for survival.</a:t>
            </a:r>
          </a:p>
          <a:p>
            <a:pPr lvl="1" algn="just"/>
            <a:r>
              <a:rPr lang="en-US" dirty="0" smtClean="0"/>
              <a:t>Europeans saw buffalo as a source of hides to sell or trade and left carcasses to rot.</a:t>
            </a:r>
          </a:p>
          <a:p>
            <a:pPr lvl="1"/>
            <a:endParaRPr lang="en-US" dirty="0" smtClean="0"/>
          </a:p>
        </p:txBody>
      </p:sp>
      <p:pic>
        <p:nvPicPr>
          <p:cNvPr id="38916" name="Picture 3" descr="C:\Users\Owner\AppData\Local\Microsoft\Windows\Temporary Internet Files\Content.IE5\PKQ3KW4C\MC90035615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2363" y="1295400"/>
            <a:ext cx="1819275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Landscapes and Identity</a:t>
            </a:r>
            <a:endParaRPr lang="en-US" dirty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mtClean="0"/>
              <a:t>People express cultural beliefs through transforming elements of the world into </a:t>
            </a:r>
            <a:r>
              <a:rPr lang="en-US" b="1" smtClean="0">
                <a:solidFill>
                  <a:srgbClr val="FFFF00"/>
                </a:solidFill>
              </a:rPr>
              <a:t>symbols </a:t>
            </a:r>
            <a:r>
              <a:rPr lang="en-US" smtClean="0"/>
              <a:t>that carry a particular meaning recognized by people who share a culture.</a:t>
            </a:r>
          </a:p>
          <a:p>
            <a:r>
              <a:rPr lang="en-US" b="1" smtClean="0">
                <a:solidFill>
                  <a:srgbClr val="FFFF00"/>
                </a:solidFill>
              </a:rPr>
              <a:t>Examples:</a:t>
            </a:r>
          </a:p>
          <a:p>
            <a:pPr lvl="1"/>
            <a:r>
              <a:rPr lang="en-US" b="1" smtClean="0">
                <a:solidFill>
                  <a:srgbClr val="92D050"/>
                </a:solidFill>
              </a:rPr>
              <a:t>monuments</a:t>
            </a:r>
          </a:p>
          <a:p>
            <a:pPr lvl="1"/>
            <a:r>
              <a:rPr lang="en-US" b="1" smtClean="0">
                <a:solidFill>
                  <a:srgbClr val="92D050"/>
                </a:solidFill>
              </a:rPr>
              <a:t>flags</a:t>
            </a:r>
          </a:p>
          <a:p>
            <a:pPr lvl="1"/>
            <a:r>
              <a:rPr lang="en-US" b="1" smtClean="0">
                <a:solidFill>
                  <a:srgbClr val="92D050"/>
                </a:solidFill>
              </a:rPr>
              <a:t>slogans</a:t>
            </a:r>
          </a:p>
          <a:p>
            <a:pPr lvl="1"/>
            <a:r>
              <a:rPr lang="en-US" b="1" smtClean="0">
                <a:solidFill>
                  <a:srgbClr val="92D050"/>
                </a:solidFill>
              </a:rPr>
              <a:t>religious icons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2838" y="838200"/>
            <a:ext cx="4265612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3" name="TextBox 1"/>
          <p:cNvSpPr txBox="1">
            <a:spLocks noChangeArrowheads="1"/>
          </p:cNvSpPr>
          <p:nvPr/>
        </p:nvSpPr>
        <p:spPr bwMode="auto">
          <a:xfrm>
            <a:off x="1219200" y="2438400"/>
            <a:ext cx="678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Cultural Identity through Mascots</a:t>
            </a:r>
          </a:p>
        </p:txBody>
      </p:sp>
      <p:sp>
        <p:nvSpPr>
          <p:cNvPr id="39940" name="TextBox 2"/>
          <p:cNvSpPr txBox="1">
            <a:spLocks noChangeArrowheads="1"/>
          </p:cNvSpPr>
          <p:nvPr/>
        </p:nvSpPr>
        <p:spPr bwMode="auto">
          <a:xfrm>
            <a:off x="304800" y="3429000"/>
            <a:ext cx="8610600" cy="230822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2400" dirty="0" smtClean="0"/>
              <a:t>The above drawings of a bear, a blue jay, and a bobcat represent some common mascots for sports teams.  The symbols represent more than the team; </a:t>
            </a:r>
            <a:r>
              <a:rPr lang="en-US" sz="2400" smtClean="0"/>
              <a:t>they reflect </a:t>
            </a:r>
            <a:r>
              <a:rPr lang="en-US" sz="2400" dirty="0" smtClean="0"/>
              <a:t>the cultural identity of a school that often draws from a culture region.  The cultural landscape around the school often makes common use of the symbols, and students even wear them on their clothing and book bags.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Regional Identity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smtClean="0"/>
              <a:t>Geographers who study the cultural landscape recognize that the concept of </a:t>
            </a:r>
            <a:r>
              <a:rPr lang="en-US" sz="2800" b="1" smtClean="0">
                <a:solidFill>
                  <a:srgbClr val="FFFF00"/>
                </a:solidFill>
              </a:rPr>
              <a:t>regional identity </a:t>
            </a:r>
            <a:r>
              <a:rPr lang="en-US" sz="2800" smtClean="0"/>
              <a:t>can be problematic as symbols clash with values of people in other regions.</a:t>
            </a:r>
          </a:p>
          <a:p>
            <a:pPr algn="just"/>
            <a:r>
              <a:rPr lang="en-US" sz="2800" b="1" i="1" smtClean="0">
                <a:solidFill>
                  <a:srgbClr val="92D050"/>
                </a:solidFill>
              </a:rPr>
              <a:t>Example:  </a:t>
            </a:r>
            <a:r>
              <a:rPr lang="en-US" sz="2800" smtClean="0"/>
              <a:t>The Muslim practice of never depicting Allah or Muhammad in paintings or drawings clashed with the western value of freedom of the press when a Danish cartoonist broke the ban in 2005.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9144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Symbolic Landscapes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772400" cy="3200400"/>
          </a:xfrm>
          <a:solidFill>
            <a:schemeClr val="bg1">
              <a:lumMod val="95000"/>
              <a:lumOff val="5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algn="just">
              <a:defRPr/>
            </a:pPr>
            <a:r>
              <a:rPr lang="en-US" dirty="0" smtClean="0"/>
              <a:t>All landscapes can be seen as </a:t>
            </a:r>
            <a:r>
              <a:rPr lang="en-US" b="1" dirty="0" smtClean="0">
                <a:solidFill>
                  <a:srgbClr val="FFFF00"/>
                </a:solidFill>
              </a:rPr>
              <a:t>symbolic, </a:t>
            </a:r>
            <a:r>
              <a:rPr lang="en-US" dirty="0" smtClean="0"/>
              <a:t>but the signs and images found on the landscape convey messages that </a:t>
            </a:r>
            <a:r>
              <a:rPr lang="en-US" b="1" dirty="0" smtClean="0">
                <a:solidFill>
                  <a:srgbClr val="FFFF00"/>
                </a:solidFill>
              </a:rPr>
              <a:t>urge interpretation.</a:t>
            </a:r>
          </a:p>
          <a:p>
            <a:pPr algn="just">
              <a:defRPr/>
            </a:pPr>
            <a:r>
              <a:rPr lang="en-US" dirty="0" smtClean="0"/>
              <a:t>Although many symbols today are </a:t>
            </a:r>
            <a:r>
              <a:rPr lang="en-US" b="1" dirty="0" smtClean="0">
                <a:solidFill>
                  <a:srgbClr val="FFFF00"/>
                </a:solidFill>
              </a:rPr>
              <a:t>international</a:t>
            </a:r>
            <a:r>
              <a:rPr lang="en-US" dirty="0" smtClean="0"/>
              <a:t>, others reflect </a:t>
            </a:r>
            <a:r>
              <a:rPr lang="en-US" b="1" dirty="0" smtClean="0">
                <a:solidFill>
                  <a:srgbClr val="FFFF00"/>
                </a:solidFill>
              </a:rPr>
              <a:t>regional cultures </a:t>
            </a:r>
            <a:r>
              <a:rPr lang="en-US" dirty="0" smtClean="0"/>
              <a:t>that give people a sense of place.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57400"/>
            <a:ext cx="651192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5" name="TextBox 1"/>
          <p:cNvSpPr txBox="1">
            <a:spLocks noChangeArrowheads="1"/>
          </p:cNvSpPr>
          <p:nvPr/>
        </p:nvSpPr>
        <p:spPr bwMode="auto">
          <a:xfrm>
            <a:off x="3810000" y="946150"/>
            <a:ext cx="2057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Symbols</a:t>
            </a:r>
          </a:p>
        </p:txBody>
      </p:sp>
      <p:sp>
        <p:nvSpPr>
          <p:cNvPr id="44036" name="TextBox 2"/>
          <p:cNvSpPr txBox="1">
            <a:spLocks noChangeArrowheads="1"/>
          </p:cNvSpPr>
          <p:nvPr/>
        </p:nvSpPr>
        <p:spPr bwMode="auto">
          <a:xfrm>
            <a:off x="1371600" y="4267200"/>
            <a:ext cx="7010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/>
              <a:t>The three symbols above represent various cultural landscapes and help to form cultural identities.  The Buddha statue on the left is a complex symbol central to many Buddhist beliefs; in many western countries, the hand gesture in the middle symbolizes victory; and the hand gesture on the right symbolizes prayer.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Universal Symbols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1300163" y="5094288"/>
            <a:ext cx="6934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/>
              <a:t>The photo taken in Xi’an, China, of three Americans and three Muslim Chinese illustrates the point that symbols may cross cultures and have international meaning.</a:t>
            </a:r>
          </a:p>
        </p:txBody>
      </p:sp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371600"/>
            <a:ext cx="4572000" cy="35655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Key Terms and Concepts from this Session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 dirty="0" smtClean="0"/>
              <a:t>Folk culture</a:t>
            </a:r>
          </a:p>
          <a:p>
            <a:r>
              <a:rPr lang="en-US" sz="2200" b="1" dirty="0" smtClean="0"/>
              <a:t>Popular culture</a:t>
            </a:r>
          </a:p>
          <a:p>
            <a:r>
              <a:rPr lang="en-US" sz="2200" b="1" dirty="0" smtClean="0"/>
              <a:t>Folk life</a:t>
            </a:r>
          </a:p>
          <a:p>
            <a:r>
              <a:rPr lang="en-US" sz="2200" b="1" dirty="0" smtClean="0"/>
              <a:t>Food taboos</a:t>
            </a:r>
          </a:p>
          <a:p>
            <a:r>
              <a:rPr lang="en-US" sz="2200" b="1" dirty="0" smtClean="0"/>
              <a:t>Saltbox  </a:t>
            </a:r>
            <a:r>
              <a:rPr lang="en-US" sz="2200" b="1" smtClean="0"/>
              <a:t>house style</a:t>
            </a:r>
          </a:p>
          <a:p>
            <a:r>
              <a:rPr lang="en-US" sz="2200" b="1" dirty="0" smtClean="0"/>
              <a:t>“Cape Cod” house style</a:t>
            </a:r>
          </a:p>
          <a:p>
            <a:r>
              <a:rPr lang="en-US" sz="2200" b="1" dirty="0" smtClean="0"/>
              <a:t>Homogeneity</a:t>
            </a:r>
          </a:p>
          <a:p>
            <a:r>
              <a:rPr lang="en-US" sz="2200" b="1" dirty="0" smtClean="0"/>
              <a:t>Globalization</a:t>
            </a:r>
          </a:p>
          <a:p>
            <a:r>
              <a:rPr lang="en-US" sz="2200" b="1" dirty="0" smtClean="0"/>
              <a:t>Symbols</a:t>
            </a:r>
          </a:p>
          <a:p>
            <a:r>
              <a:rPr lang="en-US" sz="2200" b="1" dirty="0" smtClean="0"/>
              <a:t>Regional identity</a:t>
            </a:r>
          </a:p>
          <a:p>
            <a:r>
              <a:rPr lang="en-US" sz="2200" b="1" dirty="0" smtClean="0"/>
              <a:t>Symbolic landscapes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More about folk culture…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291" name="Content Placeholder 7"/>
          <p:cNvSpPr>
            <a:spLocks noGrp="1"/>
          </p:cNvSpPr>
          <p:nvPr>
            <p:ph idx="1"/>
          </p:nvPr>
        </p:nvSpPr>
        <p:spPr>
          <a:xfrm>
            <a:off x="1143000" y="2590800"/>
            <a:ext cx="5486400" cy="2743200"/>
          </a:xfrm>
        </p:spPr>
        <p:txBody>
          <a:bodyPr/>
          <a:lstStyle/>
          <a:p>
            <a:pPr algn="just"/>
            <a:r>
              <a:rPr lang="en-US" sz="2800" b="1" dirty="0" smtClean="0">
                <a:solidFill>
                  <a:srgbClr val="FFFF00"/>
                </a:solidFill>
              </a:rPr>
              <a:t>Folk life </a:t>
            </a:r>
            <a:r>
              <a:rPr lang="en-US" sz="2800" dirty="0" smtClean="0"/>
              <a:t>is the composite culture, both material and non-material, that shapes the lives of folk societies, such as those in rural areas during the early settlement of the U.S.</a:t>
            </a:r>
          </a:p>
        </p:txBody>
      </p:sp>
      <p:pic>
        <p:nvPicPr>
          <p:cNvPr id="12292" name="Picture 3" descr="C:\Users\Owner\AppData\Local\Microsoft\Windows\Temporary Internet Files\Content.IE5\6U2F184X\MP90039961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286000"/>
            <a:ext cx="19510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More about folk culture…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291" name="Content Placeholder 7"/>
          <p:cNvSpPr>
            <a:spLocks noGrp="1"/>
          </p:cNvSpPr>
          <p:nvPr>
            <p:ph idx="1"/>
          </p:nvPr>
        </p:nvSpPr>
        <p:spPr>
          <a:xfrm>
            <a:off x="990600" y="2743200"/>
            <a:ext cx="5486400" cy="2400300"/>
          </a:xfrm>
        </p:spPr>
        <p:txBody>
          <a:bodyPr/>
          <a:lstStyle/>
          <a:p>
            <a:pPr algn="just"/>
            <a:r>
              <a:rPr lang="en-US" sz="2800" smtClean="0"/>
              <a:t>Today, </a:t>
            </a:r>
            <a:r>
              <a:rPr lang="en-US" sz="2800" b="1" smtClean="0">
                <a:solidFill>
                  <a:srgbClr val="FFFF00"/>
                </a:solidFill>
              </a:rPr>
              <a:t>true folk societies </a:t>
            </a:r>
            <a:r>
              <a:rPr lang="en-US" sz="2800" smtClean="0"/>
              <a:t>no longer exist in the U.S. although the Amish are one of the least altered folk groups in the country.</a:t>
            </a:r>
          </a:p>
        </p:txBody>
      </p:sp>
      <p:pic>
        <p:nvPicPr>
          <p:cNvPr id="13316" name="Picture 3" descr="C:\Users\Owner\AppData\Local\Microsoft\Windows\Temporary Internet Files\Content.IE5\6U2F184X\MP90039961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209800"/>
            <a:ext cx="19510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More about folk culture…</a:t>
            </a:r>
            <a:endParaRPr lang="en-US" sz="4400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The Amish</a:t>
            </a:r>
          </a:p>
          <a:p>
            <a:pPr lvl="1" algn="just"/>
            <a:r>
              <a:rPr lang="en-US" dirty="0" smtClean="0"/>
              <a:t>They reject the use of electricity, cars, and modern dress.</a:t>
            </a:r>
          </a:p>
          <a:p>
            <a:pPr lvl="1" algn="just"/>
            <a:r>
              <a:rPr lang="en-US" dirty="0" smtClean="0"/>
              <a:t>The areas the live in provide </a:t>
            </a:r>
            <a:r>
              <a:rPr lang="en-US" b="1" dirty="0" smtClean="0">
                <a:solidFill>
                  <a:srgbClr val="FFFF00"/>
                </a:solidFill>
              </a:rPr>
              <a:t>good examples of  folk culture regions</a:t>
            </a:r>
            <a:r>
              <a:rPr lang="en-US" dirty="0" smtClean="0"/>
              <a:t>, where people live in a land space and share at least some of the same folk customs.</a:t>
            </a:r>
          </a:p>
        </p:txBody>
      </p:sp>
      <p:pic>
        <p:nvPicPr>
          <p:cNvPr id="14340" name="Picture 2" descr="C:\Users\Owner\AppData\Local\Microsoft\Windows\Temporary Internet Files\Content.IE5\6U2F184X\MC90020052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659313"/>
            <a:ext cx="31908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More about folk culture…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92D050"/>
                </a:solidFill>
              </a:rPr>
              <a:t>The Amish</a:t>
            </a:r>
          </a:p>
          <a:p>
            <a:pPr lvl="1" algn="just">
              <a:defRPr/>
            </a:pPr>
            <a:r>
              <a:rPr lang="en-US" dirty="0" smtClean="0"/>
              <a:t>The largest concentrations of this folk group are in Pennsylvania, Ohio, and Indiana.</a:t>
            </a:r>
          </a:p>
          <a:p>
            <a:pPr lvl="1" algn="just">
              <a:defRPr/>
            </a:pPr>
            <a:r>
              <a:rPr lang="en-US" dirty="0" smtClean="0"/>
              <a:t>The Amish farms are </a:t>
            </a:r>
            <a:r>
              <a:rPr lang="en-US" b="1" dirty="0" smtClean="0">
                <a:solidFill>
                  <a:srgbClr val="FFFF00"/>
                </a:solidFill>
              </a:rPr>
              <a:t>identifiable on the landscape </a:t>
            </a:r>
            <a:r>
              <a:rPr lang="en-US" dirty="0" smtClean="0"/>
              <a:t>because of buggies and horses and a lack of electrical lines, and people dress in traditional styles. </a:t>
            </a:r>
          </a:p>
          <a:p>
            <a:pPr marL="454025" lvl="1" indent="0"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15364" name="Picture 2" descr="C:\Users\Owner\AppData\Local\Microsoft\Windows\Temporary Internet Files\Content.IE5\PKQ3KW4C\MC90020052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651375"/>
            <a:ext cx="1825625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C:\Users\Owner\AppData\Local\Microsoft\Windows\Temporary Internet Files\Content.IE5\MOOIPXMK\MC90020052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953000"/>
            <a:ext cx="18256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More about folk culture…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smtClean="0">
                <a:solidFill>
                  <a:srgbClr val="FFFF00"/>
                </a:solidFill>
              </a:rPr>
              <a:t>Folk cultures contribute to diversity because they are relatively isolated.</a:t>
            </a:r>
          </a:p>
          <a:p>
            <a:pPr algn="just"/>
            <a:r>
              <a:rPr lang="en-US" smtClean="0"/>
              <a:t>They </a:t>
            </a:r>
            <a:r>
              <a:rPr lang="en-US" b="1" smtClean="0">
                <a:solidFill>
                  <a:srgbClr val="FFFF00"/>
                </a:solidFill>
              </a:rPr>
              <a:t>MAY </a:t>
            </a:r>
            <a:r>
              <a:rPr lang="en-US" smtClean="0"/>
              <a:t>diffuse to other locations, but generally the diffusion is slow because people often do </a:t>
            </a:r>
            <a:r>
              <a:rPr lang="en-US" b="1" smtClean="0">
                <a:solidFill>
                  <a:srgbClr val="FFFF00"/>
                </a:solidFill>
              </a:rPr>
              <a:t>NOT</a:t>
            </a:r>
            <a:r>
              <a:rPr lang="en-US" smtClean="0"/>
              <a:t> leave the areas where they grew up.</a:t>
            </a:r>
          </a:p>
        </p:txBody>
      </p:sp>
      <p:pic>
        <p:nvPicPr>
          <p:cNvPr id="74756" name="Picture 4" descr="C:\Users\Owner\AppData\Local\Microsoft\Windows\Temporary Internet Files\Content.IE5\2TXBHVPI\MP90044390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1425" y="4462463"/>
            <a:ext cx="4114800" cy="2209800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solidFill>
              <a:schemeClr val="tx2">
                <a:lumMod val="1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More about folk culture…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2800" b="1" dirty="0" smtClean="0">
                <a:solidFill>
                  <a:srgbClr val="92D050"/>
                </a:solidFill>
              </a:rPr>
              <a:t>The Physical Environment</a:t>
            </a:r>
          </a:p>
          <a:p>
            <a:pPr lvl="1" algn="just">
              <a:defRPr/>
            </a:pPr>
            <a:r>
              <a:rPr lang="en-US" sz="2800" dirty="0" smtClean="0"/>
              <a:t>Since folk societies are usually </a:t>
            </a:r>
            <a:r>
              <a:rPr lang="en-US" sz="2800" b="1" dirty="0" smtClean="0">
                <a:solidFill>
                  <a:srgbClr val="FFFF00"/>
                </a:solidFill>
              </a:rPr>
              <a:t>agricultural with limited technology</a:t>
            </a:r>
            <a:r>
              <a:rPr lang="en-US" sz="2800" dirty="0" smtClean="0"/>
              <a:t>, they are particularly responsive to the environment.</a:t>
            </a:r>
          </a:p>
          <a:p>
            <a:pPr lvl="1" algn="just"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Methods for dealing with the environment vary from culture to culture.</a:t>
            </a:r>
          </a:p>
          <a:p>
            <a:pPr marL="454025" lvl="1" indent="0"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17412" name="Picture 2" descr="C:\Users\Owner\AppData\Local\Microsoft\Windows\Temporary Internet Files\Content.IE5\MOOIPXMK\MC91021593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724400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13263</TotalTime>
  <Words>1562</Words>
  <Application>Microsoft Office PowerPoint</Application>
  <PresentationFormat>On-screen Show (4:3)</PresentationFormat>
  <Paragraphs>158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Aharoni</vt:lpstr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Metro</vt:lpstr>
      <vt:lpstr>Advanced Placement Human Geography</vt:lpstr>
      <vt:lpstr>Popular and Folk Culture</vt:lpstr>
      <vt:lpstr>What is the difference between  folk culture and popular culture?</vt:lpstr>
      <vt:lpstr>More about folk culture…</vt:lpstr>
      <vt:lpstr>More about folk culture…</vt:lpstr>
      <vt:lpstr>More about folk culture…</vt:lpstr>
      <vt:lpstr>More about folk culture…</vt:lpstr>
      <vt:lpstr>More about folk culture…</vt:lpstr>
      <vt:lpstr>More about folk culture…</vt:lpstr>
      <vt:lpstr>More about folk culture…</vt:lpstr>
      <vt:lpstr>More about folk culture…</vt:lpstr>
      <vt:lpstr>More about folk culture…</vt:lpstr>
      <vt:lpstr>More about folk culture…</vt:lpstr>
      <vt:lpstr>New England Houses</vt:lpstr>
      <vt:lpstr>Traditional House in Peru</vt:lpstr>
      <vt:lpstr> Folk Music  </vt:lpstr>
      <vt:lpstr> Folk Music Culture Regions</vt:lpstr>
      <vt:lpstr> Folk Music Culture Regions</vt:lpstr>
      <vt:lpstr> Folk Music Culture Regions</vt:lpstr>
      <vt:lpstr> Folk Music Culture Regions</vt:lpstr>
      <vt:lpstr>Folk and Pop Music</vt:lpstr>
      <vt:lpstr>More about popular culture…</vt:lpstr>
      <vt:lpstr>More about popular culture…</vt:lpstr>
      <vt:lpstr>National Uniformities and Globalization</vt:lpstr>
      <vt:lpstr>National Uniformities and Globalization</vt:lpstr>
      <vt:lpstr>Environmental Impact of Popular Culture</vt:lpstr>
      <vt:lpstr>Environmental Impact of Popular Culture</vt:lpstr>
      <vt:lpstr>Environmental Impact of Popular Culture</vt:lpstr>
      <vt:lpstr>Cultural Landscapes and Cultural Identity</vt:lpstr>
      <vt:lpstr>Each culture region develops a distinctive cultural landscape as people modify the environment to their specific needs, technologies, and lifestyles.</vt:lpstr>
      <vt:lpstr>Landscapes and Values</vt:lpstr>
      <vt:lpstr>Landscapes and Identity</vt:lpstr>
      <vt:lpstr>PowerPoint Presentation</vt:lpstr>
      <vt:lpstr>Regional Identity</vt:lpstr>
      <vt:lpstr>Symbolic Landscapes</vt:lpstr>
      <vt:lpstr>PowerPoint Presentation</vt:lpstr>
      <vt:lpstr>Universal Symbols</vt:lpstr>
      <vt:lpstr>Key Terms and Concepts from this Session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Advanced Placement Human Geography</dc:title>
  <dc:creator>Owner</dc:creator>
  <cp:lastModifiedBy>Bruce Johnson</cp:lastModifiedBy>
  <cp:revision>69</cp:revision>
  <dcterms:created xsi:type="dcterms:W3CDTF">2010-11-02T12:42:19Z</dcterms:created>
  <dcterms:modified xsi:type="dcterms:W3CDTF">2016-11-01T20:34:08Z</dcterms:modified>
</cp:coreProperties>
</file>