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5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303" r:id="rId14"/>
    <p:sldId id="278" r:id="rId15"/>
    <p:sldId id="282" r:id="rId16"/>
    <p:sldId id="280" r:id="rId17"/>
    <p:sldId id="281" r:id="rId18"/>
    <p:sldId id="284" r:id="rId19"/>
    <p:sldId id="283" r:id="rId20"/>
    <p:sldId id="285" r:id="rId21"/>
    <p:sldId id="288" r:id="rId22"/>
    <p:sldId id="289" r:id="rId23"/>
    <p:sldId id="290" r:id="rId24"/>
    <p:sldId id="291" r:id="rId25"/>
    <p:sldId id="286" r:id="rId26"/>
    <p:sldId id="287" r:id="rId27"/>
    <p:sldId id="292" r:id="rId28"/>
    <p:sldId id="295" r:id="rId29"/>
    <p:sldId id="294" r:id="rId30"/>
    <p:sldId id="296" r:id="rId31"/>
    <p:sldId id="304" r:id="rId32"/>
    <p:sldId id="297" r:id="rId33"/>
    <p:sldId id="298" r:id="rId34"/>
    <p:sldId id="299" r:id="rId35"/>
    <p:sldId id="300" r:id="rId36"/>
    <p:sldId id="301" r:id="rId37"/>
    <p:sldId id="267" r:id="rId38"/>
    <p:sldId id="30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FA5CB22-83BC-4A91-BC2E-9C05E02FC2DA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C56C93-628F-495A-8568-695D40B8B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B50F-325D-4692-9EB6-44274C21AFB1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2FEA-8EA2-4608-8977-CDD779E66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6330-2D64-4908-BF72-A458D50AAE2F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7BECBE3-6B42-4439-AAA9-C565A450F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75297-A709-41A5-90A5-4949AA6E0545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7BE1E-872F-4C22-BC43-0C703781A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272513-6725-4C10-A278-4E6540906513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889FE05-6ED7-42FD-A997-90B4880E3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D23A5-3BD4-4980-82ED-1C4C7C3E742B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A3933-6083-4243-8D34-1E367060E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4675-0AB4-41E7-AE0C-4190C2530231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E624-EA5E-4A2B-B948-9BFA9A9A3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395C2-9571-4AEA-B24A-E4D5261CD530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B310E-2513-4067-864B-09D5CFA54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CFA41-DA9F-41E5-A70F-757E8D5609CC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389D1-D78E-4490-8660-C1C16368D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2F7D7-9ECC-4EBB-B6AA-1A6AE22AE2D6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5DC225-608C-4280-A954-8528E91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77D6-A2EC-4C2F-86B4-9C17F4310576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6F4B5-E08F-4859-BC98-5CC2D8A0D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1C4E61-E374-49CE-B207-7E50DA3A95D0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B184F6-7E7D-4C46-B386-2290A85CC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2" r:id="rId2"/>
    <p:sldLayoutId id="2147483798" r:id="rId3"/>
    <p:sldLayoutId id="2147483793" r:id="rId4"/>
    <p:sldLayoutId id="2147483794" r:id="rId5"/>
    <p:sldLayoutId id="2147483795" r:id="rId6"/>
    <p:sldLayoutId id="2147483799" r:id="rId7"/>
    <p:sldLayoutId id="2147483800" r:id="rId8"/>
    <p:sldLayoutId id="2147483801" r:id="rId9"/>
    <p:sldLayoutId id="2147483796" r:id="rId10"/>
    <p:sldLayoutId id="2147483802" r:id="rId11"/>
  </p:sldLayoutIdLst>
  <p:transition spd="slow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AC956E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808DA9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730E00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905000"/>
            <a:ext cx="1981200" cy="2138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Advanced Placement Human Geography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2638"/>
            <a:ext cx="6324600" cy="2366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Unit 4: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200" dirty="0"/>
              <a:t>Political Organization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of </a:t>
            </a:r>
            <a:r>
              <a:rPr lang="en-US" sz="3200" dirty="0"/>
              <a:t>Space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495800" y="62484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Session 1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8600" y="2743200"/>
            <a:ext cx="4673600" cy="2281238"/>
          </a:xfrm>
        </p:spPr>
        <p:txBody>
          <a:bodyPr/>
          <a:lstStyle/>
          <a:p>
            <a:pPr marL="44450" indent="0" algn="just" eaLnBrk="1" hangingPunct="1"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Boundaries</a:t>
            </a:r>
            <a:r>
              <a:rPr lang="en-US" sz="2800" dirty="0" smtClean="0"/>
              <a:t> are invisible lines that mark the extent of a state’s territory and the control that its leaders have.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nature and meaning of boundaries</a:t>
            </a:r>
            <a:endParaRPr lang="en-US" dirty="0"/>
          </a:p>
        </p:txBody>
      </p:sp>
      <p:pic>
        <p:nvPicPr>
          <p:cNvPr id="24579" name="Picture 3" descr="C:\Users\Owner\AppData\Local\Microsoft\Windows\Temporary Internet Files\Content.IE5\LTLN4AAN\MP900382718[1]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62000" y="1905000"/>
            <a:ext cx="2994025" cy="4191000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chemeClr val="accent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450" indent="0" eaLnBrk="1" hangingPunct="1"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What determines the location of boundaries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</a:p>
          <a:p>
            <a:pPr marL="44450" indent="0" eaLnBrk="1" hangingPunct="1">
              <a:buFont typeface="Wingdings 2" pitchFamily="18" charset="2"/>
              <a:buNone/>
              <a:defRPr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sz="3200" b="1" dirty="0" smtClean="0"/>
              <a:t>Physical </a:t>
            </a:r>
            <a:r>
              <a:rPr lang="en-US" sz="3200" b="1" dirty="0" smtClean="0"/>
              <a:t>features</a:t>
            </a:r>
          </a:p>
          <a:p>
            <a:pPr lvl="1" eaLnBrk="1" hangingPunct="1">
              <a:defRPr/>
            </a:pPr>
            <a:endParaRPr lang="en-US" sz="3200" b="1" dirty="0" smtClean="0"/>
          </a:p>
          <a:p>
            <a:pPr lvl="1" eaLnBrk="1" hangingPunct="1">
              <a:defRPr/>
            </a:pPr>
            <a:r>
              <a:rPr lang="en-US" sz="2800" b="1" dirty="0" smtClean="0"/>
              <a:t>Negotiations </a:t>
            </a:r>
            <a:r>
              <a:rPr lang="en-US" sz="2800" b="1" dirty="0" smtClean="0"/>
              <a:t>or war with neighboring regions or countries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nature and meaning of boundaries</a:t>
            </a:r>
            <a:endParaRPr lang="en-US" dirty="0"/>
          </a:p>
        </p:txBody>
      </p:sp>
      <p:pic>
        <p:nvPicPr>
          <p:cNvPr id="25602" name="Picture 2" descr="C:\Users\Owner\AppData\Local\Microsoft\Windows\Temporary Internet Files\Content.IE5\LTLN4AAN\MC90024372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2563403" cy="1600200"/>
          </a:xfrm>
          <a:prstGeom prst="roundRect">
            <a:avLst>
              <a:gd name="adj" fmla="val 16667"/>
            </a:avLst>
          </a:prstGeom>
          <a:ln w="76200">
            <a:solidFill>
              <a:schemeClr val="bg2">
                <a:lumMod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5638800" cy="3614738"/>
          </a:xfrm>
        </p:spPr>
        <p:txBody>
          <a:bodyPr/>
          <a:lstStyle/>
          <a:p>
            <a:pPr marL="44450" indent="0" algn="just" eaLnBrk="1" hangingPunct="1">
              <a:buFont typeface="Wingdings 2" pitchFamily="18" charset="2"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Boundaries </a:t>
            </a:r>
            <a:r>
              <a:rPr lang="en-US" sz="4000" dirty="0" smtClean="0"/>
              <a:t>completely surround an individual state to mark its outer limits, giving it a distinctive shape.</a:t>
            </a:r>
          </a:p>
          <a:p>
            <a:pPr marL="44450" indent="0" eaLnBrk="1" hangingPunct="1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nature and meaning of boundaries</a:t>
            </a:r>
            <a:endParaRPr lang="en-US" dirty="0"/>
          </a:p>
        </p:txBody>
      </p:sp>
      <p:pic>
        <p:nvPicPr>
          <p:cNvPr id="26627" name="Picture 3" descr="C:\Users\Owner\AppData\Local\Microsoft\Windows\Temporary Internet Files\Content.IE5\MSJ24HHB\MC90043164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8" y="2133600"/>
            <a:ext cx="2438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  <a:ex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38400"/>
            <a:ext cx="5334000" cy="3614738"/>
          </a:xfrm>
        </p:spPr>
        <p:txBody>
          <a:bodyPr/>
          <a:lstStyle/>
          <a:p>
            <a:pPr marL="44450" indent="0" algn="just" eaLnBrk="1" hangingPunct="1">
              <a:buFont typeface="Wingdings 2" pitchFamily="18" charset="2"/>
              <a:buNone/>
              <a:defRPr/>
            </a:pPr>
            <a:r>
              <a:rPr lang="en-US" sz="3200" dirty="0" smtClean="0"/>
              <a:t>Because boundary lines mark the place where two or more states come into direct contact, they have the</a:t>
            </a:r>
            <a:r>
              <a:rPr lang="en-US" sz="3200" b="1" dirty="0" smtClean="0">
                <a:solidFill>
                  <a:srgbClr val="FF0000"/>
                </a:solidFill>
              </a:rPr>
              <a:t> potential to create conflict </a:t>
            </a:r>
            <a:r>
              <a:rPr lang="en-US" sz="3200" dirty="0" smtClean="0"/>
              <a:t>among them.</a:t>
            </a:r>
          </a:p>
          <a:p>
            <a:pPr marL="44450" indent="0" eaLnBrk="1" hangingPunct="1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nature and meaning of boundaries</a:t>
            </a:r>
            <a:endParaRPr lang="en-US" dirty="0"/>
          </a:p>
        </p:txBody>
      </p:sp>
      <p:pic>
        <p:nvPicPr>
          <p:cNvPr id="26627" name="Picture 3" descr="C:\Users\Owner\AppData\Local\Microsoft\Windows\Temporary Internet Files\Content.IE5\MSJ24HHB\MC90043164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73" y="2209800"/>
            <a:ext cx="2438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  <a:ex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en-US" sz="4400" b="1" dirty="0" smtClean="0">
                <a:solidFill>
                  <a:schemeClr val="accent1"/>
                </a:solidFill>
              </a:rPr>
              <a:t>Frontiers</a:t>
            </a:r>
          </a:p>
          <a:p>
            <a:pPr marL="44450" indent="0" algn="just" eaLnBrk="1" hangingPunct="1">
              <a:buFont typeface="Wingdings 2" pitchFamily="18" charset="2"/>
              <a:buNone/>
              <a:defRPr/>
            </a:pPr>
            <a:endParaRPr lang="en-US" sz="800" dirty="0"/>
          </a:p>
          <a:p>
            <a:pPr algn="just" eaLnBrk="1" hangingPunct="1">
              <a:defRPr/>
            </a:pPr>
            <a:r>
              <a:rPr lang="en-US" dirty="0" smtClean="0"/>
              <a:t>Historically, frontiers rather than boundaries separated states.</a:t>
            </a:r>
          </a:p>
          <a:p>
            <a:pPr algn="just" eaLnBrk="1" hangingPunct="1">
              <a:defRPr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frontier </a:t>
            </a:r>
            <a:r>
              <a:rPr lang="en-US" dirty="0" smtClean="0"/>
              <a:t>is a geographic zone where no state exercises power.</a:t>
            </a:r>
          </a:p>
          <a:p>
            <a:pPr algn="just" eaLnBrk="1" hangingPunct="1">
              <a:defRPr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boundary</a:t>
            </a:r>
            <a:r>
              <a:rPr lang="en-US" dirty="0" smtClean="0"/>
              <a:t> is a thin, imaginary line.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0" y="457200"/>
            <a:ext cx="1520825" cy="5943600"/>
          </a:xfrm>
        </p:spPr>
        <p:txBody>
          <a:bodyPr vert="vert"/>
          <a:lstStyle/>
          <a:p>
            <a:pPr algn="ctr" eaLnBrk="1" hangingPunct="1">
              <a:defRPr/>
            </a:pPr>
            <a:r>
              <a:rPr lang="en-US" sz="4400" b="1" dirty="0" smtClean="0"/>
              <a:t>About Frontiers…</a:t>
            </a:r>
            <a:endParaRPr lang="en-US" sz="4400" b="1" dirty="0"/>
          </a:p>
        </p:txBody>
      </p:sp>
      <p:pic>
        <p:nvPicPr>
          <p:cNvPr id="23556" name="Picture 3" descr="C:\Users\Owner\AppData\Local\Microsoft\Windows\Temporary Internet Files\Content.IE5\1AWRSIRC\MP9003141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953000"/>
            <a:ext cx="2197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6248400"/>
          </a:xfrm>
        </p:spPr>
        <p:txBody>
          <a:bodyPr/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en-US" sz="4000" b="1" dirty="0" smtClean="0">
                <a:solidFill>
                  <a:schemeClr val="accent1"/>
                </a:solidFill>
              </a:rPr>
              <a:t>Example of Frontiers</a:t>
            </a:r>
            <a:endParaRPr lang="en-US" sz="28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France and England fought over frontier areas in North America during the French and Indian War.</a:t>
            </a:r>
          </a:p>
          <a:p>
            <a:pPr algn="just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Frontier land has all but disappeared from earth. Only Antarctica and the Arabian Peninsula have significant neutral zone areas.</a:t>
            </a:r>
          </a:p>
          <a:p>
            <a:pPr marL="44450" indent="0" algn="ctr" eaLnBrk="1" hangingPunct="1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0" y="457200"/>
            <a:ext cx="1520825" cy="5943600"/>
          </a:xfrm>
        </p:spPr>
        <p:txBody>
          <a:bodyPr vert="vert"/>
          <a:lstStyle/>
          <a:p>
            <a:pPr algn="ctr" eaLnBrk="1" hangingPunct="1">
              <a:defRPr/>
            </a:pPr>
            <a:r>
              <a:rPr lang="en-US" sz="4400" b="1" dirty="0"/>
              <a:t>About Frontiers…</a:t>
            </a:r>
          </a:p>
        </p:txBody>
      </p:sp>
      <p:pic>
        <p:nvPicPr>
          <p:cNvPr id="5" name="Picture 2" descr="C:\Users\Owner\AppData\Local\Microsoft\Windows\Temporary Internet Files\Content.IE5\VB892845\MP900382918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79718"/>
            <a:ext cx="3622964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Physical Boundaries</a:t>
            </a:r>
          </a:p>
          <a:p>
            <a:pPr marL="44450" indent="0" algn="ctr" eaLnBrk="1" hangingPunct="1">
              <a:buFont typeface="Wingdings 2" pitchFamily="18" charset="2"/>
              <a:buNone/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 marL="44450" indent="0" algn="ctr" eaLnBrk="1" hangingPunct="1">
              <a:buFont typeface="Wingdings 2" pitchFamily="18" charset="2"/>
              <a:buNone/>
              <a:defRPr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endParaRPr lang="en-US" sz="2800" dirty="0" smtClean="0"/>
          </a:p>
          <a:p>
            <a:pPr algn="just" eaLnBrk="1" hangingPunct="1">
              <a:defRPr/>
            </a:pPr>
            <a:endParaRPr lang="en-US" sz="2800" dirty="0"/>
          </a:p>
          <a:p>
            <a:pPr algn="just" eaLnBrk="1" hangingPunct="1">
              <a:defRPr/>
            </a:pPr>
            <a:endParaRPr lang="en-US" sz="2800" dirty="0" smtClean="0"/>
          </a:p>
          <a:p>
            <a:pPr algn="just" eaLnBrk="1" hangingPunct="1">
              <a:defRPr/>
            </a:pPr>
            <a:r>
              <a:rPr lang="en-US" sz="2800" dirty="0" smtClean="0"/>
              <a:t>Physical features are </a:t>
            </a:r>
            <a:r>
              <a:rPr lang="en-US" sz="2800" b="1" dirty="0" smtClean="0">
                <a:solidFill>
                  <a:srgbClr val="FF0000"/>
                </a:solidFill>
              </a:rPr>
              <a:t>easy to see </a:t>
            </a:r>
            <a:r>
              <a:rPr lang="en-US" sz="2800" dirty="0" smtClean="0"/>
              <a:t>so they often make good boundaries.</a:t>
            </a:r>
          </a:p>
          <a:p>
            <a:pPr algn="just" eaLnBrk="1" hangingPunct="1">
              <a:defRPr/>
            </a:pPr>
            <a:r>
              <a:rPr lang="en-US" sz="2800" dirty="0" smtClean="0"/>
              <a:t>However, they are </a:t>
            </a:r>
            <a:r>
              <a:rPr lang="en-US" sz="2800" b="1" dirty="0" smtClean="0">
                <a:solidFill>
                  <a:srgbClr val="FF0000"/>
                </a:solidFill>
              </a:rPr>
              <a:t>not always permanent or reliable.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0" y="457200"/>
            <a:ext cx="1520825" cy="5943600"/>
          </a:xfrm>
        </p:spPr>
        <p:txBody>
          <a:bodyPr vert="vert"/>
          <a:lstStyle/>
          <a:p>
            <a:pPr algn="ctr" eaLnBrk="1" hangingPunct="1">
              <a:defRPr/>
            </a:pPr>
            <a:r>
              <a:rPr lang="en-US" sz="4400" b="1" dirty="0" smtClean="0"/>
              <a:t>Types </a:t>
            </a:r>
            <a:br>
              <a:rPr lang="en-US" sz="4400" b="1" dirty="0" smtClean="0"/>
            </a:br>
            <a:r>
              <a:rPr lang="en-US" sz="4400" b="1" dirty="0" smtClean="0"/>
              <a:t>of boundaries</a:t>
            </a:r>
            <a:endParaRPr lang="en-US" sz="4400" b="1" dirty="0"/>
          </a:p>
        </p:txBody>
      </p:sp>
      <p:pic>
        <p:nvPicPr>
          <p:cNvPr id="45058" name="Picture 2" descr="C:\Users\Owner\AppData\Local\Microsoft\Windows\Temporary Internet Files\Content.IE5\1AWRSIRC\MP900433193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91" y="1265267"/>
            <a:ext cx="3505200" cy="233657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Example of Physical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oundary</a:t>
            </a:r>
          </a:p>
          <a:p>
            <a:pPr marL="44450" indent="0" eaLnBrk="1" hangingPunct="1"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Mountains</a:t>
            </a:r>
          </a:p>
          <a:p>
            <a:pPr lvl="1" algn="just" eaLnBrk="1" hangingPunct="1">
              <a:defRPr/>
            </a:pPr>
            <a:r>
              <a:rPr lang="en-US" sz="2400" dirty="0"/>
              <a:t>l</a:t>
            </a:r>
            <a:r>
              <a:rPr lang="en-US" sz="2400" dirty="0" smtClean="0"/>
              <a:t>imit contact between people living on opposite sides</a:t>
            </a:r>
          </a:p>
          <a:p>
            <a:pPr lvl="1" algn="just" eaLnBrk="1" hangingPunct="1">
              <a:defRPr/>
            </a:pPr>
            <a:r>
              <a:rPr lang="en-US" sz="2400" dirty="0" smtClean="0"/>
              <a:t>usually have sparse populations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0" y="457200"/>
            <a:ext cx="1520825" cy="5943600"/>
          </a:xfrm>
        </p:spPr>
        <p:txBody>
          <a:bodyPr vert="vert"/>
          <a:lstStyle/>
          <a:p>
            <a:pPr algn="ctr" eaLnBrk="1" hangingPunct="1">
              <a:defRPr/>
            </a:pPr>
            <a:r>
              <a:rPr lang="en-US" sz="4400" b="1" dirty="0" smtClean="0"/>
              <a:t>Types </a:t>
            </a:r>
            <a:br>
              <a:rPr lang="en-US" sz="4400" b="1" dirty="0" smtClean="0"/>
            </a:br>
            <a:r>
              <a:rPr lang="en-US" sz="4400" b="1" dirty="0" smtClean="0"/>
              <a:t>of boundaries</a:t>
            </a:r>
            <a:endParaRPr lang="en-US" sz="4400" b="1" dirty="0"/>
          </a:p>
        </p:txBody>
      </p:sp>
      <p:pic>
        <p:nvPicPr>
          <p:cNvPr id="29702" name="Picture 6" descr="C:\Users\Owner\AppData\Local\Microsoft\Windows\Temporary Internet Files\Content.IE5\LTLN4AAN\MP90016355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429000"/>
            <a:ext cx="4648200" cy="2401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791200"/>
          </a:xfrm>
        </p:spPr>
        <p:txBody>
          <a:bodyPr>
            <a:normAutofit fontScale="92500"/>
          </a:bodyPr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Example of Physical Boundary</a:t>
            </a:r>
          </a:p>
          <a:p>
            <a:pPr algn="just" eaLnBrk="1" hangingPunct="1">
              <a:defRPr/>
            </a:pPr>
            <a:endParaRPr lang="en-US" dirty="0" smtClean="0"/>
          </a:p>
          <a:p>
            <a:pPr algn="just" eaLnBrk="1" hangingPunct="1">
              <a:defRPr/>
            </a:pPr>
            <a:endParaRPr lang="en-US" dirty="0"/>
          </a:p>
          <a:p>
            <a:pPr algn="just" eaLnBrk="1" hangingPunct="1">
              <a:defRPr/>
            </a:pPr>
            <a:endParaRPr lang="en-US" dirty="0" smtClean="0"/>
          </a:p>
          <a:p>
            <a:pPr algn="just" eaLnBrk="1" hangingPunct="1">
              <a:defRPr/>
            </a:pPr>
            <a:endParaRPr lang="en-US" sz="800" dirty="0"/>
          </a:p>
          <a:p>
            <a:pPr algn="just" eaLnBrk="1" hangingPunct="1">
              <a:defRPr/>
            </a:pPr>
            <a:endParaRPr lang="en-US" sz="800" dirty="0" smtClean="0"/>
          </a:p>
          <a:p>
            <a:pPr algn="just" eaLnBrk="1" hangingPunct="1">
              <a:defRPr/>
            </a:pPr>
            <a:endParaRPr lang="en-US" sz="800" dirty="0"/>
          </a:p>
          <a:p>
            <a:pPr marL="44450" indent="0" algn="just" eaLnBrk="1" hangingPunct="1">
              <a:buFont typeface="Wingdings 2" pitchFamily="18" charset="2"/>
              <a:buNone/>
              <a:defRPr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44450" indent="0" algn="just" eaLnBrk="1" hangingPunct="1"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Deserts</a:t>
            </a:r>
          </a:p>
          <a:p>
            <a:pPr lvl="1" algn="just" eaLnBrk="1" hangingPunct="1">
              <a:defRPr/>
            </a:pPr>
            <a:r>
              <a:rPr lang="en-US" sz="2400" dirty="0" smtClean="0"/>
              <a:t>Generally prove to be reliable and relatively permanent</a:t>
            </a:r>
          </a:p>
          <a:p>
            <a:pPr lvl="1" algn="just" eaLnBrk="1" hangingPunct="1">
              <a:defRPr/>
            </a:pPr>
            <a:r>
              <a:rPr lang="en-US" sz="2400" dirty="0" smtClean="0"/>
              <a:t>Common in Africa and Asia</a:t>
            </a:r>
          </a:p>
          <a:p>
            <a:pPr lvl="1" algn="just" eaLnBrk="1" hangingPunct="1">
              <a:defRPr/>
            </a:pPr>
            <a:r>
              <a:rPr lang="en-US" sz="2400" dirty="0" smtClean="0"/>
              <a:t>Often have boundaries that are difficult to spot in reality</a:t>
            </a:r>
          </a:p>
          <a:p>
            <a:pPr lvl="1" algn="just" eaLnBrk="1" hangingPunct="1">
              <a:defRPr/>
            </a:pPr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0" y="457200"/>
            <a:ext cx="1520825" cy="5943600"/>
          </a:xfrm>
        </p:spPr>
        <p:txBody>
          <a:bodyPr vert="vert"/>
          <a:lstStyle/>
          <a:p>
            <a:pPr algn="ctr" eaLnBrk="1" hangingPunct="1">
              <a:defRPr/>
            </a:pPr>
            <a:r>
              <a:rPr lang="en-US" sz="4400" b="1" dirty="0" smtClean="0"/>
              <a:t>Types </a:t>
            </a:r>
            <a:br>
              <a:rPr lang="en-US" sz="4400" b="1" dirty="0" smtClean="0"/>
            </a:br>
            <a:r>
              <a:rPr lang="en-US" sz="4400" b="1" dirty="0" smtClean="0"/>
              <a:t>of boundaries</a:t>
            </a:r>
            <a:endParaRPr lang="en-US" sz="4400" b="1" dirty="0"/>
          </a:p>
        </p:txBody>
      </p:sp>
      <p:pic>
        <p:nvPicPr>
          <p:cNvPr id="26628" name="Picture 2" descr="C:\Users\Owner\AppData\Local\Microsoft\Windows\Temporary Internet Files\Content.IE5\VB892845\MP90031397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1" y="1496291"/>
            <a:ext cx="1960420" cy="2027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Example of Physical Boundary</a:t>
            </a:r>
          </a:p>
          <a:p>
            <a:pPr marL="44450" indent="0" algn="just" eaLnBrk="1" hangingPunct="1"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Rivers, lakes, and oceans</a:t>
            </a:r>
          </a:p>
          <a:p>
            <a:pPr lvl="1" algn="just" eaLnBrk="1" hangingPunct="1">
              <a:defRPr/>
            </a:pPr>
            <a:r>
              <a:rPr lang="en-US" sz="2600" dirty="0" smtClean="0"/>
              <a:t>Most commonly used as boundaries</a:t>
            </a:r>
          </a:p>
          <a:p>
            <a:pPr lvl="1" algn="just" eaLnBrk="1" hangingPunct="1">
              <a:defRPr/>
            </a:pPr>
            <a:r>
              <a:rPr lang="en-US" sz="2600" dirty="0" smtClean="0"/>
              <a:t>Visible and relatively unchanging</a:t>
            </a:r>
          </a:p>
          <a:p>
            <a:pPr lvl="1" algn="just" eaLnBrk="1" hangingPunct="1">
              <a:defRPr/>
            </a:pPr>
            <a:r>
              <a:rPr lang="en-US" sz="2600" dirty="0" smtClean="0"/>
              <a:t>Boundaries typically set in the middle of the water (</a:t>
            </a:r>
            <a:r>
              <a:rPr lang="en-US" sz="2600" dirty="0" smtClean="0">
                <a:solidFill>
                  <a:srgbClr val="FF0000"/>
                </a:solidFill>
              </a:rPr>
              <a:t>median-line principle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0" y="457200"/>
            <a:ext cx="1520825" cy="5943600"/>
          </a:xfrm>
        </p:spPr>
        <p:txBody>
          <a:bodyPr vert="vert"/>
          <a:lstStyle/>
          <a:p>
            <a:pPr algn="ctr" eaLnBrk="1" hangingPunct="1">
              <a:defRPr/>
            </a:pPr>
            <a:r>
              <a:rPr lang="en-US" sz="4400" b="1" dirty="0" smtClean="0"/>
              <a:t>Types </a:t>
            </a:r>
            <a:br>
              <a:rPr lang="en-US" sz="4400" b="1" dirty="0" smtClean="0"/>
            </a:br>
            <a:r>
              <a:rPr lang="en-US" sz="4400" b="1" dirty="0" smtClean="0"/>
              <a:t>of boundaries</a:t>
            </a:r>
            <a:endParaRPr lang="en-US" sz="4400" b="1" dirty="0"/>
          </a:p>
        </p:txBody>
      </p:sp>
      <p:pic>
        <p:nvPicPr>
          <p:cNvPr id="46082" name="Picture 2" descr="C:\Users\Owner\AppData\Local\Microsoft\Windows\Temporary Internet Files\Content.IE5\MSJ24HHB\MP90044428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495800"/>
            <a:ext cx="44259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910137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400" dirty="0" smtClean="0"/>
              <a:t>study </a:t>
            </a:r>
            <a:r>
              <a:rPr lang="en-US" sz="2400" dirty="0" smtClean="0"/>
              <a:t>of the </a:t>
            </a:r>
            <a:r>
              <a:rPr lang="en-US" sz="2400" b="1" dirty="0" smtClean="0">
                <a:solidFill>
                  <a:srgbClr val="FF0000"/>
                </a:solidFill>
              </a:rPr>
              <a:t>political organization </a:t>
            </a:r>
            <a:r>
              <a:rPr lang="en-US" sz="2400" dirty="0" smtClean="0"/>
              <a:t>of the planet, a constantly changing collage of countries that once were kingdoms or parts of empires, or perhaps scatterings of independent tribes.</a:t>
            </a:r>
          </a:p>
          <a:p>
            <a:pPr marL="44450" indent="0" algn="just" eaLnBrk="1" hangingPunct="1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Political Geography</a:t>
            </a:r>
            <a:endParaRPr lang="en-US" dirty="0"/>
          </a:p>
        </p:txBody>
      </p:sp>
      <p:pic>
        <p:nvPicPr>
          <p:cNvPr id="9219" name="Picture 3" descr="C:\Users\Owner\AppData\Local\Microsoft\Windows\Temporary Internet Files\Content.IE5\1AWRSIRC\MC900438065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2743200" cy="27432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Example of Physical Boundary</a:t>
            </a:r>
          </a:p>
          <a:p>
            <a:pPr marL="44450" indent="0" algn="just" eaLnBrk="1" hangingPunct="1"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Ocean boundaries </a:t>
            </a:r>
            <a:r>
              <a:rPr lang="en-US" dirty="0" smtClean="0"/>
              <a:t>cause problems because states generally claim that the boundary lies not at the coastline but out at sea.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0" y="457200"/>
            <a:ext cx="1520825" cy="5943600"/>
          </a:xfrm>
        </p:spPr>
        <p:txBody>
          <a:bodyPr vert="vert"/>
          <a:lstStyle/>
          <a:p>
            <a:pPr algn="ctr" eaLnBrk="1" hangingPunct="1">
              <a:defRPr/>
            </a:pPr>
            <a:r>
              <a:rPr lang="en-US" sz="4400" b="1" dirty="0" smtClean="0"/>
              <a:t>Types </a:t>
            </a:r>
            <a:br>
              <a:rPr lang="en-US" sz="4400" b="1" dirty="0" smtClean="0"/>
            </a:br>
            <a:r>
              <a:rPr lang="en-US" sz="4400" b="1" dirty="0" smtClean="0"/>
              <a:t>of boundaries</a:t>
            </a:r>
            <a:endParaRPr lang="en-US" sz="4400" b="1" dirty="0"/>
          </a:p>
        </p:txBody>
      </p:sp>
      <p:pic>
        <p:nvPicPr>
          <p:cNvPr id="31747" name="Picture 3" descr="C:\Users\Owner\AppData\Local\Microsoft\Windows\Temporary Internet Files\Content.IE5\1AWRSIRC\MP900382920[1]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676400" y="3962400"/>
            <a:ext cx="3886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Example of Physical Boundary</a:t>
            </a:r>
          </a:p>
          <a:p>
            <a:pPr algn="just" eaLnBrk="1" hangingPunct="1">
              <a:defRPr/>
            </a:pPr>
            <a:endParaRPr lang="en-US" sz="2800" dirty="0" smtClean="0"/>
          </a:p>
          <a:p>
            <a:pPr marL="44450" indent="0" algn="just" eaLnBrk="1" hangingPunct="1">
              <a:buFont typeface="Wingdings 2" pitchFamily="18" charset="2"/>
              <a:buNone/>
              <a:defRPr/>
            </a:pPr>
            <a:endParaRPr lang="en-US" sz="2800" dirty="0"/>
          </a:p>
          <a:p>
            <a:pPr algn="just" eaLnBrk="1" hangingPunct="1">
              <a:defRPr/>
            </a:pPr>
            <a:endParaRPr lang="en-US" sz="2800" dirty="0" smtClean="0"/>
          </a:p>
          <a:p>
            <a:pPr algn="just" eaLnBrk="1" hangingPunct="1">
              <a:defRPr/>
            </a:pPr>
            <a:endParaRPr lang="en-US" sz="2800" dirty="0"/>
          </a:p>
          <a:p>
            <a:pPr algn="just" eaLnBrk="1" hangingPunct="1"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The U.N. Law of the Sea </a:t>
            </a:r>
            <a:r>
              <a:rPr lang="en-US" sz="2800" dirty="0" smtClean="0"/>
              <a:t>standardized territorial limits for most countries at 12 nautical miles and gave rights to fish and other marine life within 200 miles.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0" y="457200"/>
            <a:ext cx="1520825" cy="5943600"/>
          </a:xfrm>
        </p:spPr>
        <p:txBody>
          <a:bodyPr vert="vert"/>
          <a:lstStyle/>
          <a:p>
            <a:pPr algn="ctr" eaLnBrk="1" hangingPunct="1">
              <a:defRPr/>
            </a:pPr>
            <a:r>
              <a:rPr lang="en-US" sz="4400" b="1" dirty="0" smtClean="0"/>
              <a:t>Types </a:t>
            </a:r>
            <a:br>
              <a:rPr lang="en-US" sz="4400" b="1" dirty="0" smtClean="0"/>
            </a:br>
            <a:r>
              <a:rPr lang="en-US" sz="4400" b="1" dirty="0" smtClean="0"/>
              <a:t>of boundaries</a:t>
            </a:r>
            <a:endParaRPr lang="en-US" sz="4400" b="1" dirty="0"/>
          </a:p>
        </p:txBody>
      </p:sp>
      <p:pic>
        <p:nvPicPr>
          <p:cNvPr id="32770" name="Picture 2" descr="C:\Users\Owner\AppData\Local\Microsoft\Windows\Temporary Internet Files\Content.IE5\VB892845\MC9000901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7763" y="1447800"/>
            <a:ext cx="26924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Cultural Boundaries</a:t>
            </a:r>
          </a:p>
          <a:p>
            <a:pPr algn="just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Cultural boundaries are also called </a:t>
            </a:r>
            <a:r>
              <a:rPr lang="en-US" b="1" dirty="0" smtClean="0">
                <a:solidFill>
                  <a:schemeClr val="accent1"/>
                </a:solidFill>
              </a:rPr>
              <a:t>consequent boundaries.</a:t>
            </a:r>
          </a:p>
          <a:p>
            <a:pPr algn="just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Cultural boundaries can be based on:</a:t>
            </a:r>
          </a:p>
          <a:p>
            <a:pPr lvl="1" algn="just"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Religion</a:t>
            </a:r>
          </a:p>
          <a:p>
            <a:pPr lvl="1" algn="just"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Language</a:t>
            </a:r>
          </a:p>
          <a:p>
            <a:pPr lvl="1" algn="just"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Ethnicity</a:t>
            </a:r>
          </a:p>
          <a:p>
            <a:pPr marL="365125" lvl="1" indent="0" algn="just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0" y="457200"/>
            <a:ext cx="1520825" cy="5943600"/>
          </a:xfrm>
        </p:spPr>
        <p:txBody>
          <a:bodyPr vert="vert"/>
          <a:lstStyle/>
          <a:p>
            <a:pPr algn="ctr" eaLnBrk="1" hangingPunct="1">
              <a:defRPr/>
            </a:pPr>
            <a:r>
              <a:rPr lang="en-US" sz="4400" b="1" dirty="0" smtClean="0"/>
              <a:t>Types </a:t>
            </a:r>
            <a:br>
              <a:rPr lang="en-US" sz="4400" b="1" dirty="0" smtClean="0"/>
            </a:br>
            <a:r>
              <a:rPr lang="en-US" sz="4400" b="1" dirty="0" smtClean="0"/>
              <a:t>of boundaries</a:t>
            </a:r>
            <a:endParaRPr lang="en-US" sz="4400" b="1" dirty="0"/>
          </a:p>
        </p:txBody>
      </p:sp>
      <p:pic>
        <p:nvPicPr>
          <p:cNvPr id="33795" name="Picture 3" descr="C:\Users\Owner\AppData\Local\Microsoft\Windows\Temporary Internet Files\Content.IE5\MSJ24HHB\MC91022102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2417974" cy="2819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Cultural Boundaries</a:t>
            </a:r>
          </a:p>
          <a:p>
            <a:pPr marL="44450" indent="0" algn="just" eaLnBrk="1" hangingPunct="1">
              <a:buFont typeface="Wingdings 2" pitchFamily="18" charset="2"/>
              <a:buNone/>
              <a:defRPr/>
            </a:pPr>
            <a:r>
              <a:rPr lang="en-US" sz="3000" b="1" dirty="0" smtClean="0">
                <a:solidFill>
                  <a:schemeClr val="accent1"/>
                </a:solidFill>
              </a:rPr>
              <a:t>Example of religious boundary:</a:t>
            </a:r>
          </a:p>
          <a:p>
            <a:pPr algn="just" eaLnBrk="1" hangingPunct="1"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The Partition of Pakistan from India in 1947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The borders for Pakistan were drawn around Muslim portions of the subcontinent, in an effort to separate Muslim from Hindus.  Conflicts between the two groups persist today.</a:t>
            </a:r>
          </a:p>
          <a:p>
            <a:pPr marL="44450" indent="0" algn="just" eaLnBrk="1" hangingPunct="1">
              <a:buFont typeface="Wingdings 2" pitchFamily="18" charset="2"/>
              <a:buNone/>
              <a:defRPr/>
            </a:pP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0" y="457200"/>
            <a:ext cx="1520825" cy="5943600"/>
          </a:xfrm>
        </p:spPr>
        <p:txBody>
          <a:bodyPr vert="vert"/>
          <a:lstStyle/>
          <a:p>
            <a:pPr algn="ctr" eaLnBrk="1" hangingPunct="1">
              <a:defRPr/>
            </a:pPr>
            <a:r>
              <a:rPr lang="en-US" sz="4400" b="1" dirty="0" smtClean="0"/>
              <a:t>Types </a:t>
            </a:r>
            <a:br>
              <a:rPr lang="en-US" sz="4400" b="1" dirty="0" smtClean="0"/>
            </a:br>
            <a:r>
              <a:rPr lang="en-US" sz="4400" b="1" dirty="0" smtClean="0"/>
              <a:t>of boundaries</a:t>
            </a:r>
            <a:endParaRPr lang="en-US" sz="4400" b="1" dirty="0"/>
          </a:p>
        </p:txBody>
      </p:sp>
      <p:pic>
        <p:nvPicPr>
          <p:cNvPr id="34820" name="Picture 4" descr="C:\Users\Owner\AppData\Local\Microsoft\Windows\Temporary Internet Files\Content.IE5\LTLN4AAN\MC9102163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497513"/>
            <a:ext cx="4419600" cy="1089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Cultural Boundaries</a:t>
            </a:r>
          </a:p>
          <a:p>
            <a:pPr marL="44450" indent="0" algn="ctr" eaLnBrk="1" hangingPunct="1"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Example of language boundary:</a:t>
            </a:r>
          </a:p>
          <a:p>
            <a:pPr marL="44450" indent="0" algn="just" eaLnBrk="1" hangingPunct="1"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Boundaries in Europe have been historically important since cultural identities are often based on language.</a:t>
            </a:r>
          </a:p>
          <a:p>
            <a:pPr marL="44450" indent="0" algn="ctr" eaLnBrk="1" hangingPunct="1">
              <a:buFont typeface="Wingdings 2" pitchFamily="18" charset="2"/>
              <a:buNone/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0" y="457200"/>
            <a:ext cx="1520825" cy="5943600"/>
          </a:xfrm>
        </p:spPr>
        <p:txBody>
          <a:bodyPr vert="vert"/>
          <a:lstStyle/>
          <a:p>
            <a:pPr algn="ctr" eaLnBrk="1" hangingPunct="1">
              <a:defRPr/>
            </a:pPr>
            <a:r>
              <a:rPr lang="en-US" sz="4400" b="1" dirty="0" smtClean="0"/>
              <a:t>Types </a:t>
            </a:r>
            <a:br>
              <a:rPr lang="en-US" sz="4400" b="1" dirty="0" smtClean="0"/>
            </a:br>
            <a:r>
              <a:rPr lang="en-US" sz="4400" b="1" dirty="0" smtClean="0"/>
              <a:t>of boundaries</a:t>
            </a:r>
            <a:endParaRPr lang="en-US" sz="4400" b="1" dirty="0"/>
          </a:p>
        </p:txBody>
      </p:sp>
      <p:pic>
        <p:nvPicPr>
          <p:cNvPr id="47106" name="Picture 2" descr="C:\Users\Owner\AppData\Local\Microsoft\Windows\Temporary Internet Files\Content.IE5\LTLN4AAN\MC90032694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92236"/>
            <a:ext cx="2819400" cy="25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0" y="457200"/>
            <a:ext cx="1520825" cy="5943600"/>
          </a:xfrm>
        </p:spPr>
        <p:txBody>
          <a:bodyPr vert="vert"/>
          <a:lstStyle/>
          <a:p>
            <a:pPr algn="ctr" eaLnBrk="1" hangingPunct="1">
              <a:defRPr/>
            </a:pPr>
            <a:r>
              <a:rPr lang="en-US" sz="4400" b="1" dirty="0" smtClean="0"/>
              <a:t>Types </a:t>
            </a:r>
            <a:br>
              <a:rPr lang="en-US" sz="4400" b="1" dirty="0" smtClean="0"/>
            </a:br>
            <a:r>
              <a:rPr lang="en-US" sz="4400" b="1" dirty="0" smtClean="0"/>
              <a:t>of boundaries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304800"/>
            <a:ext cx="6324600" cy="6038850"/>
          </a:xfrm>
        </p:spPr>
        <p:txBody>
          <a:bodyPr wrap="square">
            <a:spAutoFit/>
          </a:bodyPr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Cultural Boundaries</a:t>
            </a:r>
          </a:p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Example of ethnic boundary</a:t>
            </a:r>
          </a:p>
          <a:p>
            <a:pPr marL="44450" indent="0" algn="ctr" eaLnBrk="1" hangingPunct="1">
              <a:buFont typeface="Wingdings 2" pitchFamily="18" charset="2"/>
              <a:buNone/>
              <a:defRPr/>
            </a:pPr>
            <a:endParaRPr lang="en-US" b="1" dirty="0" smtClean="0">
              <a:solidFill>
                <a:schemeClr val="accent1"/>
              </a:solidFill>
            </a:endParaRPr>
          </a:p>
          <a:p>
            <a:pPr algn="just" eaLnBrk="1" hangingPunct="1">
              <a:defRPr/>
            </a:pPr>
            <a:endParaRPr lang="en-US" sz="2600" dirty="0" smtClean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endParaRPr lang="en-US" sz="26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endParaRPr lang="en-US" sz="2600" dirty="0" smtClean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After World War I the Allied Leaders tried to redraw the map of Europe based on </a:t>
            </a:r>
            <a:r>
              <a:rPr lang="en-US" sz="2600" b="1" dirty="0" smtClean="0">
                <a:solidFill>
                  <a:schemeClr val="accent1"/>
                </a:solidFill>
              </a:rPr>
              <a:t>ethnic lines.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They carved several small ethnically-based states, including Bulgaria, Hungary, Poland, and Romania from the large empire of Austria-Hungary.</a:t>
            </a:r>
          </a:p>
        </p:txBody>
      </p:sp>
      <p:pic>
        <p:nvPicPr>
          <p:cNvPr id="35844" name="Picture 2" descr="C:\Users\Owner\AppData\Local\Microsoft\Windows\Temporary Internet Files\Content.IE5\MSJ24HHB\MC9001011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1597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Cultural Boundaries</a:t>
            </a:r>
          </a:p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Important term:  </a:t>
            </a:r>
            <a:r>
              <a:rPr lang="en-US" sz="2800" b="1" dirty="0" smtClean="0">
                <a:solidFill>
                  <a:schemeClr val="accent1"/>
                </a:solidFill>
              </a:rPr>
              <a:t>“Balkanization”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The term comes from the situation that occurred in the  Balkans area, which was once united as Yugoslavia.  The country fell apart during the  1990s into several </a:t>
            </a:r>
            <a:r>
              <a:rPr lang="en-US" b="1" dirty="0" smtClean="0">
                <a:solidFill>
                  <a:schemeClr val="accent1"/>
                </a:solidFill>
              </a:rPr>
              <a:t>ethnically based countries.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0" y="457200"/>
            <a:ext cx="1520825" cy="5943600"/>
          </a:xfrm>
        </p:spPr>
        <p:txBody>
          <a:bodyPr vert="vert"/>
          <a:lstStyle/>
          <a:p>
            <a:pPr algn="ctr" eaLnBrk="1" hangingPunct="1">
              <a:defRPr/>
            </a:pPr>
            <a:r>
              <a:rPr lang="en-US" sz="4400" b="1" dirty="0" smtClean="0"/>
              <a:t>Types </a:t>
            </a:r>
            <a:br>
              <a:rPr lang="en-US" sz="4400" b="1" dirty="0" smtClean="0"/>
            </a:br>
            <a:r>
              <a:rPr lang="en-US" sz="4400" b="1" dirty="0" smtClean="0"/>
              <a:t>of boundaries</a:t>
            </a:r>
            <a:endParaRPr lang="en-US" sz="4400" b="1" dirty="0"/>
          </a:p>
        </p:txBody>
      </p:sp>
      <p:pic>
        <p:nvPicPr>
          <p:cNvPr id="36868" name="Picture 2" descr="C:\Users\Owner\AppData\Local\Microsoft\Windows\Temporary Internet Files\Content.IE5\MSJ24HHB\MC90044463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64050"/>
            <a:ext cx="15557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Cultural Boundaries</a:t>
            </a:r>
          </a:p>
          <a:p>
            <a:pPr algn="just" eaLnBrk="1" hangingPunct="1">
              <a:defRPr/>
            </a:pPr>
            <a:r>
              <a:rPr lang="en-US" sz="2800" dirty="0" smtClean="0"/>
              <a:t>The Balkans are also an example of a region that formed a shatter belt.</a:t>
            </a:r>
          </a:p>
          <a:p>
            <a:pPr lvl="1" algn="just" eaLnBrk="1" hangingPunct="1"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Shatter belts (defined) </a:t>
            </a:r>
            <a:r>
              <a:rPr lang="en-US" sz="2400" dirty="0" smtClean="0"/>
              <a:t>are zones of great cultural complexity containing many small cultural groups who find refuge in the isolation created by rough terrain.</a:t>
            </a:r>
          </a:p>
          <a:p>
            <a:pPr lvl="1" algn="just" eaLnBrk="1" hangingPunct="1">
              <a:defRPr/>
            </a:pPr>
            <a:r>
              <a:rPr lang="en-US" sz="2400" dirty="0" smtClean="0"/>
              <a:t>Shatter belts are often areas of </a:t>
            </a:r>
            <a:r>
              <a:rPr lang="en-US" sz="2400" b="1" dirty="0" smtClean="0">
                <a:solidFill>
                  <a:schemeClr val="accent1"/>
                </a:solidFill>
              </a:rPr>
              <a:t>cultural tension </a:t>
            </a:r>
            <a:r>
              <a:rPr lang="en-US" sz="2400" dirty="0" smtClean="0"/>
              <a:t>that spread to other areas.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0" y="457200"/>
            <a:ext cx="1520825" cy="5943600"/>
          </a:xfrm>
        </p:spPr>
        <p:txBody>
          <a:bodyPr vert="vert"/>
          <a:lstStyle/>
          <a:p>
            <a:pPr algn="ctr" eaLnBrk="1" hangingPunct="1">
              <a:defRPr/>
            </a:pPr>
            <a:r>
              <a:rPr lang="en-US" sz="4400" b="1" dirty="0" smtClean="0"/>
              <a:t>Types </a:t>
            </a:r>
            <a:br>
              <a:rPr lang="en-US" sz="4400" b="1" dirty="0" smtClean="0"/>
            </a:br>
            <a:r>
              <a:rPr lang="en-US" sz="4400" b="1" dirty="0" smtClean="0"/>
              <a:t>of boundaries</a:t>
            </a:r>
            <a:endParaRPr lang="en-US" sz="4400" b="1" dirty="0"/>
          </a:p>
        </p:txBody>
      </p:sp>
      <p:pic>
        <p:nvPicPr>
          <p:cNvPr id="35844" name="Picture 2" descr="C:\Users\Owner\AppData\Local\Microsoft\Windows\Temporary Internet Files\Content.IE5\LTLN4AAN\MC9001496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029200"/>
            <a:ext cx="1105388" cy="1476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425825" y="371475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The Balkans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1295400" y="4648200"/>
            <a:ext cx="7010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/>
              <a:t>This area between the Adriatic and Black Seas has historically diverse ethnicities that were combined into one country called </a:t>
            </a:r>
            <a:r>
              <a:rPr lang="en-US" sz="2000">
                <a:solidFill>
                  <a:schemeClr val="accent1"/>
                </a:solidFill>
              </a:rPr>
              <a:t>“Yugoslavia” </a:t>
            </a:r>
            <a:r>
              <a:rPr lang="en-US" sz="2000"/>
              <a:t>after World War I.  The union lasted until the  1990s when ethnic tensions exploded, leading to the creation of new ethnically-based small states, a process called </a:t>
            </a:r>
            <a:r>
              <a:rPr lang="en-US" sz="2000">
                <a:solidFill>
                  <a:schemeClr val="accent1"/>
                </a:solidFill>
              </a:rPr>
              <a:t>“balkanization.”</a:t>
            </a:r>
          </a:p>
        </p:txBody>
      </p:sp>
      <p:pic>
        <p:nvPicPr>
          <p:cNvPr id="36869" name="Picture 5" descr="C:\Users\Owner\Downloads\former yugoslavia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53" y="1153668"/>
            <a:ext cx="3194304" cy="31878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Geometric Boundaries</a:t>
            </a:r>
          </a:p>
          <a:p>
            <a:pPr algn="just" eaLnBrk="1" hangingPunct="1"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44450" indent="0" algn="just" eaLnBrk="1" hangingPunct="1">
              <a:buFont typeface="Wingdings 2" pitchFamily="18" charset="2"/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marL="44450" indent="0" algn="just" eaLnBrk="1" hangingPunct="1">
              <a:buFont typeface="Wingdings 2" pitchFamily="18" charset="2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These are imaginary lines that generally have a good reason behind their creation.</a:t>
            </a:r>
          </a:p>
          <a:p>
            <a:pPr algn="just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Example: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North and South Korea along the 38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parallel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0" y="457200"/>
            <a:ext cx="1520825" cy="5943600"/>
          </a:xfrm>
        </p:spPr>
        <p:txBody>
          <a:bodyPr vert="vert"/>
          <a:lstStyle/>
          <a:p>
            <a:pPr algn="ctr" eaLnBrk="1" hangingPunct="1">
              <a:defRPr/>
            </a:pPr>
            <a:r>
              <a:rPr lang="en-US" sz="4400" b="1" dirty="0" smtClean="0"/>
              <a:t>Types </a:t>
            </a:r>
            <a:br>
              <a:rPr lang="en-US" sz="4400" b="1" dirty="0" smtClean="0"/>
            </a:br>
            <a:r>
              <a:rPr lang="en-US" sz="4400" b="1" dirty="0" smtClean="0"/>
              <a:t>of boundaries</a:t>
            </a:r>
            <a:endParaRPr lang="en-US" sz="4400" b="1" dirty="0"/>
          </a:p>
        </p:txBody>
      </p:sp>
      <p:pic>
        <p:nvPicPr>
          <p:cNvPr id="39940" name="Picture 6" descr="C:\Users\Owner\AppData\Local\Microsoft\Windows\Temporary Internet Files\Content.IE5\LTLN4AAN\MP9004116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950" y="887413"/>
            <a:ext cx="28384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3559175" y="1905000"/>
            <a:ext cx="2155825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38</a:t>
            </a:r>
            <a:r>
              <a:rPr lang="en-US" baseline="30000" dirty="0"/>
              <a:t>th</a:t>
            </a:r>
            <a:r>
              <a:rPr lang="en-US" dirty="0"/>
              <a:t> Parallel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sz="2200" b="1" dirty="0" smtClean="0">
                <a:solidFill>
                  <a:srgbClr val="FF0000"/>
                </a:solidFill>
              </a:rPr>
              <a:t>One thing to remember:</a:t>
            </a:r>
          </a:p>
          <a:p>
            <a:pPr lvl="1" algn="just" eaLnBrk="1" hangingPunct="1">
              <a:defRPr/>
            </a:pPr>
            <a:r>
              <a:rPr lang="en-US" sz="2200" dirty="0" smtClean="0"/>
              <a:t>Almost from the beginning of history, humans have divided their living space into political units or territories.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Political geography</a:t>
            </a:r>
            <a:endParaRPr lang="en-US" dirty="0"/>
          </a:p>
        </p:txBody>
      </p:sp>
      <p:pic>
        <p:nvPicPr>
          <p:cNvPr id="11269" name="Picture 5" descr="C:\Users\Owner\AppData\Local\Microsoft\Windows\Temporary Internet Files\Content.IE5\4HBAF0LP\MC90023724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097213"/>
            <a:ext cx="2838450" cy="28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90800" y="1676400"/>
            <a:ext cx="4040188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Territorial Morphology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8382000" cy="3687763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3200" dirty="0" smtClean="0"/>
              <a:t>Describes the following about states:</a:t>
            </a:r>
          </a:p>
          <a:p>
            <a:pPr lvl="1" algn="just" eaLnBrk="1" hangingPunct="1">
              <a:defRPr/>
            </a:pPr>
            <a:r>
              <a:rPr lang="en-US" sz="2800" dirty="0" smtClean="0"/>
              <a:t>shapes </a:t>
            </a:r>
          </a:p>
          <a:p>
            <a:pPr lvl="1" algn="just" eaLnBrk="1" hangingPunct="1">
              <a:defRPr/>
            </a:pPr>
            <a:r>
              <a:rPr lang="en-US" sz="2800" dirty="0"/>
              <a:t>s</a:t>
            </a:r>
            <a:r>
              <a:rPr lang="en-US" sz="2800" dirty="0" smtClean="0"/>
              <a:t>izes</a:t>
            </a:r>
          </a:p>
          <a:p>
            <a:pPr lvl="1" algn="just" eaLnBrk="1" hangingPunct="1">
              <a:defRPr/>
            </a:pPr>
            <a:r>
              <a:rPr lang="en-US" sz="2800" dirty="0" smtClean="0"/>
              <a:t>relative locations</a:t>
            </a:r>
          </a:p>
          <a:p>
            <a:pPr algn="just" eaLnBrk="1" hangingPunct="1">
              <a:defRPr/>
            </a:pPr>
            <a:r>
              <a:rPr lang="en-US" sz="3200" dirty="0" smtClean="0"/>
              <a:t>Helps to determine </a:t>
            </a:r>
            <a:r>
              <a:rPr lang="en-US" sz="3200" b="1" dirty="0" smtClean="0">
                <a:solidFill>
                  <a:srgbClr val="FF0000"/>
                </a:solidFill>
              </a:rPr>
              <a:t>opportunities</a:t>
            </a:r>
            <a:r>
              <a:rPr lang="en-US" sz="3200" dirty="0" smtClean="0"/>
              <a:t> and </a:t>
            </a:r>
            <a:r>
              <a:rPr lang="en-US" sz="3200" b="1" dirty="0" smtClean="0">
                <a:solidFill>
                  <a:srgbClr val="FF0000"/>
                </a:solidFill>
              </a:rPr>
              <a:t>challenges </a:t>
            </a:r>
            <a:r>
              <a:rPr lang="en-US" sz="3200" dirty="0" smtClean="0"/>
              <a:t>faced by a country</a:t>
            </a:r>
            <a:endParaRPr lang="en-US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Shapes, Size, and Relation Locations of States</a:t>
            </a:r>
            <a:endParaRPr lang="en-US" dirty="0"/>
          </a:p>
        </p:txBody>
      </p:sp>
      <p:pic>
        <p:nvPicPr>
          <p:cNvPr id="43010" name="Picture 2" descr="C:\Users\Owner\AppData\Local\Microsoft\Windows\Temporary Internet Files\Content.IE5\LTLN4AAN\MC900439613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24201"/>
            <a:ext cx="1194872" cy="13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762000" y="2209800"/>
            <a:ext cx="8156575" cy="2590800"/>
          </a:xfrm>
        </p:spPr>
        <p:txBody>
          <a:bodyPr>
            <a:noAutofit/>
          </a:bodyPr>
          <a:lstStyle/>
          <a:p>
            <a:pPr eaLnBrk="1" hangingPunct="1"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Shape </a:t>
            </a:r>
            <a:r>
              <a:rPr lang="en-US" sz="4000" dirty="0" smtClean="0"/>
              <a:t>affects:</a:t>
            </a:r>
          </a:p>
          <a:p>
            <a:pPr lvl="1" algn="just" eaLnBrk="1" hangingPunct="1">
              <a:defRPr/>
            </a:pPr>
            <a:r>
              <a:rPr lang="en-US" sz="3600" dirty="0" smtClean="0"/>
              <a:t>cultural identity</a:t>
            </a:r>
          </a:p>
          <a:p>
            <a:pPr lvl="1" algn="just" eaLnBrk="1" hangingPunct="1">
              <a:defRPr/>
            </a:pPr>
            <a:r>
              <a:rPr lang="en-US" sz="3600" dirty="0"/>
              <a:t>s</a:t>
            </a:r>
            <a:r>
              <a:rPr lang="en-US" sz="3600" dirty="0" smtClean="0"/>
              <a:t>ocial unity</a:t>
            </a:r>
          </a:p>
          <a:p>
            <a:pPr lvl="1" algn="just" eaLnBrk="1" hangingPunct="1">
              <a:defRPr/>
            </a:pPr>
            <a:r>
              <a:rPr lang="en-US" sz="3600" dirty="0" smtClean="0"/>
              <a:t>the</a:t>
            </a:r>
            <a:r>
              <a:rPr lang="en-US" sz="3600" b="1" dirty="0" smtClean="0">
                <a:solidFill>
                  <a:srgbClr val="FF0000"/>
                </a:solidFill>
              </a:rPr>
              <a:t> ease </a:t>
            </a:r>
            <a:r>
              <a:rPr lang="en-US" sz="3600" dirty="0" smtClean="0"/>
              <a:t>or </a:t>
            </a:r>
            <a:r>
              <a:rPr lang="en-US" sz="3600" b="1" dirty="0" smtClean="0">
                <a:solidFill>
                  <a:srgbClr val="FF0000"/>
                </a:solidFill>
              </a:rPr>
              <a:t>difficulty</a:t>
            </a:r>
            <a:r>
              <a:rPr lang="en-US" sz="3600" dirty="0" smtClean="0"/>
              <a:t> that government has in ruling its subjects</a:t>
            </a:r>
            <a:endParaRPr lang="en-US" sz="3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Shapes, Size, and Relation Locations of States</a:t>
            </a:r>
            <a:endParaRPr lang="en-US" dirty="0"/>
          </a:p>
        </p:txBody>
      </p:sp>
      <p:pic>
        <p:nvPicPr>
          <p:cNvPr id="43010" name="Picture 2" descr="C:\Users\Owner\AppData\Local\Microsoft\Windows\Temporary Internet Files\Content.IE5\LTLN4AAN\MC900439613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1808184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86600" y="2438400"/>
            <a:ext cx="1905000" cy="2971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600" dirty="0" smtClean="0"/>
              <a:t>Distance from the center is about the same to any boundary.</a:t>
            </a:r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1600" dirty="0" smtClean="0"/>
              <a:t>Shape is similar to a circle.</a:t>
            </a:r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1600" dirty="0" smtClean="0"/>
              <a:t>Shape promotes effective communication.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62800" y="460375"/>
            <a:ext cx="1676400" cy="16732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Compact states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7890" name="Picture 2" descr="C:\Users\Owner\AppData\Local\Microsoft\Windows\Temporary Internet Files\Content.IE5\LTLN4AAN\MC90034943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838200"/>
            <a:ext cx="326415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524000" y="4572000"/>
            <a:ext cx="4267200" cy="1371600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</a:rPr>
              <a:t>Example:  France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10400" y="2514600"/>
            <a:ext cx="198120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sz="1700" dirty="0" smtClean="0"/>
              <a:t>A </a:t>
            </a:r>
            <a:r>
              <a:rPr lang="en-US" sz="1700" dirty="0" err="1" smtClean="0"/>
              <a:t>prorupted</a:t>
            </a:r>
            <a:r>
              <a:rPr lang="en-US" sz="1700" dirty="0" smtClean="0"/>
              <a:t> state is compact with a large projecting extension.</a:t>
            </a:r>
          </a:p>
          <a:p>
            <a:pPr eaLnBrk="1" hangingPunct="1">
              <a:defRPr/>
            </a:pPr>
            <a:endParaRPr lang="en-US" sz="1700" dirty="0" smtClean="0"/>
          </a:p>
          <a:p>
            <a:pPr eaLnBrk="1" hangingPunct="1">
              <a:defRPr/>
            </a:pPr>
            <a:r>
              <a:rPr lang="en-US" sz="1700" dirty="0" err="1" smtClean="0"/>
              <a:t>Prorupted</a:t>
            </a:r>
            <a:r>
              <a:rPr lang="en-US" sz="1700" dirty="0" smtClean="0"/>
              <a:t> states often exist in order to reach a natural resource.</a:t>
            </a:r>
          </a:p>
          <a:p>
            <a:pPr eaLnBrk="1" hangingPunct="1">
              <a:defRPr/>
            </a:pPr>
            <a:endParaRPr lang="en-US" sz="17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86600" y="460375"/>
            <a:ext cx="1905000" cy="1673225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PRORUPTED STATES</a:t>
            </a:r>
            <a:endParaRPr lang="en-US" sz="2200" dirty="0"/>
          </a:p>
        </p:txBody>
      </p:sp>
      <p:pic>
        <p:nvPicPr>
          <p:cNvPr id="38914" name="Picture 2" descr="C:\Users\Owner\AppData\Local\Microsoft\Windows\Temporary Internet Files\Content.IE5\MSJ24HHB\MC900359955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66355"/>
            <a:ext cx="291357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Data 5"/>
          <p:cNvSpPr/>
          <p:nvPr/>
        </p:nvSpPr>
        <p:spPr>
          <a:xfrm>
            <a:off x="733425" y="4191000"/>
            <a:ext cx="5105400" cy="2057400"/>
          </a:xfrm>
          <a:prstGeom prst="flowChartInputOutput">
            <a:avLst/>
          </a:prstGeom>
          <a:solidFill>
            <a:schemeClr val="bg2">
              <a:lumMod val="75000"/>
              <a:lumOff val="2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Example:</a:t>
            </a:r>
          </a:p>
          <a:p>
            <a:pPr algn="ctr">
              <a:defRPr/>
            </a:pPr>
            <a:r>
              <a:rPr lang="en-US" sz="2400" dirty="0"/>
              <a:t>Democratic Republic</a:t>
            </a:r>
          </a:p>
          <a:p>
            <a:pPr algn="ctr">
              <a:defRPr/>
            </a:pPr>
            <a:r>
              <a:rPr lang="en-US" sz="2400" dirty="0"/>
              <a:t>of the</a:t>
            </a:r>
          </a:p>
          <a:p>
            <a:pPr algn="ctr">
              <a:defRPr/>
            </a:pPr>
            <a:r>
              <a:rPr lang="en-US" sz="2400" dirty="0"/>
              <a:t>Congo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62800" y="2286000"/>
            <a:ext cx="18288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dirty="0" smtClean="0"/>
              <a:t>An elongated state has a long and narrow shape.</a:t>
            </a:r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1600" dirty="0" smtClean="0"/>
              <a:t>These states tend to have communication and transportation problems.  This is especially a problem if the capital city is not centralized.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62800" y="460375"/>
            <a:ext cx="1828800" cy="1673225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Elongated</a:t>
            </a:r>
            <a:br>
              <a:rPr lang="en-US" sz="2200" dirty="0" smtClean="0"/>
            </a:br>
            <a:r>
              <a:rPr lang="en-US" sz="2200" dirty="0" smtClean="0"/>
              <a:t>state</a:t>
            </a:r>
            <a:endParaRPr lang="en-US" sz="2200" dirty="0"/>
          </a:p>
        </p:txBody>
      </p:sp>
      <p:sp>
        <p:nvSpPr>
          <p:cNvPr id="2" name="Oval 1"/>
          <p:cNvSpPr/>
          <p:nvPr/>
        </p:nvSpPr>
        <p:spPr>
          <a:xfrm>
            <a:off x="1333500" y="4191000"/>
            <a:ext cx="4648200" cy="1828800"/>
          </a:xfrm>
          <a:prstGeom prst="ellipse">
            <a:avLst/>
          </a:prstGeom>
          <a:solidFill>
            <a:schemeClr val="bg2">
              <a:lumMod val="75000"/>
              <a:lumOff val="2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Example:</a:t>
            </a:r>
          </a:p>
          <a:p>
            <a:pPr algn="ctr">
              <a:defRPr/>
            </a:pPr>
            <a:r>
              <a:rPr lang="en-US" sz="3200" dirty="0"/>
              <a:t>Chile</a:t>
            </a:r>
          </a:p>
        </p:txBody>
      </p:sp>
      <p:pic>
        <p:nvPicPr>
          <p:cNvPr id="39938" name="Picture 2" descr="C:\Users\Owner\AppData\Local\Microsoft\Windows\Temporary Internet Files\Content.IE5\VB892845\MC90036196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2999"/>
            <a:ext cx="914400" cy="272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86600" y="1828800"/>
            <a:ext cx="1828800" cy="457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600" dirty="0" smtClean="0"/>
              <a:t>A fragmented state has several discontinuous pieces of territory.</a:t>
            </a:r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1600" dirty="0" smtClean="0"/>
              <a:t>Any state composed of islands is fragmented.</a:t>
            </a:r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1600" dirty="0" smtClean="0"/>
              <a:t>A state is also fragmented if a piece of the territory is separated by another state.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10400" y="460375"/>
            <a:ext cx="1981200" cy="1063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Fragmented states</a:t>
            </a:r>
            <a:endParaRPr lang="en-US" dirty="0"/>
          </a:p>
        </p:txBody>
      </p:sp>
      <p:pic>
        <p:nvPicPr>
          <p:cNvPr id="40962" name="Picture 2" descr="C:\Users\Owner\AppData\Local\Microsoft\Windows\Temporary Internet Files\Content.IE5\MSJ24HHB\MC90036449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4495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Diagonal Corner Rectangle 1"/>
          <p:cNvSpPr/>
          <p:nvPr/>
        </p:nvSpPr>
        <p:spPr>
          <a:xfrm>
            <a:off x="1295400" y="4191000"/>
            <a:ext cx="4953000" cy="1752600"/>
          </a:xfrm>
          <a:prstGeom prst="snip2Diag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Example:</a:t>
            </a:r>
          </a:p>
          <a:p>
            <a:pPr algn="ctr">
              <a:defRPr/>
            </a:pPr>
            <a:r>
              <a:rPr lang="en-US" sz="3600" dirty="0"/>
              <a:t>Indonesia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752600" cy="44196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 stated that completely surrounds another state is a perforated state.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10400" y="460375"/>
            <a:ext cx="1905000" cy="1673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Perforated states</a:t>
            </a:r>
            <a:endParaRPr lang="en-US" dirty="0"/>
          </a:p>
        </p:txBody>
      </p:sp>
      <p:pic>
        <p:nvPicPr>
          <p:cNvPr id="41986" name="Picture 2" descr="C:\Users\Owner\AppData\Local\Microsoft\Windows\Temporary Internet Files\Content.IE5\LTLN4AAN\MC90035997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3124200" cy="295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371600" y="4076700"/>
            <a:ext cx="4343400" cy="2095500"/>
          </a:xfrm>
          <a:prstGeom prst="ellipse">
            <a:avLst/>
          </a:prstGeom>
          <a:solidFill>
            <a:schemeClr val="bg2">
              <a:lumMod val="75000"/>
              <a:lumOff val="2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Example:</a:t>
            </a:r>
          </a:p>
          <a:p>
            <a:pPr algn="ctr">
              <a:defRPr/>
            </a:pPr>
            <a:r>
              <a:rPr lang="en-US" sz="3200" dirty="0"/>
              <a:t>South Africa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388" y="1695450"/>
            <a:ext cx="5813425" cy="44831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1447800" y="838200"/>
            <a:ext cx="632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Examples of Shapes of States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069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Political geography</a:t>
            </a:r>
          </a:p>
          <a:p>
            <a:pPr eaLnBrk="1" hangingPunct="1">
              <a:defRPr/>
            </a:pPr>
            <a:r>
              <a:rPr lang="en-US" sz="2200" dirty="0" smtClean="0"/>
              <a:t>Politics</a:t>
            </a:r>
          </a:p>
          <a:p>
            <a:pPr eaLnBrk="1" hangingPunct="1">
              <a:defRPr/>
            </a:pPr>
            <a:r>
              <a:rPr lang="en-US" sz="2200" dirty="0" smtClean="0"/>
              <a:t>Politics of place</a:t>
            </a:r>
          </a:p>
          <a:p>
            <a:pPr eaLnBrk="1" hangingPunct="1">
              <a:defRPr/>
            </a:pPr>
            <a:r>
              <a:rPr lang="en-US" sz="2200" dirty="0" smtClean="0"/>
              <a:t>Territoriality</a:t>
            </a:r>
          </a:p>
          <a:p>
            <a:pPr eaLnBrk="1" hangingPunct="1">
              <a:defRPr/>
            </a:pPr>
            <a:r>
              <a:rPr lang="en-US" sz="2200" dirty="0" smtClean="0"/>
              <a:t>Political culture</a:t>
            </a:r>
          </a:p>
          <a:p>
            <a:pPr eaLnBrk="1" hangingPunct="1">
              <a:defRPr/>
            </a:pPr>
            <a:r>
              <a:rPr lang="en-US" sz="2200" dirty="0" smtClean="0"/>
              <a:t>Boundaries</a:t>
            </a:r>
          </a:p>
          <a:p>
            <a:pPr eaLnBrk="1" hangingPunct="1">
              <a:defRPr/>
            </a:pPr>
            <a:r>
              <a:rPr lang="en-US" sz="2200" dirty="0" smtClean="0"/>
              <a:t>Frontier</a:t>
            </a:r>
          </a:p>
          <a:p>
            <a:pPr eaLnBrk="1" hangingPunct="1">
              <a:defRPr/>
            </a:pPr>
            <a:r>
              <a:rPr lang="en-US" sz="2200" dirty="0" smtClean="0"/>
              <a:t>Physical boundaries</a:t>
            </a:r>
          </a:p>
          <a:p>
            <a:pPr eaLnBrk="1" hangingPunct="1">
              <a:defRPr/>
            </a:pPr>
            <a:r>
              <a:rPr lang="en-US" sz="2200" dirty="0" smtClean="0"/>
              <a:t>Cultural boundaries</a:t>
            </a:r>
          </a:p>
          <a:p>
            <a:pPr eaLnBrk="1" hangingPunct="1">
              <a:defRPr/>
            </a:pPr>
            <a:r>
              <a:rPr lang="en-US" sz="2200" dirty="0" smtClean="0"/>
              <a:t>Geometric boundaries</a:t>
            </a:r>
          </a:p>
          <a:p>
            <a:pPr marL="44450" indent="0" eaLnBrk="1" hangingPunct="1">
              <a:buFont typeface="Wingdings 2" pitchFamily="18" charset="2"/>
              <a:buNone/>
              <a:defRPr/>
            </a:pP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069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Balkanization</a:t>
            </a:r>
          </a:p>
          <a:p>
            <a:pPr eaLnBrk="1" hangingPunct="1">
              <a:defRPr/>
            </a:pPr>
            <a:r>
              <a:rPr lang="en-US" sz="2200" dirty="0" smtClean="0"/>
              <a:t>Shatter belt</a:t>
            </a:r>
          </a:p>
          <a:p>
            <a:pPr eaLnBrk="1" hangingPunct="1">
              <a:defRPr/>
            </a:pPr>
            <a:r>
              <a:rPr lang="en-US" sz="2200" dirty="0" smtClean="0"/>
              <a:t>Territorial morphology</a:t>
            </a:r>
          </a:p>
          <a:p>
            <a:pPr eaLnBrk="1" hangingPunct="1">
              <a:defRPr/>
            </a:pPr>
            <a:r>
              <a:rPr lang="en-US" sz="2200" dirty="0" smtClean="0"/>
              <a:t>Compact state</a:t>
            </a:r>
          </a:p>
          <a:p>
            <a:pPr eaLnBrk="1" hangingPunct="1">
              <a:defRPr/>
            </a:pPr>
            <a:r>
              <a:rPr lang="en-US" sz="2200" dirty="0" err="1" smtClean="0"/>
              <a:t>Prorupted</a:t>
            </a:r>
            <a:r>
              <a:rPr lang="en-US" sz="2200" dirty="0" smtClean="0"/>
              <a:t> state</a:t>
            </a:r>
          </a:p>
          <a:p>
            <a:pPr eaLnBrk="1" hangingPunct="1">
              <a:defRPr/>
            </a:pPr>
            <a:r>
              <a:rPr lang="en-US" sz="2200" dirty="0" smtClean="0"/>
              <a:t>Elongated state</a:t>
            </a:r>
          </a:p>
          <a:p>
            <a:pPr eaLnBrk="1" hangingPunct="1">
              <a:defRPr/>
            </a:pPr>
            <a:r>
              <a:rPr lang="en-US" sz="2200" dirty="0" smtClean="0"/>
              <a:t>Fragmented state</a:t>
            </a:r>
          </a:p>
          <a:p>
            <a:pPr eaLnBrk="1" hangingPunct="1">
              <a:defRPr/>
            </a:pPr>
            <a:r>
              <a:rPr lang="en-US" sz="2200" dirty="0" smtClean="0"/>
              <a:t>Perforated state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Key Terms to Review </a:t>
            </a:r>
            <a:br>
              <a:rPr lang="en-US" dirty="0" smtClean="0"/>
            </a:br>
            <a:r>
              <a:rPr lang="en-US" dirty="0" smtClean="0"/>
              <a:t>from this session</a:t>
            </a:r>
            <a:endParaRPr lang="en-US" dirty="0"/>
          </a:p>
        </p:txBody>
      </p:sp>
      <p:pic>
        <p:nvPicPr>
          <p:cNvPr id="49157" name="Picture 2" descr="C:\Users\Owner\AppData\Local\Microsoft\Windows\Temporary Internet Files\Content.IE5\1AWRSIRC\MC9003256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4343400"/>
            <a:ext cx="10953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2819400"/>
            <a:ext cx="5964238" cy="3419475"/>
          </a:xfrm>
          <a:prstGeom prst="rect">
            <a:avLst/>
          </a:prstGeom>
          <a:ln w="76200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1143000" y="363538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Political Map of the World </a:t>
            </a:r>
          </a:p>
        </p:txBody>
      </p:sp>
      <p:sp>
        <p:nvSpPr>
          <p:cNvPr id="3" name="Oval 2"/>
          <p:cNvSpPr/>
          <p:nvPr/>
        </p:nvSpPr>
        <p:spPr>
          <a:xfrm>
            <a:off x="2525713" y="1066800"/>
            <a:ext cx="4191000" cy="1447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The emphasis of the map below is on the political organization of the world’s countries.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modern state system </a:t>
            </a:r>
            <a:r>
              <a:rPr lang="en-US" sz="2800" b="1" dirty="0" smtClean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tx1"/>
                </a:solidFill>
              </a:rPr>
              <a:t>reflected </a:t>
            </a:r>
            <a:r>
              <a:rPr lang="en-US" sz="2800" dirty="0" smtClean="0"/>
              <a:t>on the world </a:t>
            </a:r>
            <a:r>
              <a:rPr lang="en-US" sz="2800" dirty="0" smtClean="0"/>
              <a:t>map) </a:t>
            </a:r>
            <a:r>
              <a:rPr lang="en-US" sz="2800" dirty="0" smtClean="0"/>
              <a:t>is the product of a political-territory order with European roots.</a:t>
            </a:r>
          </a:p>
          <a:p>
            <a:pPr algn="just" eaLnBrk="1" hangingPunct="1">
              <a:defRPr/>
            </a:pPr>
            <a:r>
              <a:rPr lang="en-US" sz="2800" dirty="0" smtClean="0"/>
              <a:t>At the core of the system are the concepts of:</a:t>
            </a:r>
          </a:p>
          <a:p>
            <a:pPr lvl="1" algn="just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territoriality</a:t>
            </a:r>
          </a:p>
          <a:p>
            <a:pPr lvl="1" algn="just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sovereignty</a:t>
            </a:r>
          </a:p>
          <a:p>
            <a:pPr lvl="1" algn="just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the “nation-state”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Political Organization of the World Map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038600"/>
            <a:ext cx="30607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4876800" cy="37973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What EXACTLY is politics?  </a:t>
            </a:r>
            <a:r>
              <a:rPr lang="en-US" sz="2400" dirty="0" smtClean="0"/>
              <a:t>Politics is basically all about power.</a:t>
            </a:r>
          </a:p>
          <a:p>
            <a:pPr lvl="3" algn="just" eaLnBrk="1" hangingPunct="1">
              <a:defRPr/>
            </a:pPr>
            <a:r>
              <a:rPr lang="en-US" sz="2400" dirty="0" smtClean="0"/>
              <a:t>Who has the </a:t>
            </a:r>
            <a:r>
              <a:rPr lang="en-US" sz="2400" dirty="0" smtClean="0">
                <a:solidFill>
                  <a:schemeClr val="accent1"/>
                </a:solidFill>
              </a:rPr>
              <a:t>power</a:t>
            </a:r>
            <a:r>
              <a:rPr lang="en-US" sz="2400" dirty="0" smtClean="0"/>
              <a:t> to make decisions?</a:t>
            </a:r>
          </a:p>
          <a:p>
            <a:pPr lvl="3" algn="just" eaLnBrk="1" hangingPunct="1">
              <a:defRPr/>
            </a:pPr>
            <a:r>
              <a:rPr lang="en-US" sz="2400" dirty="0" smtClean="0"/>
              <a:t>How did they get the </a:t>
            </a:r>
            <a:r>
              <a:rPr lang="en-US" sz="2400" dirty="0" smtClean="0">
                <a:solidFill>
                  <a:schemeClr val="accent1"/>
                </a:solidFill>
              </a:rPr>
              <a:t>power?</a:t>
            </a:r>
          </a:p>
          <a:p>
            <a:pPr lvl="3" algn="just" eaLnBrk="1" hangingPunct="1">
              <a:defRPr/>
            </a:pPr>
            <a:r>
              <a:rPr lang="en-US" sz="2400" dirty="0" smtClean="0"/>
              <a:t>What challenges do leaders face from others?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concept of territoriality</a:t>
            </a:r>
            <a:endParaRPr lang="en-US" dirty="0"/>
          </a:p>
        </p:txBody>
      </p:sp>
      <p:pic>
        <p:nvPicPr>
          <p:cNvPr id="15364" name="Picture 2" descr="C:\Users\Owner\AppData\Local\Microsoft\Windows\Temporary Internet Files\Content.IE5\1AWRSIRC\MC90022963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00" y="1981200"/>
            <a:ext cx="2054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:\Users\Owner\AppData\Local\Microsoft\Windows\Temporary Internet Files\Content.IE5\1AWRSIRC\MC90030131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313" y="3935413"/>
            <a:ext cx="20431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What interests geographers?</a:t>
            </a:r>
          </a:p>
          <a:p>
            <a:pPr marL="44450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en-US" sz="2200" dirty="0" smtClean="0"/>
              <a:t>The </a:t>
            </a:r>
            <a:r>
              <a:rPr lang="en-US" sz="2200" b="1" dirty="0" smtClean="0">
                <a:solidFill>
                  <a:schemeClr val="accent1"/>
                </a:solidFill>
              </a:rPr>
              <a:t>politics of place</a:t>
            </a:r>
            <a:r>
              <a:rPr lang="en-US" sz="2200" dirty="0" smtClean="0"/>
              <a:t>—how land space is organized according to who asserts </a:t>
            </a:r>
            <a:r>
              <a:rPr lang="en-US" sz="2200" dirty="0" smtClean="0"/>
              <a:t>power </a:t>
            </a:r>
            <a:r>
              <a:rPr lang="en-US" sz="2200" dirty="0" smtClean="0"/>
              <a:t>over what areas.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concept of territoriality</a:t>
            </a:r>
            <a:endParaRPr lang="en-US" dirty="0"/>
          </a:p>
        </p:txBody>
      </p:sp>
      <p:pic>
        <p:nvPicPr>
          <p:cNvPr id="16388" name="Picture 6" descr="C:\Users\Owner\AppData\Local\Microsoft\Windows\Temporary Internet Files\Content.IE5\MSJ24HHB\MC9000708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810000"/>
            <a:ext cx="32797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marL="44450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44450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44450" indent="0" algn="just" eaLnBrk="1" hangingPunct="1"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What is territoriality?</a:t>
            </a:r>
          </a:p>
          <a:p>
            <a:pPr marL="44450" indent="0" algn="just" eaLnBrk="1" hangingPunct="1">
              <a:buFont typeface="Wingdings 2" pitchFamily="18" charset="2"/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It involves efforts to control pieces of the earth’s surface for political and social ends.</a:t>
            </a:r>
          </a:p>
          <a:p>
            <a:pPr marL="44450" indent="0" algn="just" eaLnBrk="1" hangingPunct="1">
              <a:buFont typeface="Wingdings 2" pitchFamily="18" charset="2"/>
              <a:buNone/>
              <a:defRPr/>
            </a:pPr>
            <a:endParaRPr lang="en-US" sz="2400" dirty="0" smtClean="0"/>
          </a:p>
          <a:p>
            <a:pPr marL="44450" indent="0" algn="just" eaLnBrk="1" hangingPunct="1"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The rules of territoriality reflect attitudes toward land and territory as defined by the political culture of a place.</a:t>
            </a:r>
          </a:p>
          <a:p>
            <a:pPr marL="44450" indent="0" eaLnBrk="1" hangingPunct="1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concept of territoriality</a:t>
            </a:r>
            <a:endParaRPr lang="en-US" dirty="0"/>
          </a:p>
        </p:txBody>
      </p:sp>
      <p:pic>
        <p:nvPicPr>
          <p:cNvPr id="17412" name="Picture 2" descr="C:\Users\Owner\AppData\Local\Microsoft\Windows\Temporary Internet Files\Content.IE5\MSJ24HHB\MC9000533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913" y="1703388"/>
            <a:ext cx="144780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2400" y="2592388"/>
            <a:ext cx="4826000" cy="2698750"/>
          </a:xfrm>
        </p:spPr>
        <p:txBody>
          <a:bodyPr/>
          <a:lstStyle/>
          <a:p>
            <a:pPr marL="44450" indent="0" algn="just" eaLnBrk="1" hangingPunct="1"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Political culture </a:t>
            </a:r>
            <a:r>
              <a:rPr lang="en-US" sz="2800" dirty="0" smtClean="0"/>
              <a:t>is the collection of political beliefs, values, practices and institutions that serves as the basis of government.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concept of territoriality</a:t>
            </a:r>
            <a:endParaRPr lang="en-US" dirty="0"/>
          </a:p>
        </p:txBody>
      </p:sp>
      <p:pic>
        <p:nvPicPr>
          <p:cNvPr id="18436" name="Picture 2" descr="C:\Users\Owner\AppData\Local\Microsoft\Windows\Temporary Internet Files\Content.IE5\VB892845\MC9003013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17763"/>
            <a:ext cx="2971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2245</TotalTime>
  <Words>1163</Words>
  <Application>Microsoft Office PowerPoint</Application>
  <PresentationFormat>On-screen Show (4:3)</PresentationFormat>
  <Paragraphs>214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Grid</vt:lpstr>
      <vt:lpstr>Unit 4: Political Organization  of Space </vt:lpstr>
      <vt:lpstr>Political Geography</vt:lpstr>
      <vt:lpstr>Political geography</vt:lpstr>
      <vt:lpstr>PowerPoint Presentation</vt:lpstr>
      <vt:lpstr>Political Organization of the World Map</vt:lpstr>
      <vt:lpstr>The concept of territoriality</vt:lpstr>
      <vt:lpstr>The concept of territoriality</vt:lpstr>
      <vt:lpstr>The concept of territoriality</vt:lpstr>
      <vt:lpstr>The concept of territoriality</vt:lpstr>
      <vt:lpstr>The nature and meaning of boundaries</vt:lpstr>
      <vt:lpstr>The nature and meaning of boundaries</vt:lpstr>
      <vt:lpstr>The nature and meaning of boundaries</vt:lpstr>
      <vt:lpstr>The nature and meaning of boundaries</vt:lpstr>
      <vt:lpstr>About Frontiers…</vt:lpstr>
      <vt:lpstr>About Frontiers…</vt:lpstr>
      <vt:lpstr>Types  of boundaries</vt:lpstr>
      <vt:lpstr>Types  of boundaries</vt:lpstr>
      <vt:lpstr>Types  of boundaries</vt:lpstr>
      <vt:lpstr>Types  of boundaries</vt:lpstr>
      <vt:lpstr>Types  of boundaries</vt:lpstr>
      <vt:lpstr>Types  of boundaries</vt:lpstr>
      <vt:lpstr>Types  of boundaries</vt:lpstr>
      <vt:lpstr>Types  of boundaries</vt:lpstr>
      <vt:lpstr>Types  of boundaries</vt:lpstr>
      <vt:lpstr>Types  of boundaries</vt:lpstr>
      <vt:lpstr>Types  of boundaries</vt:lpstr>
      <vt:lpstr>Types  of boundaries</vt:lpstr>
      <vt:lpstr>PowerPoint Presentation</vt:lpstr>
      <vt:lpstr>Types  of boundaries</vt:lpstr>
      <vt:lpstr>Shapes, Size, and Relation Locations of States</vt:lpstr>
      <vt:lpstr>Shapes, Size, and Relation Locations of States</vt:lpstr>
      <vt:lpstr>Compact states</vt:lpstr>
      <vt:lpstr>PRORUPTED STATES</vt:lpstr>
      <vt:lpstr>Elongated state</vt:lpstr>
      <vt:lpstr>Fragmented states</vt:lpstr>
      <vt:lpstr>Perforated states</vt:lpstr>
      <vt:lpstr>PowerPoint Presentation</vt:lpstr>
      <vt:lpstr>Key Terms to Review  from this session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geography</dc:title>
  <dc:creator>Owner</dc:creator>
  <cp:lastModifiedBy>Amy Kananen</cp:lastModifiedBy>
  <cp:revision>44</cp:revision>
  <dcterms:created xsi:type="dcterms:W3CDTF">2010-11-24T20:40:24Z</dcterms:created>
  <dcterms:modified xsi:type="dcterms:W3CDTF">2015-01-22T20:24:22Z</dcterms:modified>
</cp:coreProperties>
</file>