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260" r:id="rId13"/>
    <p:sldId id="303" r:id="rId14"/>
    <p:sldId id="304" r:id="rId15"/>
    <p:sldId id="308" r:id="rId16"/>
    <p:sldId id="309" r:id="rId17"/>
    <p:sldId id="310" r:id="rId18"/>
    <p:sldId id="306" r:id="rId19"/>
    <p:sldId id="305" r:id="rId20"/>
    <p:sldId id="311" r:id="rId21"/>
    <p:sldId id="312" r:id="rId22"/>
    <p:sldId id="314" r:id="rId23"/>
    <p:sldId id="313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33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1" r:id="rId41"/>
    <p:sldId id="332" r:id="rId42"/>
    <p:sldId id="30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5A1E245-C0E3-4697-916A-D210414D7497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710731-3B40-47D6-AF6E-02300D5C0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CAE4-BC53-40D2-99ED-B0C47F12CB4A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A36E-614B-4F26-AC5F-CA3B1A32E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A8C5-7DEF-4D53-8A35-6E76C8028DBA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4B6317-4691-4EB5-832A-9BAA92D24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6D43-41EB-4574-B64A-645C264E8DB5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6E8A-4F26-4561-B3EF-76BD90AB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8E1CF0-45DE-4F1D-8B73-726656991B3C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ABC491C-8D52-41E6-A7B6-B2183EDC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D2B5-9B11-4E1A-96A3-2768CA449518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58585-112B-4972-939B-AFD31E4C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A7E1-DAB0-4ECF-84EE-4188A9946749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454-DB66-4424-B287-41FBCF9B9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5C5A-0405-4DD7-BAD2-EDD3F38D8AB8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69EA-31A0-4A79-BEC9-C293A98D1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F9C0-6B6F-46B4-8A55-F248645D9798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EADE-5687-4DBC-AA73-DFA68C2F4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D62C-4FA6-4108-83F3-1B2E466062C6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91A0C4-13D1-4564-9CB8-CCC6D351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2F68-2F7A-4DA2-B337-422130231752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27A0-8C75-47CA-8C7E-D7BFB25C8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CE71C-BAD8-4017-8BA8-522B902D3AE6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46F4FA-CC87-4885-BD69-964CF0D2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2" r:id="rId2"/>
    <p:sldLayoutId id="2147483798" r:id="rId3"/>
    <p:sldLayoutId id="2147483793" r:id="rId4"/>
    <p:sldLayoutId id="2147483794" r:id="rId5"/>
    <p:sldLayoutId id="2147483795" r:id="rId6"/>
    <p:sldLayoutId id="2147483799" r:id="rId7"/>
    <p:sldLayoutId id="2147483800" r:id="rId8"/>
    <p:sldLayoutId id="2147483801" r:id="rId9"/>
    <p:sldLayoutId id="2147483796" r:id="rId10"/>
    <p:sldLayoutId id="2147483802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30E0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05000"/>
            <a:ext cx="1981200" cy="213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Advanced Placement Human Geography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236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Political Organization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Space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495800" y="6248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Session 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8" y="1695450"/>
            <a:ext cx="5813425" cy="44831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1447800" y="838200"/>
            <a:ext cx="632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Examples of Shapes of States</a:t>
            </a:r>
          </a:p>
        </p:txBody>
      </p:sp>
    </p:spTree>
    <p:extLst>
      <p:ext uri="{BB962C8B-B14F-4D97-AF65-F5344CB8AC3E}">
        <p14:creationId xmlns:p14="http://schemas.microsoft.com/office/powerpoint/2010/main" val="38540164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Political geography</a:t>
            </a:r>
          </a:p>
          <a:p>
            <a:pPr eaLnBrk="1" hangingPunct="1">
              <a:defRPr/>
            </a:pPr>
            <a:r>
              <a:rPr lang="en-US" sz="2200" dirty="0" smtClean="0"/>
              <a:t>Politics</a:t>
            </a:r>
          </a:p>
          <a:p>
            <a:pPr eaLnBrk="1" hangingPunct="1">
              <a:defRPr/>
            </a:pPr>
            <a:r>
              <a:rPr lang="en-US" sz="2200" dirty="0" smtClean="0"/>
              <a:t>Politics of place</a:t>
            </a:r>
          </a:p>
          <a:p>
            <a:pPr eaLnBrk="1" hangingPunct="1">
              <a:defRPr/>
            </a:pPr>
            <a:r>
              <a:rPr lang="en-US" sz="2200" dirty="0" smtClean="0"/>
              <a:t>Territoriality</a:t>
            </a:r>
          </a:p>
          <a:p>
            <a:pPr eaLnBrk="1" hangingPunct="1">
              <a:defRPr/>
            </a:pPr>
            <a:r>
              <a:rPr lang="en-US" sz="2200" dirty="0" smtClean="0"/>
              <a:t>Political culture</a:t>
            </a:r>
          </a:p>
          <a:p>
            <a:pPr eaLnBrk="1" hangingPunct="1">
              <a:defRPr/>
            </a:pPr>
            <a:r>
              <a:rPr lang="en-US" sz="2200" dirty="0" smtClean="0"/>
              <a:t>Boundaries</a:t>
            </a:r>
          </a:p>
          <a:p>
            <a:pPr eaLnBrk="1" hangingPunct="1">
              <a:defRPr/>
            </a:pPr>
            <a:r>
              <a:rPr lang="en-US" sz="2200" dirty="0" smtClean="0"/>
              <a:t>Frontier</a:t>
            </a:r>
          </a:p>
          <a:p>
            <a:pPr eaLnBrk="1" hangingPunct="1">
              <a:defRPr/>
            </a:pPr>
            <a:r>
              <a:rPr lang="en-US" sz="2200" dirty="0" smtClean="0"/>
              <a:t>Physical boundaries</a:t>
            </a:r>
          </a:p>
          <a:p>
            <a:pPr eaLnBrk="1" hangingPunct="1">
              <a:defRPr/>
            </a:pPr>
            <a:r>
              <a:rPr lang="en-US" sz="2200" dirty="0" smtClean="0"/>
              <a:t>Cultural boundaries</a:t>
            </a:r>
          </a:p>
          <a:p>
            <a:pPr eaLnBrk="1" hangingPunct="1">
              <a:defRPr/>
            </a:pPr>
            <a:r>
              <a:rPr lang="en-US" sz="2200" dirty="0" smtClean="0"/>
              <a:t>Geometric boundaries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Balkanization</a:t>
            </a:r>
          </a:p>
          <a:p>
            <a:pPr eaLnBrk="1" hangingPunct="1">
              <a:defRPr/>
            </a:pPr>
            <a:r>
              <a:rPr lang="en-US" sz="2200" dirty="0" smtClean="0"/>
              <a:t>Shatter belt</a:t>
            </a:r>
          </a:p>
          <a:p>
            <a:pPr eaLnBrk="1" hangingPunct="1">
              <a:defRPr/>
            </a:pPr>
            <a:r>
              <a:rPr lang="en-US" sz="2200" dirty="0" smtClean="0"/>
              <a:t>Territorial morphology</a:t>
            </a:r>
          </a:p>
          <a:p>
            <a:pPr eaLnBrk="1" hangingPunct="1">
              <a:defRPr/>
            </a:pPr>
            <a:r>
              <a:rPr lang="en-US" sz="2200" dirty="0" smtClean="0"/>
              <a:t>Compact state</a:t>
            </a:r>
          </a:p>
          <a:p>
            <a:pPr eaLnBrk="1" hangingPunct="1">
              <a:defRPr/>
            </a:pPr>
            <a:r>
              <a:rPr lang="en-US" sz="2200" dirty="0" err="1" smtClean="0"/>
              <a:t>Prorupted</a:t>
            </a:r>
            <a:r>
              <a:rPr lang="en-US" sz="2200" dirty="0" smtClean="0"/>
              <a:t> state</a:t>
            </a:r>
          </a:p>
          <a:p>
            <a:pPr eaLnBrk="1" hangingPunct="1">
              <a:defRPr/>
            </a:pPr>
            <a:r>
              <a:rPr lang="en-US" sz="2200" dirty="0" smtClean="0"/>
              <a:t>Elongated state</a:t>
            </a:r>
          </a:p>
          <a:p>
            <a:pPr eaLnBrk="1" hangingPunct="1">
              <a:defRPr/>
            </a:pPr>
            <a:r>
              <a:rPr lang="en-US" sz="2200" dirty="0" smtClean="0"/>
              <a:t>Fragmented state</a:t>
            </a:r>
          </a:p>
          <a:p>
            <a:pPr eaLnBrk="1" hangingPunct="1">
              <a:defRPr/>
            </a:pPr>
            <a:r>
              <a:rPr lang="en-US" sz="2200" dirty="0" smtClean="0"/>
              <a:t>Perforated state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  <p:pic>
        <p:nvPicPr>
          <p:cNvPr id="49157" name="Picture 2" descr="C:\Users\Owner\AppData\Local\Microsoft\Windows\Temporary Internet Files\Content.IE5\1AWRSIRC\MC9003256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4343400"/>
            <a:ext cx="10953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268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More about the Territorial dimensions of politics</a:t>
            </a:r>
            <a:endParaRPr lang="en-US" sz="3600" dirty="0"/>
          </a:p>
        </p:txBody>
      </p:sp>
      <p:pic>
        <p:nvPicPr>
          <p:cNvPr id="10244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9845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Exclaves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687763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dirty="0" smtClean="0"/>
              <a:t>Small bits of territory that lie on coasts </a:t>
            </a:r>
            <a:r>
              <a:rPr lang="en-US" dirty="0" smtClean="0">
                <a:solidFill>
                  <a:schemeClr val="accent1"/>
                </a:solidFill>
              </a:rPr>
              <a:t>separated</a:t>
            </a:r>
            <a:r>
              <a:rPr lang="en-US" dirty="0" smtClean="0"/>
              <a:t> from the state by the territory of another state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Example:  </a:t>
            </a:r>
            <a:r>
              <a:rPr lang="en-US" dirty="0" smtClean="0"/>
              <a:t>Cabinda, part of Angola separated by another country, the Democratic Republic of the Congo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Enclaves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3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sz="2300" dirty="0" smtClean="0"/>
              <a:t>Landlocked within another country, so that the country totally </a:t>
            </a:r>
            <a:r>
              <a:rPr lang="en-US" sz="2300" dirty="0" smtClean="0">
                <a:solidFill>
                  <a:schemeClr val="accent1"/>
                </a:solidFill>
              </a:rPr>
              <a:t>surrounds</a:t>
            </a:r>
            <a:r>
              <a:rPr lang="en-US" sz="2300" dirty="0" smtClean="0"/>
              <a:t> it</a:t>
            </a:r>
          </a:p>
          <a:p>
            <a:pPr>
              <a:defRPr/>
            </a:pPr>
            <a:r>
              <a:rPr lang="en-US" sz="2300" dirty="0" smtClean="0">
                <a:solidFill>
                  <a:schemeClr val="accent1"/>
                </a:solidFill>
              </a:rPr>
              <a:t>Example:  </a:t>
            </a:r>
            <a:r>
              <a:rPr lang="en-US" dirty="0" err="1" smtClean="0"/>
              <a:t>Nagorno</a:t>
            </a:r>
            <a:r>
              <a:rPr lang="en-US" dirty="0" smtClean="0"/>
              <a:t>-		        </a:t>
            </a:r>
            <a:r>
              <a:rPr lang="en-US" dirty="0" err="1" smtClean="0"/>
              <a:t>Karabakh</a:t>
            </a:r>
            <a:r>
              <a:rPr lang="en-US" sz="900" dirty="0" smtClean="0"/>
              <a:t>	</a:t>
            </a:r>
          </a:p>
          <a:p>
            <a:pPr lvl="1" algn="just">
              <a:defRPr/>
            </a:pPr>
            <a:r>
              <a:rPr lang="en-US" dirty="0" smtClean="0"/>
              <a:t>an enclave of Armenian Christians surrounded by Muslim Azerbaijan</a:t>
            </a:r>
          </a:p>
          <a:p>
            <a:pPr lvl="1" algn="just">
              <a:defRPr/>
            </a:pPr>
            <a:r>
              <a:rPr lang="en-US" dirty="0" smtClean="0"/>
              <a:t>Region of major tension between Azerbaijan and Armenia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Shapes of states created by boundaries can create…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States’ sizes vary greatly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Largest:  </a:t>
            </a:r>
            <a:r>
              <a:rPr lang="en-US" sz="2800" dirty="0" smtClean="0"/>
              <a:t>Russia</a:t>
            </a:r>
          </a:p>
          <a:p>
            <a:pPr lvl="1" algn="just">
              <a:defRPr/>
            </a:pPr>
            <a:r>
              <a:rPr lang="en-US" sz="2800" dirty="0" smtClean="0"/>
              <a:t>6.5 million square miles</a:t>
            </a:r>
          </a:p>
          <a:p>
            <a:pPr lvl="1" algn="just">
              <a:defRPr/>
            </a:pPr>
            <a:r>
              <a:rPr lang="en-US" sz="2800" dirty="0" smtClean="0"/>
              <a:t>11% of Earth’s surface</a:t>
            </a:r>
          </a:p>
          <a:p>
            <a:pPr marL="365125" lvl="1" indent="0" algn="just">
              <a:buFont typeface="Wingdings" pitchFamily="2" charset="2"/>
              <a:buNone/>
              <a:defRPr/>
            </a:pPr>
            <a:endParaRPr lang="en-US" sz="2800" dirty="0"/>
          </a:p>
          <a:p>
            <a:pPr marL="365125" lvl="1" indent="0" algn="just">
              <a:buFont typeface="Wingdings" pitchFamily="2" charset="2"/>
              <a:buNone/>
              <a:defRPr/>
            </a:pPr>
            <a:endParaRPr lang="en-US" sz="2800" dirty="0" smtClean="0"/>
          </a:p>
          <a:p>
            <a:pPr lvl="1"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Smallest:  </a:t>
            </a:r>
            <a:r>
              <a:rPr lang="en-US" sz="2800" dirty="0" smtClean="0"/>
              <a:t>Microstates such as Liechtenstein, Andorra, and San Marino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Size of states</a:t>
            </a:r>
            <a:endParaRPr lang="en-US" dirty="0"/>
          </a:p>
        </p:txBody>
      </p:sp>
      <p:pic>
        <p:nvPicPr>
          <p:cNvPr id="12292" name="Picture 2" descr="C:\Users\Owner\AppData\Local\Microsoft\Windows\Temporary Internet Files\Content.IE5\LTLN4AAN\MC9001952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05000"/>
            <a:ext cx="25146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8" y="1670050"/>
            <a:ext cx="5316537" cy="351631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2286000" y="9144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Liechtenstein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1339850" y="53340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Liechtenstein is one of the world’s smallest states, called a “microstate.”  It only encompasses a few square miles and is tucked in between two relatively small states, Switzerland and Austria.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Advantages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733800" cy="2590800"/>
          </a:xfrm>
        </p:spPr>
        <p:txBody>
          <a:bodyPr/>
          <a:lstStyle/>
          <a:p>
            <a:pPr algn="just">
              <a:defRPr/>
            </a:pPr>
            <a:r>
              <a:rPr lang="en-US" sz="2200" dirty="0" smtClean="0"/>
              <a:t>Although it depends on location, large size increases the chances of having important natural resources</a:t>
            </a:r>
          </a:p>
          <a:p>
            <a:pPr lvl="1" algn="just">
              <a:defRPr/>
            </a:pPr>
            <a:r>
              <a:rPr lang="en-US" dirty="0" smtClean="0"/>
              <a:t>mineral ores</a:t>
            </a:r>
          </a:p>
          <a:p>
            <a:pPr lvl="1" algn="just">
              <a:defRPr/>
            </a:pPr>
            <a:r>
              <a:rPr lang="en-US" dirty="0" smtClean="0"/>
              <a:t>fertile soil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Disadvantages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0" y="2438400"/>
            <a:ext cx="4343400" cy="3687763"/>
          </a:xfrm>
        </p:spPr>
        <p:txBody>
          <a:bodyPr/>
          <a:lstStyle/>
          <a:p>
            <a:pPr algn="just">
              <a:defRPr/>
            </a:pPr>
            <a:r>
              <a:rPr lang="en-US" sz="2200" dirty="0" smtClean="0"/>
              <a:t>Location can affect accessibility of natural resources.</a:t>
            </a:r>
          </a:p>
          <a:p>
            <a:pPr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Examples: </a:t>
            </a:r>
            <a:r>
              <a:rPr lang="en-US" b="1" dirty="0" smtClean="0"/>
              <a:t>Russia and 			 Canada</a:t>
            </a:r>
          </a:p>
          <a:p>
            <a:pPr lvl="1" algn="just">
              <a:defRPr/>
            </a:pPr>
            <a:r>
              <a:rPr lang="en-US" dirty="0" smtClean="0"/>
              <a:t>So far north that much of their land is frozen</a:t>
            </a:r>
          </a:p>
          <a:p>
            <a:pPr lvl="1" algn="just">
              <a:defRPr/>
            </a:pPr>
            <a:r>
              <a:rPr lang="en-US" dirty="0" smtClean="0"/>
              <a:t>Parts of the countries impossible to do farming or mining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Large states</a:t>
            </a:r>
            <a:endParaRPr lang="en-US" dirty="0"/>
          </a:p>
        </p:txBody>
      </p:sp>
      <p:pic>
        <p:nvPicPr>
          <p:cNvPr id="61442" name="Picture 2" descr="C:\Users\Owner\AppData\Local\Microsoft\Windows\Temporary Internet Files\Content.IE5\LTLN4AAN\MC9002331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725" y="4856163"/>
            <a:ext cx="2133600" cy="163512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Advantages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8153400" cy="4191000"/>
          </a:xfrm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They are more likely to have a</a:t>
            </a:r>
            <a:r>
              <a:rPr lang="en-US" sz="2800" dirty="0" smtClean="0">
                <a:solidFill>
                  <a:schemeClr val="accent1"/>
                </a:solidFill>
              </a:rPr>
              <a:t> homogeneous</a:t>
            </a:r>
            <a:r>
              <a:rPr lang="en-US" sz="2800" dirty="0" smtClean="0"/>
              <a:t> population so conflict is minimized.</a:t>
            </a:r>
          </a:p>
          <a:p>
            <a:pPr algn="just">
              <a:defRPr/>
            </a:pPr>
            <a:r>
              <a:rPr lang="en-US" sz="2800" dirty="0" smtClean="0"/>
              <a:t>They may also wield power beyond their size.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Example:  </a:t>
            </a: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   </a:t>
            </a:r>
            <a:r>
              <a:rPr lang="en-US" sz="2800" dirty="0" smtClean="0"/>
              <a:t>Britain, with its </a:t>
            </a:r>
            <a:r>
              <a:rPr lang="en-US" sz="2400" dirty="0" smtClean="0"/>
              <a:t>many natural and human resources</a:t>
            </a: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Small states</a:t>
            </a:r>
            <a:endParaRPr lang="en-US" dirty="0"/>
          </a:p>
        </p:txBody>
      </p:sp>
      <p:pic>
        <p:nvPicPr>
          <p:cNvPr id="59395" name="Picture 3" descr="C:\Users\Owner\AppData\Local\Microsoft\Windows\Temporary Internet Files\Content.IE5\LTLN4AAN\MP9004228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413000" cy="18721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Size alone </a:t>
            </a:r>
            <a:r>
              <a:rPr lang="en-US" sz="2800" dirty="0" smtClean="0"/>
              <a:t>is not critical in determining a country’s power and stability, but it is a contributing factor.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Size of states</a:t>
            </a:r>
            <a:endParaRPr lang="en-US" dirty="0"/>
          </a:p>
        </p:txBody>
      </p:sp>
      <p:pic>
        <p:nvPicPr>
          <p:cNvPr id="60418" name="Picture 2" descr="C:\Users\Owner\AppData\Local\Microsoft\Windows\Temporary Internet Files\Content.IE5\VB892845\MC900215284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4561622" cy="335959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038600"/>
            <a:ext cx="8407400" cy="2362200"/>
          </a:xfrm>
        </p:spPr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accent1"/>
                </a:solidFill>
              </a:rPr>
              <a:t>The significance of size and shape as factors in national well-being can be modified by a state’s location, both absolute and relative.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Absolute and Relative location</a:t>
            </a:r>
            <a:endParaRPr lang="en-US" dirty="0"/>
          </a:p>
        </p:txBody>
      </p:sp>
      <p:pic>
        <p:nvPicPr>
          <p:cNvPr id="62466" name="Picture 2" descr="C:\Users\Owner\AppData\Local\Microsoft\Windows\Temporary Internet Files\Content.IE5\LTLN4AAN\MP900433088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04686"/>
            <a:ext cx="366458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Geometric Boundaries</a:t>
            </a:r>
          </a:p>
          <a:p>
            <a:pPr algn="just" eaLnBrk="1" hangingPunct="1"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44450" indent="0" algn="just" eaLnBrk="1" hangingPunct="1">
              <a:buFont typeface="Wingdings 2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These are imaginary lines that generally have a good reason behind their creation.</a:t>
            </a:r>
          </a:p>
          <a:p>
            <a:pPr algn="just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</a:t>
            </a:r>
          </a:p>
          <a:p>
            <a:pPr lvl="1" algn="just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North and South Korea along the 38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parallel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0" y="457200"/>
            <a:ext cx="1520825" cy="5943600"/>
          </a:xfrm>
        </p:spPr>
        <p:txBody>
          <a:bodyPr vert="vert"/>
          <a:lstStyle/>
          <a:p>
            <a:pPr algn="ctr" eaLnBrk="1" hangingPunct="1">
              <a:defRPr/>
            </a:pPr>
            <a:r>
              <a:rPr lang="en-US" sz="4400" b="1" dirty="0" smtClean="0"/>
              <a:t>Types </a:t>
            </a:r>
            <a:br>
              <a:rPr lang="en-US" sz="4400" b="1" dirty="0" smtClean="0"/>
            </a:br>
            <a:r>
              <a:rPr lang="en-US" sz="4400" b="1" dirty="0" smtClean="0"/>
              <a:t>of boundaries</a:t>
            </a:r>
            <a:endParaRPr lang="en-US" sz="4400" b="1" dirty="0"/>
          </a:p>
        </p:txBody>
      </p:sp>
      <p:pic>
        <p:nvPicPr>
          <p:cNvPr id="39940" name="Picture 6" descr="C:\Users\Owner\AppData\Local\Microsoft\Windows\Temporary Internet Files\Content.IE5\LTLN4AAN\MP9004116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887413"/>
            <a:ext cx="28384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3559175" y="1905000"/>
            <a:ext cx="2155825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38</a:t>
            </a:r>
            <a:r>
              <a:rPr lang="en-US" baseline="30000" dirty="0"/>
              <a:t>th</a:t>
            </a:r>
            <a:r>
              <a:rPr lang="en-US" dirty="0"/>
              <a:t> Parallel</a:t>
            </a:r>
          </a:p>
        </p:txBody>
      </p:sp>
    </p:spTree>
    <p:extLst>
      <p:ext uri="{BB962C8B-B14F-4D97-AF65-F5344CB8AC3E}">
        <p14:creationId xmlns:p14="http://schemas.microsoft.com/office/powerpoint/2010/main" val="728435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Absolute location</a:t>
            </a:r>
            <a:endParaRPr lang="en-US" dirty="0"/>
          </a:p>
        </p:txBody>
      </p:sp>
      <p:pic>
        <p:nvPicPr>
          <p:cNvPr id="18435" name="Picture 2" descr="C:\Users\Owner\AppData\Local\Microsoft\Windows\Temporary Internet Files\Content.IE5\VB892845\MC90018939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181600"/>
            <a:ext cx="2084388" cy="1308100"/>
          </a:xfrm>
          <a:noFill/>
        </p:spPr>
      </p:pic>
      <p:pic>
        <p:nvPicPr>
          <p:cNvPr id="63491" name="Picture 3" descr="C:\Users\Owner\AppData\Local\Microsoft\Windows\Temporary Internet Files\Content.IE5\LTLN4AAN\MP900437293[1]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1309255"/>
            <a:ext cx="2971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9600" y="3581400"/>
            <a:ext cx="78486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 b="1" dirty="0">
                <a:solidFill>
                  <a:srgbClr val="FF0000"/>
                </a:solidFill>
              </a:rPr>
              <a:t>Advantage:  </a:t>
            </a:r>
            <a:r>
              <a:rPr lang="en-US" sz="2200" dirty="0"/>
              <a:t>Iceland has a compact shape.</a:t>
            </a:r>
          </a:p>
          <a:p>
            <a:pPr algn="just">
              <a:defRPr/>
            </a:pPr>
            <a:endParaRPr lang="en-US" sz="2200" dirty="0"/>
          </a:p>
          <a:p>
            <a:pPr algn="just">
              <a:defRPr/>
            </a:pPr>
            <a:r>
              <a:rPr lang="en-US" sz="2200" b="1" dirty="0">
                <a:solidFill>
                  <a:srgbClr val="FF0000"/>
                </a:solidFill>
              </a:rPr>
              <a:t>Disadvantage:  </a:t>
            </a:r>
            <a:r>
              <a:rPr lang="en-US" sz="2200" dirty="0"/>
              <a:t>Its location at 65</a:t>
            </a:r>
            <a:r>
              <a:rPr lang="en-US" sz="2200" dirty="0">
                <a:latin typeface="Times New Roman"/>
                <a:cs typeface="Times New Roman"/>
              </a:rPr>
              <a:t>° </a:t>
            </a:r>
            <a:r>
              <a:rPr lang="en-US" sz="2200" dirty="0">
                <a:latin typeface="+mn-lt"/>
                <a:cs typeface="Times New Roman"/>
              </a:rPr>
              <a:t>N latitude means that most of the country is uninhabited.  Settlement is confined to the coastlines.</a:t>
            </a:r>
            <a:endParaRPr lang="en-US" sz="2200" dirty="0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197350" y="1905000"/>
            <a:ext cx="4038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Example of country affected by its absolute location:  </a:t>
            </a:r>
            <a:r>
              <a:rPr lang="en-US" sz="2800" b="1">
                <a:solidFill>
                  <a:srgbClr val="FF0000"/>
                </a:solidFill>
              </a:rPr>
              <a:t>ICELAND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Landlocked states</a:t>
            </a:r>
            <a:r>
              <a:rPr lang="en-US" sz="2400" dirty="0" smtClean="0"/>
              <a:t>, those lacking ocean frontage and surrounded by other states are at a disadvantage for:</a:t>
            </a:r>
          </a:p>
          <a:p>
            <a:pPr lvl="4" algn="just">
              <a:defRPr/>
            </a:pPr>
            <a:r>
              <a:rPr lang="en-US" sz="2400" dirty="0" smtClean="0"/>
              <a:t>Trade</a:t>
            </a:r>
          </a:p>
          <a:p>
            <a:pPr lvl="4" algn="just">
              <a:defRPr/>
            </a:pPr>
            <a:r>
              <a:rPr lang="en-US" sz="2400" dirty="0" smtClean="0"/>
              <a:t>Sea resources</a:t>
            </a:r>
          </a:p>
          <a:p>
            <a:pPr lvl="4" algn="just">
              <a:defRPr/>
            </a:pPr>
            <a:r>
              <a:rPr lang="en-US" sz="2400" dirty="0" smtClean="0"/>
              <a:t>Transportation</a:t>
            </a:r>
          </a:p>
          <a:p>
            <a:pPr lvl="4" algn="just">
              <a:defRPr/>
            </a:pPr>
            <a:r>
              <a:rPr lang="en-US" sz="2400" dirty="0" smtClean="0"/>
              <a:t>Communication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Relative location</a:t>
            </a:r>
            <a:endParaRPr lang="en-US" dirty="0"/>
          </a:p>
        </p:txBody>
      </p:sp>
      <p:pic>
        <p:nvPicPr>
          <p:cNvPr id="64514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08219"/>
            <a:ext cx="2862370" cy="2907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4515" name="Picture 3" descr="C:\Users\Owner\AppData\Local\Microsoft\Windows\Temporary Internet Files\Content.IE5\1AWRSIRC\MC900383106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572000"/>
            <a:ext cx="382583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Font typeface="Wingdings 2" pitchFamily="18" charset="2"/>
              <a:buNone/>
              <a:defRPr/>
            </a:pPr>
            <a:r>
              <a:rPr lang="en-US" sz="3200" dirty="0" smtClean="0"/>
              <a:t>	Some Examples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Landlocked states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028700" y="2362200"/>
            <a:ext cx="3810000" cy="18288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Asia:</a:t>
            </a:r>
          </a:p>
          <a:p>
            <a:pPr algn="ctr">
              <a:defRPr/>
            </a:pPr>
            <a:r>
              <a:rPr lang="en-US" dirty="0"/>
              <a:t>Nepal</a:t>
            </a:r>
          </a:p>
          <a:p>
            <a:pPr algn="ctr">
              <a:defRPr/>
            </a:pPr>
            <a:r>
              <a:rPr lang="en-US" dirty="0"/>
              <a:t>Mongolia</a:t>
            </a:r>
          </a:p>
          <a:p>
            <a:pPr algn="ctr">
              <a:defRPr/>
            </a:pPr>
            <a:r>
              <a:rPr lang="en-US" dirty="0"/>
              <a:t>Laos</a:t>
            </a:r>
          </a:p>
          <a:p>
            <a:pPr algn="ctr">
              <a:defRPr/>
            </a:pPr>
            <a:r>
              <a:rPr lang="en-US" dirty="0"/>
              <a:t>Bhutan</a:t>
            </a:r>
          </a:p>
        </p:txBody>
      </p:sp>
      <p:sp>
        <p:nvSpPr>
          <p:cNvPr id="5" name="Oval 4"/>
          <p:cNvSpPr/>
          <p:nvPr/>
        </p:nvSpPr>
        <p:spPr>
          <a:xfrm>
            <a:off x="1295400" y="4495800"/>
            <a:ext cx="3276600" cy="19050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Africa:</a:t>
            </a:r>
          </a:p>
          <a:p>
            <a:pPr algn="ctr">
              <a:defRPr/>
            </a:pPr>
            <a:r>
              <a:rPr lang="en-US" dirty="0"/>
              <a:t>Chad</a:t>
            </a:r>
          </a:p>
          <a:p>
            <a:pPr algn="ctr">
              <a:defRPr/>
            </a:pPr>
            <a:r>
              <a:rPr lang="en-US" dirty="0"/>
              <a:t>Botswana</a:t>
            </a:r>
          </a:p>
          <a:p>
            <a:pPr algn="ctr">
              <a:defRPr/>
            </a:pPr>
            <a:r>
              <a:rPr lang="en-US" dirty="0"/>
              <a:t>Rwanda</a:t>
            </a:r>
          </a:p>
          <a:p>
            <a:pPr algn="ctr">
              <a:defRPr/>
            </a:pPr>
            <a:r>
              <a:rPr lang="en-US" dirty="0"/>
              <a:t>Zimbabwe</a:t>
            </a:r>
          </a:p>
        </p:txBody>
      </p:sp>
      <p:sp>
        <p:nvSpPr>
          <p:cNvPr id="6" name="Trapezoid 5"/>
          <p:cNvSpPr/>
          <p:nvPr/>
        </p:nvSpPr>
        <p:spPr>
          <a:xfrm>
            <a:off x="5867400" y="1828800"/>
            <a:ext cx="2362200" cy="1676400"/>
          </a:xfrm>
          <a:prstGeom prst="trapezoid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South America</a:t>
            </a:r>
            <a:r>
              <a:rPr lang="en-US" dirty="0"/>
              <a:t>:</a:t>
            </a:r>
          </a:p>
          <a:p>
            <a:pPr algn="ctr">
              <a:defRPr/>
            </a:pPr>
            <a:r>
              <a:rPr lang="en-US" dirty="0"/>
              <a:t>Paraguay</a:t>
            </a:r>
          </a:p>
          <a:p>
            <a:pPr algn="ctr">
              <a:defRPr/>
            </a:pPr>
            <a:r>
              <a:rPr lang="en-US" dirty="0"/>
              <a:t>Bolivia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5334000" y="3810000"/>
            <a:ext cx="3581400" cy="2590800"/>
          </a:xfrm>
          <a:prstGeom prst="pentag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Former Soviet Union:</a:t>
            </a:r>
          </a:p>
          <a:p>
            <a:pPr algn="ctr">
              <a:defRPr/>
            </a:pPr>
            <a:r>
              <a:rPr lang="en-US" dirty="0"/>
              <a:t>Moldova</a:t>
            </a:r>
          </a:p>
          <a:p>
            <a:pPr algn="ctr">
              <a:defRPr/>
            </a:pPr>
            <a:r>
              <a:rPr lang="en-US" dirty="0"/>
              <a:t>Uzbekistan</a:t>
            </a:r>
          </a:p>
          <a:p>
            <a:pPr algn="ctr">
              <a:defRPr/>
            </a:pPr>
            <a:r>
              <a:rPr lang="en-US" dirty="0"/>
              <a:t>Belarus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4724400" cy="4406900"/>
          </a:xfrm>
        </p:spPr>
        <p:txBody>
          <a:bodyPr/>
          <a:lstStyle/>
          <a:p>
            <a:pPr algn="just">
              <a:defRPr/>
            </a:pPr>
            <a:r>
              <a:rPr lang="en-US" sz="2200" dirty="0" smtClean="0"/>
              <a:t>Sometimes </a:t>
            </a:r>
            <a:r>
              <a:rPr lang="en-US" sz="2200" b="1" dirty="0" smtClean="0">
                <a:solidFill>
                  <a:srgbClr val="FF0000"/>
                </a:solidFill>
              </a:rPr>
              <a:t>relative location can be an asset </a:t>
            </a:r>
            <a:r>
              <a:rPr lang="en-US" sz="2200" dirty="0" smtClean="0"/>
              <a:t>for a state.</a:t>
            </a:r>
          </a:p>
          <a:p>
            <a:pPr algn="just">
              <a:defRPr/>
            </a:pPr>
            <a:r>
              <a:rPr lang="en-US" sz="2200" dirty="0" smtClean="0"/>
              <a:t>Example:  </a:t>
            </a:r>
            <a:r>
              <a:rPr lang="en-US" sz="2800" b="1" dirty="0" smtClean="0"/>
              <a:t>Singapore</a:t>
            </a:r>
          </a:p>
          <a:p>
            <a:pPr lvl="1" algn="just">
              <a:defRPr/>
            </a:pPr>
            <a:r>
              <a:rPr lang="en-US" sz="2200" dirty="0" smtClean="0"/>
              <a:t>At the </a:t>
            </a:r>
            <a:r>
              <a:rPr lang="en-US" sz="2200" b="1" dirty="0" smtClean="0">
                <a:solidFill>
                  <a:srgbClr val="FF0000"/>
                </a:solidFill>
              </a:rPr>
              <a:t>crossroads of international travel </a:t>
            </a:r>
            <a:r>
              <a:rPr lang="en-US" sz="2200" dirty="0" smtClean="0"/>
              <a:t>that links East Asia to South Asia</a:t>
            </a:r>
          </a:p>
          <a:p>
            <a:pPr lvl="1" algn="just">
              <a:defRPr/>
            </a:pPr>
            <a:r>
              <a:rPr lang="en-US" sz="2200" dirty="0" smtClean="0"/>
              <a:t>Used its location to build </a:t>
            </a:r>
            <a:r>
              <a:rPr lang="en-US" sz="2200" b="1" dirty="0" smtClean="0">
                <a:solidFill>
                  <a:srgbClr val="FF0000"/>
                </a:solidFill>
              </a:rPr>
              <a:t>industry</a:t>
            </a:r>
            <a:r>
              <a:rPr lang="en-US" sz="2200" dirty="0" smtClean="0"/>
              <a:t> and </a:t>
            </a:r>
            <a:r>
              <a:rPr lang="en-US" sz="2200" b="1" dirty="0" smtClean="0">
                <a:solidFill>
                  <a:srgbClr val="FF0000"/>
                </a:solidFill>
              </a:rPr>
              <a:t>communication links</a:t>
            </a:r>
          </a:p>
          <a:p>
            <a:pPr lvl="1" algn="just">
              <a:defRPr/>
            </a:pPr>
            <a:r>
              <a:rPr lang="en-US" sz="2200" dirty="0" smtClean="0"/>
              <a:t>One of the </a:t>
            </a:r>
            <a:r>
              <a:rPr lang="en-US" sz="2200" b="1" dirty="0" smtClean="0">
                <a:solidFill>
                  <a:srgbClr val="FF0000"/>
                </a:solidFill>
              </a:rPr>
              <a:t>most prosperous states </a:t>
            </a:r>
            <a:r>
              <a:rPr lang="en-US" sz="2200" dirty="0" smtClean="0"/>
              <a:t>in the world today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Relative location</a:t>
            </a:r>
            <a:endParaRPr lang="en-US" dirty="0"/>
          </a:p>
        </p:txBody>
      </p:sp>
      <p:pic>
        <p:nvPicPr>
          <p:cNvPr id="65539" name="Picture 3" descr="C:\Users\Owner\AppData\Local\Microsoft\Windows\Temporary Internet Files\Content.IE5\MSJ24HHB\MC900186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2836719"/>
            <a:ext cx="3571338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0" y="2389188"/>
            <a:ext cx="1905000" cy="10668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Functions of boundaries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90550"/>
            <a:ext cx="57150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</a:rPr>
              <a:t>Historically, states and empires have built walls to mark the limits of their governmental control. </a:t>
            </a:r>
          </a:p>
          <a:p>
            <a:endParaRPr lang="en-US"/>
          </a:p>
        </p:txBody>
      </p:sp>
      <p:pic>
        <p:nvPicPr>
          <p:cNvPr id="68610" name="Picture 2" descr="C:\Users\Owner\AppData\Local\Microsoft\Windows\Temporary Internet Files\Content.IE5\1AWRSIRC\MP9004442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908300"/>
            <a:ext cx="2287588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048000" y="6153150"/>
            <a:ext cx="198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sym typeface="Wingdings" pitchFamily="2" charset="2"/>
              </a:rPr>
              <a:t></a:t>
            </a:r>
            <a:r>
              <a:rPr lang="en-US">
                <a:solidFill>
                  <a:schemeClr val="accent1"/>
                </a:solidFill>
              </a:rPr>
              <a:t>The Berlin Wall</a:t>
            </a:r>
          </a:p>
        </p:txBody>
      </p:sp>
      <p:pic>
        <p:nvPicPr>
          <p:cNvPr id="68611" name="Picture 3" descr="C:\Users\Owner\AppData\Local\Microsoft\Windows\Temporary Internet Files\Content.IE5\MSJ24HHB\MP9004140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908296"/>
            <a:ext cx="2514600" cy="1675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695700" y="4953000"/>
            <a:ext cx="270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</a:rPr>
              <a:t>The Great Wall of China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17650" y="457200"/>
            <a:ext cx="647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Great Wall of China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47688" y="4876800"/>
            <a:ext cx="7924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/>
              <a:t>The Great Wall as we see it today was built during the Ming Dynasty that ruled from the 13</a:t>
            </a:r>
            <a:r>
              <a:rPr lang="en-US" sz="2000" baseline="30000"/>
              <a:t>th</a:t>
            </a:r>
            <a:r>
              <a:rPr lang="en-US" sz="2000"/>
              <a:t> to 17</a:t>
            </a:r>
            <a:r>
              <a:rPr lang="en-US" sz="2000" baseline="30000"/>
              <a:t>th</a:t>
            </a:r>
            <a:r>
              <a:rPr lang="en-US" sz="2000"/>
              <a:t> centuries C.E. A much earlier wall was built starting in the 3</a:t>
            </a:r>
            <a:r>
              <a:rPr lang="en-US" sz="2000" baseline="30000"/>
              <a:t>rd</a:t>
            </a:r>
            <a:r>
              <a:rPr lang="en-US" sz="2000"/>
              <a:t> century B.C.E., but little of that older wall remains today.  For centuries, the wall served as the northern boundary of the Empire of China.</a:t>
            </a:r>
          </a:p>
        </p:txBody>
      </p:sp>
      <p:pic>
        <p:nvPicPr>
          <p:cNvPr id="23556" name="Picture 5" descr="C:\Users\Owner\Downloads\GREAT WALL 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513" y="1074738"/>
            <a:ext cx="488156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Today, </a:t>
            </a:r>
            <a:r>
              <a:rPr lang="en-US" sz="2800" b="1" dirty="0" smtClean="0">
                <a:solidFill>
                  <a:srgbClr val="FF0000"/>
                </a:solidFill>
              </a:rPr>
              <a:t>boundaries</a:t>
            </a:r>
            <a:r>
              <a:rPr lang="en-US" sz="2800" dirty="0" smtClean="0"/>
              <a:t> still mark the limits of state jurisdiction.</a:t>
            </a:r>
          </a:p>
          <a:p>
            <a:pPr algn="just">
              <a:defRPr/>
            </a:pPr>
            <a:r>
              <a:rPr lang="en-US" sz="2800" dirty="0" smtClean="0"/>
              <a:t>Boundaries also serve as symbols of </a:t>
            </a:r>
            <a:r>
              <a:rPr lang="en-US" sz="2800" b="1" dirty="0" smtClean="0">
                <a:solidFill>
                  <a:srgbClr val="FF0000"/>
                </a:solidFill>
              </a:rPr>
              <a:t>sovereignty, </a:t>
            </a:r>
            <a:r>
              <a:rPr lang="en-US" sz="2800" dirty="0" smtClean="0"/>
              <a:t>the ability of the state to carry out actions or policies within its borders independently from interference either from the inside or the outside.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boundaries</a:t>
            </a:r>
            <a:endParaRPr lang="en-US" dirty="0"/>
          </a:p>
        </p:txBody>
      </p:sp>
      <p:pic>
        <p:nvPicPr>
          <p:cNvPr id="24580" name="Picture 2" descr="C:\Users\Owner\AppData\Local\Microsoft\Windows\Temporary Internet Files\Content.IE5\VB892845\MC900433670[1].wmf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grayscl/>
          </a:blip>
          <a:srcRect/>
          <a:stretch>
            <a:fillRect/>
          </a:stretch>
        </p:blipFill>
        <p:spPr bwMode="auto">
          <a:xfrm>
            <a:off x="6096000" y="4572000"/>
            <a:ext cx="1793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3276600"/>
          </a:xfrm>
        </p:spPr>
        <p:txBody>
          <a:bodyPr>
            <a:noAutofit/>
          </a:bodyPr>
          <a:lstStyle/>
          <a:p>
            <a:pPr algn="just">
              <a:defRPr/>
            </a:pPr>
            <a:endParaRPr lang="en-US" sz="400" dirty="0" smtClean="0"/>
          </a:p>
          <a:p>
            <a:pPr algn="just">
              <a:defRPr/>
            </a:pPr>
            <a:r>
              <a:rPr lang="en-US" sz="2600" dirty="0" smtClean="0"/>
              <a:t>The shape of a country’s territory comes to represent a national consciousness, or </a:t>
            </a:r>
            <a:r>
              <a:rPr lang="en-US" sz="2600" b="1" dirty="0" smtClean="0">
                <a:solidFill>
                  <a:srgbClr val="FF0000"/>
                </a:solidFill>
              </a:rPr>
              <a:t>nationalism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defRPr/>
            </a:pPr>
            <a:r>
              <a:rPr lang="en-US" sz="2600" dirty="0" smtClean="0"/>
              <a:t>Modern nationalism is a </a:t>
            </a:r>
            <a:r>
              <a:rPr lang="en-US" sz="2600" b="1" dirty="0" smtClean="0">
                <a:solidFill>
                  <a:srgbClr val="FF0000"/>
                </a:solidFill>
              </a:rPr>
              <a:t>sense of unity </a:t>
            </a:r>
            <a:r>
              <a:rPr lang="en-US" sz="2600" dirty="0" smtClean="0"/>
              <a:t>with fellow citizens and loyalty to the state</a:t>
            </a:r>
            <a:r>
              <a:rPr lang="en-US" sz="2600" dirty="0"/>
              <a:t> </a:t>
            </a:r>
            <a:r>
              <a:rPr lang="en-US" sz="2600" dirty="0" smtClean="0"/>
              <a:t>to </a:t>
            </a:r>
            <a:r>
              <a:rPr lang="en-US" sz="2600" b="1" dirty="0" smtClean="0">
                <a:solidFill>
                  <a:srgbClr val="FF0000"/>
                </a:solidFill>
              </a:rPr>
              <a:t>promote its culture and interest over those of other nations.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Boundaries and nationalism</a:t>
            </a:r>
            <a:endParaRPr lang="en-US" dirty="0"/>
          </a:p>
        </p:txBody>
      </p:sp>
      <p:pic>
        <p:nvPicPr>
          <p:cNvPr id="70658" name="Picture 2" descr="C:\Users\Owner\AppData\Local\Microsoft\Windows\Temporary Internet Files\Content.IE5\VB892845\MP9004006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57" y="1320800"/>
            <a:ext cx="1447800" cy="217064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Many modern countries divide their interiors into sections marked by </a:t>
            </a:r>
            <a:r>
              <a:rPr lang="en-US" sz="2800" b="1" dirty="0" smtClean="0">
                <a:solidFill>
                  <a:srgbClr val="FF0000"/>
                </a:solidFill>
              </a:rPr>
              <a:t>internal boundaries.</a:t>
            </a:r>
          </a:p>
          <a:p>
            <a:pPr algn="just">
              <a:defRPr/>
            </a:pPr>
            <a:r>
              <a:rPr lang="en-US" sz="2800" dirty="0" smtClean="0"/>
              <a:t>Examples: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United States:  </a:t>
            </a:r>
            <a:r>
              <a:rPr lang="en-US" sz="2800" dirty="0" smtClean="0"/>
              <a:t>50 states</a:t>
            </a:r>
          </a:p>
          <a:p>
            <a:pPr lvl="1" algn="just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Canada:  </a:t>
            </a:r>
            <a:r>
              <a:rPr lang="en-US" sz="2800" dirty="0" smtClean="0"/>
              <a:t>10 provinces, 2 federal territories, and one self-governing homeland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Internal boundaries</a:t>
            </a:r>
            <a:endParaRPr lang="en-US" dirty="0"/>
          </a:p>
        </p:txBody>
      </p:sp>
      <p:pic>
        <p:nvPicPr>
          <p:cNvPr id="26628" name="Picture 3" descr="C:\Users\Owner\AppData\Local\Microsoft\Windows\Temporary Internet Files\Content.IE5\VB892845\MC9001874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549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/>
              <a:t>Since Word War II, almost half of the world’s sovereign states have been involved in </a:t>
            </a:r>
            <a:r>
              <a:rPr lang="en-US" b="1" dirty="0" smtClean="0">
                <a:solidFill>
                  <a:srgbClr val="FF0000"/>
                </a:solidFill>
              </a:rPr>
              <a:t>border disputes </a:t>
            </a:r>
            <a:r>
              <a:rPr lang="en-US" dirty="0" smtClean="0"/>
              <a:t>with their neighbors.</a:t>
            </a:r>
          </a:p>
          <a:p>
            <a:pPr algn="just">
              <a:defRPr/>
            </a:pPr>
            <a:r>
              <a:rPr lang="en-US" dirty="0" smtClean="0"/>
              <a:t>The more neighbors a state has, </a:t>
            </a:r>
            <a:r>
              <a:rPr lang="en-US" b="1" dirty="0" smtClean="0">
                <a:solidFill>
                  <a:srgbClr val="FF0000"/>
                </a:solidFill>
              </a:rPr>
              <a:t>the greater the likelihood of conflict.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 algn="ctr">
              <a:defRPr/>
            </a:pPr>
            <a:r>
              <a:rPr lang="en-US" sz="4000" dirty="0" smtClean="0"/>
              <a:t>Boundary disputes</a:t>
            </a:r>
            <a:endParaRPr lang="en-US" sz="4000" dirty="0"/>
          </a:p>
        </p:txBody>
      </p:sp>
      <p:pic>
        <p:nvPicPr>
          <p:cNvPr id="27652" name="Picture 2" descr="C:\Users\Owner\AppData\Local\Microsoft\Windows\Temporary Internet Files\Content.IE5\LTLN4AAN\MC900197860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66800" y="4586288"/>
            <a:ext cx="50561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90800" y="1676400"/>
            <a:ext cx="4040188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Territorial Morphology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8382000" cy="368776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200" dirty="0" smtClean="0"/>
              <a:t>Describes the following about states:</a:t>
            </a:r>
          </a:p>
          <a:p>
            <a:pPr lvl="1" algn="just" eaLnBrk="1" hangingPunct="1">
              <a:defRPr/>
            </a:pPr>
            <a:r>
              <a:rPr lang="en-US" sz="2800" dirty="0" smtClean="0"/>
              <a:t>shapes </a:t>
            </a:r>
          </a:p>
          <a:p>
            <a:pPr lvl="1" algn="just" eaLnBrk="1" hangingPunct="1">
              <a:defRPr/>
            </a:pPr>
            <a:r>
              <a:rPr lang="en-US" sz="2800" dirty="0"/>
              <a:t>s</a:t>
            </a:r>
            <a:r>
              <a:rPr lang="en-US" sz="2800" dirty="0" smtClean="0"/>
              <a:t>izes</a:t>
            </a:r>
          </a:p>
          <a:p>
            <a:pPr lvl="1" algn="just" eaLnBrk="1" hangingPunct="1">
              <a:defRPr/>
            </a:pPr>
            <a:r>
              <a:rPr lang="en-US" sz="2800" dirty="0" smtClean="0"/>
              <a:t>relative locations</a:t>
            </a:r>
          </a:p>
          <a:p>
            <a:pPr algn="just" eaLnBrk="1" hangingPunct="1">
              <a:defRPr/>
            </a:pPr>
            <a:r>
              <a:rPr lang="en-US" sz="3200" dirty="0" smtClean="0"/>
              <a:t>Helps to determine </a:t>
            </a:r>
            <a:r>
              <a:rPr lang="en-US" sz="3200" b="1" dirty="0" smtClean="0">
                <a:solidFill>
                  <a:srgbClr val="FF0000"/>
                </a:solidFill>
              </a:rPr>
              <a:t>opportunities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challenges </a:t>
            </a:r>
            <a:r>
              <a:rPr lang="en-US" sz="3200" dirty="0" smtClean="0"/>
              <a:t>faced by a country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Shapes, Size, and Relation Locations of States</a:t>
            </a:r>
            <a:endParaRPr lang="en-US" dirty="0"/>
          </a:p>
        </p:txBody>
      </p:sp>
      <p:pic>
        <p:nvPicPr>
          <p:cNvPr id="43010" name="Picture 2" descr="C:\Users\Owner\AppData\Local\Microsoft\Windows\Temporary Internet Files\Content.IE5\LTLN4AAN\MC900439613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1"/>
            <a:ext cx="1194872" cy="13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611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6815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Positional (definitional) disputes</a:t>
            </a:r>
          </a:p>
          <a:p>
            <a:pPr lvl="1" algn="just">
              <a:defRPr/>
            </a:pPr>
            <a:r>
              <a:rPr lang="en-US" sz="2800" dirty="0" smtClean="0"/>
              <a:t>These occur when states argue about where the border actually is located.</a:t>
            </a:r>
          </a:p>
          <a:p>
            <a:pPr lvl="2" algn="just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Example:  </a:t>
            </a:r>
            <a:r>
              <a:rPr lang="en-US" sz="2400" dirty="0" smtClean="0"/>
              <a:t>The boundary between Argentina and Chile</a:t>
            </a:r>
          </a:p>
          <a:p>
            <a:pPr lvl="3" algn="just">
              <a:defRPr/>
            </a:pPr>
            <a:r>
              <a:rPr lang="en-US" sz="2400" dirty="0" smtClean="0"/>
              <a:t>It follows the crest of the of the Andes Mountains and the watershed, which do not always coincide.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Categories of boundary disputes</a:t>
            </a:r>
            <a:endParaRPr lang="en-US" dirty="0"/>
          </a:p>
        </p:txBody>
      </p:sp>
      <p:pic>
        <p:nvPicPr>
          <p:cNvPr id="28676" name="Picture 4" descr="C:\Users\Owner\AppData\Local\Microsoft\Windows\Temporary Internet Files\Content.IE5\1AWRSIRC\MC900189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200"/>
            <a:ext cx="3308350" cy="1905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3386137"/>
          </a:xfrm>
        </p:spPr>
        <p:txBody>
          <a:bodyPr/>
          <a:lstStyle/>
          <a:p>
            <a:pPr algn="just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Territorial disputes</a:t>
            </a:r>
          </a:p>
          <a:p>
            <a:pPr lvl="1" algn="just">
              <a:defRPr/>
            </a:pPr>
            <a:r>
              <a:rPr lang="en-US" sz="3200" dirty="0" smtClean="0"/>
              <a:t>These arise over the </a:t>
            </a:r>
            <a:r>
              <a:rPr lang="en-US" sz="3200" dirty="0" smtClean="0">
                <a:solidFill>
                  <a:schemeClr val="accent1"/>
                </a:solidFill>
              </a:rPr>
              <a:t>ownership</a:t>
            </a:r>
            <a:r>
              <a:rPr lang="en-US" sz="3200" dirty="0" smtClean="0"/>
              <a:t> of a region, usually around mutual borders.</a:t>
            </a:r>
          </a:p>
          <a:p>
            <a:pPr lvl="1" algn="just">
              <a:defRPr/>
            </a:pPr>
            <a:r>
              <a:rPr lang="en-US" sz="3200" dirty="0" smtClean="0"/>
              <a:t>Conflicts arise if people of one state want to annex territory whose </a:t>
            </a:r>
            <a:r>
              <a:rPr lang="en-US" sz="3200" dirty="0" smtClean="0">
                <a:solidFill>
                  <a:schemeClr val="accent1"/>
                </a:solidFill>
              </a:rPr>
              <a:t>population is ethnically related </a:t>
            </a:r>
            <a:r>
              <a:rPr lang="en-US" sz="3200" dirty="0" smtClean="0"/>
              <a:t>to them.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Categories of boundary disputes</a:t>
            </a:r>
            <a:endParaRPr lang="en-US" dirty="0"/>
          </a:p>
        </p:txBody>
      </p:sp>
      <p:pic>
        <p:nvPicPr>
          <p:cNvPr id="29700" name="Picture 4" descr="C:\Users\Owner\AppData\Local\Microsoft\Windows\Temporary Internet Files\Content.IE5\WOJ510GU\MP9003856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306286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Territorial disputes</a:t>
            </a:r>
          </a:p>
          <a:p>
            <a:pPr lvl="1" algn="just">
              <a:defRPr/>
            </a:pPr>
            <a:r>
              <a:rPr lang="en-US" sz="4000" dirty="0" smtClean="0"/>
              <a:t>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example:  </a:t>
            </a:r>
          </a:p>
          <a:p>
            <a:pPr lvl="2" algn="just">
              <a:defRPr/>
            </a:pPr>
            <a:r>
              <a:rPr lang="en-US" sz="3600" dirty="0" smtClean="0"/>
              <a:t>German invasion of Czechoslovakia and Poland, areas with German minorities</a:t>
            </a:r>
          </a:p>
          <a:p>
            <a:pPr lvl="2" algn="just">
              <a:defRPr/>
            </a:pPr>
            <a:r>
              <a:rPr lang="en-US" sz="3600" dirty="0" smtClean="0"/>
              <a:t>This type of expansionism is called </a:t>
            </a:r>
            <a:r>
              <a:rPr lang="en-US" sz="3600" b="1" dirty="0" smtClean="0">
                <a:solidFill>
                  <a:srgbClr val="FF0000"/>
                </a:solidFill>
              </a:rPr>
              <a:t>irredentism.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Categories of boundary disputes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Resource (</a:t>
            </a:r>
            <a:r>
              <a:rPr lang="en-US" sz="2800" b="1" dirty="0" err="1" smtClean="0">
                <a:solidFill>
                  <a:srgbClr val="FF0000"/>
                </a:solidFill>
              </a:rPr>
              <a:t>allocational</a:t>
            </a:r>
            <a:r>
              <a:rPr lang="en-US" sz="2800" b="1" dirty="0" smtClean="0">
                <a:solidFill>
                  <a:srgbClr val="FF0000"/>
                </a:solidFill>
              </a:rPr>
              <a:t>) disputes</a:t>
            </a:r>
          </a:p>
          <a:p>
            <a:pPr lvl="1" algn="just">
              <a:defRPr/>
            </a:pPr>
            <a:r>
              <a:rPr lang="en-US" sz="2800" dirty="0" smtClean="0"/>
              <a:t>These disputes involve </a:t>
            </a:r>
            <a:r>
              <a:rPr lang="en-US" sz="2800" dirty="0" smtClean="0">
                <a:solidFill>
                  <a:schemeClr val="accent1"/>
                </a:solidFill>
              </a:rPr>
              <a:t>natural resources </a:t>
            </a:r>
            <a:r>
              <a:rPr lang="en-US" sz="2800" dirty="0" smtClean="0"/>
              <a:t>that lie in border areas.</a:t>
            </a:r>
          </a:p>
          <a:p>
            <a:pPr lvl="1" algn="just">
              <a:defRPr/>
            </a:pPr>
            <a:r>
              <a:rPr lang="en-US" sz="2800" dirty="0" smtClean="0"/>
              <a:t>Resources include:</a:t>
            </a:r>
          </a:p>
          <a:p>
            <a:pPr lvl="2">
              <a:defRPr/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ineral deposits</a:t>
            </a:r>
          </a:p>
          <a:p>
            <a:pPr lvl="2">
              <a:defRPr/>
            </a:pPr>
            <a:r>
              <a:rPr lang="en-US" sz="2400" dirty="0">
                <a:solidFill>
                  <a:schemeClr val="accent1"/>
                </a:solidFill>
              </a:rPr>
              <a:t>f</a:t>
            </a:r>
            <a:r>
              <a:rPr lang="en-US" sz="2400" dirty="0" smtClean="0">
                <a:solidFill>
                  <a:schemeClr val="accent1"/>
                </a:solidFill>
              </a:rPr>
              <a:t>ertile farmland</a:t>
            </a:r>
          </a:p>
          <a:p>
            <a:pPr lvl="2">
              <a:defRPr/>
            </a:pPr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ich fishing groups</a:t>
            </a:r>
          </a:p>
          <a:p>
            <a:pPr lvl="1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</a:t>
            </a:r>
            <a:r>
              <a:rPr lang="en-US" sz="2800" dirty="0" smtClean="0"/>
              <a:t>The U.S. and Canada have feuded over fishing grounds in the Atlantic Ocean.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Categories of boundary disputes</a:t>
            </a:r>
            <a:endParaRPr lang="en-US" dirty="0"/>
          </a:p>
        </p:txBody>
      </p:sp>
      <p:pic>
        <p:nvPicPr>
          <p:cNvPr id="74754" name="Picture 2" descr="C:\Users\Owner\AppData\Local\Microsoft\Windows\Temporary Internet Files\Content.IE5\1AWRSIRC\MC9003614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151923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Functional (operational) disputes</a:t>
            </a:r>
          </a:p>
          <a:p>
            <a:pPr lvl="1">
              <a:defRPr/>
            </a:pPr>
            <a:r>
              <a:rPr lang="en-US" sz="2800" dirty="0" smtClean="0"/>
              <a:t>These arise when neighboring states </a:t>
            </a:r>
            <a:r>
              <a:rPr lang="en-US" sz="2800" dirty="0" smtClean="0">
                <a:solidFill>
                  <a:schemeClr val="accent1"/>
                </a:solidFill>
              </a:rPr>
              <a:t>cannot agree on policies</a:t>
            </a:r>
            <a:r>
              <a:rPr lang="en-US" sz="2800" dirty="0" smtClean="0"/>
              <a:t> that apply in a border area.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Example:  </a:t>
            </a:r>
            <a:r>
              <a:rPr lang="en-US" sz="2800" dirty="0" smtClean="0"/>
              <a:t>the ongoing immigration debate between the U.S. and Mexico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Categories of boundary disputes</a:t>
            </a:r>
            <a:endParaRPr lang="en-US" dirty="0"/>
          </a:p>
        </p:txBody>
      </p:sp>
      <p:pic>
        <p:nvPicPr>
          <p:cNvPr id="75778" name="Picture 2" descr="C:\Users\Owner\AppData\Local\Microsoft\Windows\Temporary Internet Files\Content.IE5\LTLN4AAN\MP9004032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0574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1749" name="Picture 5" descr="C:\Users\Owner\AppData\Local\Microsoft\Windows\Temporary Internet Files\Content.IE5\EQG2G7S1\MP9004328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2743200" cy="205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Evolution of the Contemporary Political Pattern</a:t>
            </a:r>
            <a:endParaRPr lang="en-US" sz="3600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0480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defRPr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9625" y="457200"/>
            <a:ext cx="1673225" cy="5867400"/>
          </a:xfrm>
        </p:spPr>
        <p:txBody>
          <a:bodyPr vert="vert">
            <a:normAutofit lnSpcReduction="10000"/>
          </a:bodyPr>
          <a:lstStyle/>
          <a:p>
            <a:pPr algn="ctr">
              <a:defRPr/>
            </a:pPr>
            <a:r>
              <a:rPr lang="en-US" sz="3200" dirty="0" smtClean="0"/>
              <a:t>History has seen many different types of</a:t>
            </a:r>
          </a:p>
          <a:p>
            <a:pPr algn="ctr">
              <a:defRPr/>
            </a:pPr>
            <a:r>
              <a:rPr lang="en-US" sz="3200" dirty="0" smtClean="0"/>
              <a:t> political organizations.</a:t>
            </a:r>
            <a:endParaRPr lang="en-US" sz="3200" dirty="0"/>
          </a:p>
        </p:txBody>
      </p:sp>
      <p:pic>
        <p:nvPicPr>
          <p:cNvPr id="77826" name="Picture 2" descr="C:\Users\Owner\AppData\Local\Microsoft\Windows\Temporary Internet Files\Content.IE5\1AWRSIRC\MC900434363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3270504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que 4"/>
          <p:cNvSpPr/>
          <p:nvPr/>
        </p:nvSpPr>
        <p:spPr>
          <a:xfrm>
            <a:off x="685800" y="838200"/>
            <a:ext cx="3962400" cy="2971800"/>
          </a:xfrm>
          <a:prstGeom prst="plaqu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City-states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Empires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Caliphates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Kingdoms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</a:rPr>
              <a:t>Feudalism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dirty="0" smtClean="0"/>
              <a:t>In today’s world, power is territorially organized into </a:t>
            </a:r>
            <a:r>
              <a:rPr lang="en-US" sz="3200" b="1" dirty="0" smtClean="0">
                <a:solidFill>
                  <a:srgbClr val="FF0000"/>
                </a:solidFill>
              </a:rPr>
              <a:t>states</a:t>
            </a:r>
            <a:r>
              <a:rPr lang="en-US" sz="3200" dirty="0" smtClean="0"/>
              <a:t>, or countries.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78851" name="Picture 3" descr="C:\Users\Owner\AppData\Local\Microsoft\Windows\Temporary Internet Files\Content.IE5\VB892845\MP900433123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135208" cy="3438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33937"/>
          </a:xfrm>
        </p:spPr>
        <p:txBody>
          <a:bodyPr/>
          <a:lstStyle/>
          <a:p>
            <a:pPr algn="just">
              <a:defRPr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3200" b="1" dirty="0">
              <a:solidFill>
                <a:schemeClr val="accent1"/>
              </a:solidFill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b="1" dirty="0" smtClean="0">
              <a:solidFill>
                <a:schemeClr val="accent1"/>
              </a:solidFill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800" b="1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sz="3200" b="1" dirty="0" smtClean="0">
                <a:solidFill>
                  <a:schemeClr val="accent1"/>
                </a:solidFill>
              </a:rPr>
              <a:t>What do states do?</a:t>
            </a:r>
          </a:p>
          <a:p>
            <a:pPr lvl="1" algn="just">
              <a:defRPr/>
            </a:pPr>
            <a:r>
              <a:rPr lang="en-US" sz="2400" dirty="0" smtClean="0"/>
              <a:t>They define who can and cannot use </a:t>
            </a:r>
            <a:r>
              <a:rPr lang="en-US" sz="2400" dirty="0" smtClean="0">
                <a:solidFill>
                  <a:srgbClr val="FF0000"/>
                </a:solidFill>
              </a:rPr>
              <a:t>weapons and force</a:t>
            </a:r>
            <a:r>
              <a:rPr lang="en-US" sz="2400" dirty="0" smtClean="0"/>
              <a:t>.</a:t>
            </a:r>
          </a:p>
          <a:p>
            <a:pPr lvl="1" algn="just">
              <a:defRPr/>
            </a:pPr>
            <a:r>
              <a:rPr lang="en-US" sz="2400" dirty="0" smtClean="0"/>
              <a:t>They include </a:t>
            </a:r>
            <a:r>
              <a:rPr lang="en-US" sz="2400" dirty="0" smtClean="0">
                <a:solidFill>
                  <a:srgbClr val="FF0000"/>
                </a:solidFill>
              </a:rPr>
              <a:t>institutions</a:t>
            </a:r>
            <a:r>
              <a:rPr lang="en-US" sz="2400" dirty="0" smtClean="0"/>
              <a:t> that help to turn political ideas into policy.</a:t>
            </a:r>
          </a:p>
          <a:p>
            <a:pPr lvl="1" algn="just">
              <a:defRPr/>
            </a:pPr>
            <a:r>
              <a:rPr lang="en-US" sz="2400" dirty="0" smtClean="0"/>
              <a:t>They exercise </a:t>
            </a:r>
            <a:r>
              <a:rPr lang="en-US" sz="2400" dirty="0" smtClean="0">
                <a:solidFill>
                  <a:srgbClr val="FF0000"/>
                </a:solidFill>
              </a:rPr>
              <a:t>sovereignty</a:t>
            </a:r>
            <a:r>
              <a:rPr lang="en-US" sz="2400" dirty="0" smtClean="0"/>
              <a:t>, the ability to carry out actions or policies within their borders.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states</a:t>
            </a:r>
            <a:endParaRPr lang="en-US" dirty="0"/>
          </a:p>
        </p:txBody>
      </p:sp>
      <p:pic>
        <p:nvPicPr>
          <p:cNvPr id="79874" name="Picture 2" descr="C:\Users\Owner\AppData\Local\Microsoft\Windows\Temporary Internet Files\Content.IE5\MSJ24HHB\MP9004330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2667000" cy="1938338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Nations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267200" cy="1752600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A group of people bound together by a common political identity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33400" y="3886200"/>
            <a:ext cx="4041775" cy="639763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Nation-states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33400" y="4572000"/>
            <a:ext cx="4495800" cy="1981200"/>
          </a:xfrm>
        </p:spPr>
        <p:txBody>
          <a:bodyPr/>
          <a:lstStyle/>
          <a:p>
            <a:pPr algn="just">
              <a:defRPr/>
            </a:pPr>
            <a:r>
              <a:rPr lang="en-US" dirty="0" smtClean="0"/>
              <a:t>Refers to a state whose territorial extent coincides with that occupied by a distinct nation or people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Nations v. nation-states</a:t>
            </a:r>
            <a:endParaRPr lang="en-US" dirty="0"/>
          </a:p>
        </p:txBody>
      </p:sp>
      <p:pic>
        <p:nvPicPr>
          <p:cNvPr id="80899" name="Picture 3" descr="C:\Users\Owner\AppData\Local\Microsoft\Windows\Temporary Internet Files\Content.IE5\VB892845\MP90043847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03714"/>
            <a:ext cx="2683256" cy="2895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62000" y="2209800"/>
            <a:ext cx="8156575" cy="2590800"/>
          </a:xfrm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Shape </a:t>
            </a:r>
            <a:r>
              <a:rPr lang="en-US" sz="4000" dirty="0" smtClean="0"/>
              <a:t>affects:</a:t>
            </a:r>
          </a:p>
          <a:p>
            <a:pPr lvl="1" algn="just" eaLnBrk="1" hangingPunct="1">
              <a:defRPr/>
            </a:pPr>
            <a:r>
              <a:rPr lang="en-US" sz="3600" dirty="0" smtClean="0"/>
              <a:t>cultural identity</a:t>
            </a:r>
          </a:p>
          <a:p>
            <a:pPr lvl="1" algn="just" eaLnBrk="1" hangingPunct="1">
              <a:defRPr/>
            </a:pPr>
            <a:r>
              <a:rPr lang="en-US" sz="3600" dirty="0"/>
              <a:t>s</a:t>
            </a:r>
            <a:r>
              <a:rPr lang="en-US" sz="3600" dirty="0" smtClean="0"/>
              <a:t>ocial unity</a:t>
            </a:r>
          </a:p>
          <a:p>
            <a:pPr lvl="1" algn="just" eaLnBrk="1" hangingPunct="1">
              <a:defRPr/>
            </a:pPr>
            <a:r>
              <a:rPr lang="en-US" sz="3600" dirty="0" smtClean="0"/>
              <a:t>the</a:t>
            </a:r>
            <a:r>
              <a:rPr lang="en-US" sz="3600" b="1" dirty="0" smtClean="0">
                <a:solidFill>
                  <a:srgbClr val="FF0000"/>
                </a:solidFill>
              </a:rPr>
              <a:t> ease </a:t>
            </a:r>
            <a:r>
              <a:rPr lang="en-US" sz="3600" dirty="0" smtClean="0"/>
              <a:t>or </a:t>
            </a:r>
            <a:r>
              <a:rPr lang="en-US" sz="3600" b="1" dirty="0" smtClean="0">
                <a:solidFill>
                  <a:srgbClr val="FF0000"/>
                </a:solidFill>
              </a:rPr>
              <a:t>difficulty</a:t>
            </a:r>
            <a:r>
              <a:rPr lang="en-US" sz="3600" dirty="0" smtClean="0"/>
              <a:t> that government has in ruling its subjects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Shapes, Size, and Relation Locations of States</a:t>
            </a:r>
            <a:endParaRPr lang="en-US" dirty="0"/>
          </a:p>
        </p:txBody>
      </p:sp>
      <p:pic>
        <p:nvPicPr>
          <p:cNvPr id="43010" name="Picture 2" descr="C:\Users\Owner\AppData\Local\Microsoft\Windows\Temporary Internet Files\Content.IE5\LTLN4AAN\MC900439613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1808184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07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5940425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Variations  of  the  nation-state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125" y="457200"/>
            <a:ext cx="61722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A binational or multinational state is one that contains more than one nation.</a:t>
            </a: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pPr algn="ctr"/>
            <a:endParaRPr lang="en-US" sz="2800" b="1">
              <a:solidFill>
                <a:schemeClr val="accent1"/>
              </a:solidFill>
            </a:endParaRPr>
          </a:p>
          <a:p>
            <a:endParaRPr lang="en-US" sz="2200">
              <a:solidFill>
                <a:srgbClr val="FF0000"/>
              </a:solidFill>
            </a:endParaRPr>
          </a:p>
          <a:p>
            <a:pPr algn="just"/>
            <a:r>
              <a:rPr lang="en-US" sz="2200">
                <a:solidFill>
                  <a:srgbClr val="FF0000"/>
                </a:solidFill>
              </a:rPr>
              <a:t>Example:  The Former Soviet Union</a:t>
            </a:r>
          </a:p>
          <a:p>
            <a:pPr algn="just"/>
            <a:endParaRPr lang="en-US">
              <a:solidFill>
                <a:schemeClr val="bg2"/>
              </a:solidFill>
            </a:endParaRPr>
          </a:p>
          <a:p>
            <a:pPr algn="just"/>
            <a:r>
              <a:rPr lang="en-US">
                <a:solidFill>
                  <a:schemeClr val="bg2"/>
                </a:solidFill>
              </a:rPr>
              <a:t>When the country fell apart in 1991, it fell along ethnic boundaries into independent nation-states.  Today Russia (one of the former soviet republics) remains a large multinational state that governs many ethnic groups.</a:t>
            </a:r>
          </a:p>
        </p:txBody>
      </p:sp>
      <p:pic>
        <p:nvPicPr>
          <p:cNvPr id="81922" name="Picture 2" descr="C:\Users\Owner\AppData\Local\Microsoft\Windows\Temporary Internet Files\Content.IE5\1AWRSIRC\MP900382899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5940425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Variations  of  the  nation-state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85800" y="762000"/>
            <a:ext cx="5638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Stateless nations </a:t>
            </a:r>
            <a:r>
              <a:rPr lang="en-US" sz="2400">
                <a:solidFill>
                  <a:schemeClr val="bg1"/>
                </a:solidFill>
              </a:rPr>
              <a:t>are a people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without a state.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3813" y="1828800"/>
            <a:ext cx="47259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608013" y="4572000"/>
            <a:ext cx="6097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</a:rPr>
              <a:t>A stateless nation.  </a:t>
            </a:r>
            <a:r>
              <a:rPr lang="en-US" sz="2000" dirty="0">
                <a:solidFill>
                  <a:schemeClr val="bg1"/>
                </a:solidFill>
              </a:rPr>
              <a:t>The Kurds have had a national identity for many centuries, but they have never had a state.  Instead 20 million Kurds are spread in an area that </a:t>
            </a:r>
            <a:r>
              <a:rPr lang="en-US" sz="2000" dirty="0" smtClean="0">
                <a:solidFill>
                  <a:schemeClr val="bg1"/>
                </a:solidFill>
              </a:rPr>
              <a:t>crosses </a:t>
            </a:r>
            <a:r>
              <a:rPr lang="en-US" sz="2000" dirty="0">
                <a:solidFill>
                  <a:schemeClr val="bg1"/>
                </a:solidFill>
              </a:rPr>
              <a:t>the borders of six countries:  Turkey, Syria, Iraq, Iran, Armenia, and Azerbaijan.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Exclaves</a:t>
            </a:r>
          </a:p>
          <a:p>
            <a:pPr eaLnBrk="1" hangingPunct="1">
              <a:defRPr/>
            </a:pPr>
            <a:r>
              <a:rPr lang="en-US" sz="2400" dirty="0" smtClean="0"/>
              <a:t>Enclaves</a:t>
            </a:r>
          </a:p>
          <a:p>
            <a:pPr eaLnBrk="1" hangingPunct="1">
              <a:defRPr/>
            </a:pPr>
            <a:r>
              <a:rPr lang="en-US" sz="2400" dirty="0" smtClean="0"/>
              <a:t>Landlocked states</a:t>
            </a:r>
          </a:p>
          <a:p>
            <a:pPr eaLnBrk="1" hangingPunct="1">
              <a:defRPr/>
            </a:pPr>
            <a:r>
              <a:rPr lang="en-US" sz="2400" dirty="0" smtClean="0"/>
              <a:t>Boundaries</a:t>
            </a:r>
          </a:p>
          <a:p>
            <a:pPr eaLnBrk="1" hangingPunct="1">
              <a:defRPr/>
            </a:pPr>
            <a:r>
              <a:rPr lang="en-US" sz="2400" dirty="0" smtClean="0"/>
              <a:t>Sovereignty</a:t>
            </a:r>
          </a:p>
          <a:p>
            <a:pPr eaLnBrk="1" hangingPunct="1">
              <a:defRPr/>
            </a:pPr>
            <a:r>
              <a:rPr lang="en-US" sz="2400" dirty="0" smtClean="0"/>
              <a:t>Nationalism</a:t>
            </a:r>
          </a:p>
          <a:p>
            <a:pPr eaLnBrk="1" hangingPunct="1">
              <a:defRPr/>
            </a:pPr>
            <a:r>
              <a:rPr lang="en-US" sz="2400" dirty="0" smtClean="0"/>
              <a:t>Internal boundaries</a:t>
            </a:r>
          </a:p>
          <a:p>
            <a:pPr eaLnBrk="1" hangingPunct="1">
              <a:defRPr/>
            </a:pPr>
            <a:r>
              <a:rPr lang="en-US" sz="2400" dirty="0" smtClean="0"/>
              <a:t>Positional disputes</a:t>
            </a:r>
          </a:p>
          <a:p>
            <a:pPr eaLnBrk="1" hangingPunct="1">
              <a:defRPr/>
            </a:pPr>
            <a:r>
              <a:rPr lang="en-US" sz="2400" dirty="0" smtClean="0"/>
              <a:t>Territorial disputes</a:t>
            </a:r>
          </a:p>
          <a:p>
            <a:pPr eaLnBrk="1" hangingPunct="1">
              <a:defRPr/>
            </a:pPr>
            <a:r>
              <a:rPr lang="en-US" sz="2400" smtClean="0"/>
              <a:t>Irredentism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300513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/>
              <a:t>Resource (</a:t>
            </a:r>
            <a:r>
              <a:rPr lang="en-US" sz="2400" dirty="0" err="1" smtClean="0"/>
              <a:t>allocational</a:t>
            </a:r>
            <a:r>
              <a:rPr lang="en-US" sz="2400" dirty="0" smtClean="0"/>
              <a:t>) disputes</a:t>
            </a:r>
          </a:p>
          <a:p>
            <a:pPr eaLnBrk="1" hangingPunct="1">
              <a:defRPr/>
            </a:pPr>
            <a:r>
              <a:rPr lang="en-US" sz="2400" dirty="0" smtClean="0"/>
              <a:t>Functional disputes</a:t>
            </a:r>
          </a:p>
          <a:p>
            <a:pPr eaLnBrk="1" hangingPunct="1">
              <a:defRPr/>
            </a:pPr>
            <a:r>
              <a:rPr lang="en-US" sz="2400" dirty="0" smtClean="0"/>
              <a:t>States</a:t>
            </a:r>
          </a:p>
          <a:p>
            <a:pPr eaLnBrk="1" hangingPunct="1">
              <a:defRPr/>
            </a:pPr>
            <a:r>
              <a:rPr lang="en-US" sz="2400" dirty="0" smtClean="0"/>
              <a:t>Nations</a:t>
            </a:r>
          </a:p>
          <a:p>
            <a:pPr eaLnBrk="1" hangingPunct="1">
              <a:defRPr/>
            </a:pPr>
            <a:r>
              <a:rPr lang="en-US" sz="2400" dirty="0" smtClean="0"/>
              <a:t>Nation-states</a:t>
            </a:r>
          </a:p>
          <a:p>
            <a:pPr eaLnBrk="1" hangingPunct="1">
              <a:defRPr/>
            </a:pPr>
            <a:r>
              <a:rPr lang="en-US" sz="2400" dirty="0" smtClean="0"/>
              <a:t>Stateless nations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  <p:pic>
        <p:nvPicPr>
          <p:cNvPr id="40965" name="Picture 6" descr="C:\Users\Owner\AppData\Local\Microsoft\Windows\Temporary Internet Files\Content.IE5\MSJ24HHB\MC9002855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72000"/>
            <a:ext cx="24384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600" y="2438400"/>
            <a:ext cx="1905000" cy="297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/>
              <a:t>Distance from the center is about the same to any boundary.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Shape is similar to a circle.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Shape promotes effective communication.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676400" cy="16732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Compact states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C:\Users\Owner\AppData\Local\Microsoft\Windows\Temporary Internet Files\Content.IE5\LTLN4AAN\MC90034943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838200"/>
            <a:ext cx="32641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4000" y="4572000"/>
            <a:ext cx="4267200" cy="1371600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Example:  France</a:t>
            </a:r>
          </a:p>
        </p:txBody>
      </p:sp>
    </p:spTree>
    <p:extLst>
      <p:ext uri="{BB962C8B-B14F-4D97-AF65-F5344CB8AC3E}">
        <p14:creationId xmlns:p14="http://schemas.microsoft.com/office/powerpoint/2010/main" val="37327763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10400" y="2514600"/>
            <a:ext cx="1981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1700" dirty="0" smtClean="0"/>
              <a:t>A </a:t>
            </a:r>
            <a:r>
              <a:rPr lang="en-US" sz="1700" dirty="0" err="1" smtClean="0"/>
              <a:t>prorupted</a:t>
            </a:r>
            <a:r>
              <a:rPr lang="en-US" sz="1700" dirty="0" smtClean="0"/>
              <a:t> state is compact with a large projecting extension.</a:t>
            </a:r>
          </a:p>
          <a:p>
            <a:pPr eaLnBrk="1" hangingPunct="1">
              <a:defRPr/>
            </a:pPr>
            <a:endParaRPr lang="en-US" sz="1700" dirty="0" smtClean="0"/>
          </a:p>
          <a:p>
            <a:pPr eaLnBrk="1" hangingPunct="1">
              <a:defRPr/>
            </a:pPr>
            <a:r>
              <a:rPr lang="en-US" sz="1700" dirty="0" err="1" smtClean="0"/>
              <a:t>Prorupted</a:t>
            </a:r>
            <a:r>
              <a:rPr lang="en-US" sz="1700" dirty="0" smtClean="0"/>
              <a:t> states often exist in order to reach a natural resource.</a:t>
            </a:r>
          </a:p>
          <a:p>
            <a:pPr eaLnBrk="1" hangingPunct="1">
              <a:defRPr/>
            </a:pP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86600" y="460375"/>
            <a:ext cx="19050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PRORUPTED STATES</a:t>
            </a:r>
            <a:endParaRPr lang="en-US" sz="2200" dirty="0"/>
          </a:p>
        </p:txBody>
      </p:sp>
      <p:pic>
        <p:nvPicPr>
          <p:cNvPr id="38914" name="Picture 2" descr="C:\Users\Owner\AppData\Local\Microsoft\Windows\Temporary Internet Files\Content.IE5\MSJ24HHB\MC90035995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66355"/>
            <a:ext cx="29135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Data 5"/>
          <p:cNvSpPr/>
          <p:nvPr/>
        </p:nvSpPr>
        <p:spPr>
          <a:xfrm>
            <a:off x="733425" y="4191000"/>
            <a:ext cx="5105400" cy="2057400"/>
          </a:xfrm>
          <a:prstGeom prst="flowChartInputOutput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Example:</a:t>
            </a:r>
          </a:p>
          <a:p>
            <a:pPr algn="ctr">
              <a:defRPr/>
            </a:pPr>
            <a:r>
              <a:rPr lang="en-US" sz="2400" dirty="0"/>
              <a:t>Democratic Republic</a:t>
            </a:r>
          </a:p>
          <a:p>
            <a:pPr algn="ctr">
              <a:defRPr/>
            </a:pPr>
            <a:r>
              <a:rPr lang="en-US" sz="2400" dirty="0"/>
              <a:t>of the</a:t>
            </a:r>
          </a:p>
          <a:p>
            <a:pPr algn="ctr">
              <a:defRPr/>
            </a:pPr>
            <a:r>
              <a:rPr lang="en-US" sz="2400" dirty="0"/>
              <a:t>Congo</a:t>
            </a:r>
          </a:p>
        </p:txBody>
      </p:sp>
    </p:spTree>
    <p:extLst>
      <p:ext uri="{BB962C8B-B14F-4D97-AF65-F5344CB8AC3E}">
        <p14:creationId xmlns:p14="http://schemas.microsoft.com/office/powerpoint/2010/main" val="2859182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286000"/>
            <a:ext cx="18288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dirty="0" smtClean="0"/>
              <a:t>An elongated state has a long and narrow shape.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These states tend to have communication and transportation problems.  This is especially a problem if the capital city is not centralized.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60375"/>
            <a:ext cx="18288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Elongated</a:t>
            </a:r>
            <a:br>
              <a:rPr lang="en-US" sz="2200" dirty="0" smtClean="0"/>
            </a:br>
            <a:r>
              <a:rPr lang="en-US" sz="2200" dirty="0" smtClean="0"/>
              <a:t>state</a:t>
            </a:r>
            <a:endParaRPr lang="en-US" sz="2200" dirty="0"/>
          </a:p>
        </p:txBody>
      </p:sp>
      <p:sp>
        <p:nvSpPr>
          <p:cNvPr id="2" name="Oval 1"/>
          <p:cNvSpPr/>
          <p:nvPr/>
        </p:nvSpPr>
        <p:spPr>
          <a:xfrm>
            <a:off x="1333500" y="4191000"/>
            <a:ext cx="4648200" cy="18288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Example:</a:t>
            </a:r>
          </a:p>
          <a:p>
            <a:pPr algn="ctr">
              <a:defRPr/>
            </a:pPr>
            <a:r>
              <a:rPr lang="en-US" sz="3200" dirty="0"/>
              <a:t>Chile</a:t>
            </a:r>
          </a:p>
        </p:txBody>
      </p:sp>
      <p:pic>
        <p:nvPicPr>
          <p:cNvPr id="39938" name="Picture 2" descr="C:\Users\Owner\AppData\Local\Microsoft\Windows\Temporary Internet Files\Content.IE5\VB892845\MC900361966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2999"/>
            <a:ext cx="914400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57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086600" y="1828800"/>
            <a:ext cx="1828800" cy="457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600" dirty="0" smtClean="0"/>
              <a:t>A fragmented state has several discontinuous pieces of territory.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Any state composed of islands is fragmented.</a:t>
            </a:r>
          </a:p>
          <a:p>
            <a:pPr eaLnBrk="1" hangingPunct="1"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1600" dirty="0" smtClean="0"/>
              <a:t>A state is also fragmented if a piece of the territory is separated by another state.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460375"/>
            <a:ext cx="1981200" cy="1063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Fragmented states</a:t>
            </a:r>
            <a:endParaRPr lang="en-US" dirty="0"/>
          </a:p>
        </p:txBody>
      </p:sp>
      <p:pic>
        <p:nvPicPr>
          <p:cNvPr id="40962" name="Picture 2" descr="C:\Users\Owner\AppData\Local\Microsoft\Windows\Temporary Internet Files\Content.IE5\MSJ24HHB\MC9003644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4495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Diagonal Corner Rectangle 1"/>
          <p:cNvSpPr/>
          <p:nvPr/>
        </p:nvSpPr>
        <p:spPr>
          <a:xfrm>
            <a:off x="1295400" y="4191000"/>
            <a:ext cx="4953000" cy="1752600"/>
          </a:xfrm>
          <a:prstGeom prst="snip2Diag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Example:</a:t>
            </a:r>
          </a:p>
          <a:p>
            <a:pPr algn="ctr">
              <a:defRPr/>
            </a:pPr>
            <a:r>
              <a:rPr lang="en-US" sz="3600" dirty="0"/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18008154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752600" cy="4419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stated that completely surrounds another state is a perforated state.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0400" y="460375"/>
            <a:ext cx="1905000" cy="1673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Perforated states</a:t>
            </a:r>
            <a:endParaRPr lang="en-US" dirty="0"/>
          </a:p>
        </p:txBody>
      </p:sp>
      <p:pic>
        <p:nvPicPr>
          <p:cNvPr id="41986" name="Picture 2" descr="C:\Users\Owner\AppData\Local\Microsoft\Windows\Temporary Internet Files\Content.IE5\LTLN4AAN\MC90035997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3124200" cy="29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71600" y="4076700"/>
            <a:ext cx="4343400" cy="2095500"/>
          </a:xfrm>
          <a:prstGeom prst="ellipse">
            <a:avLst/>
          </a:prstGeom>
          <a:solidFill>
            <a:schemeClr val="bg2">
              <a:lumMod val="75000"/>
              <a:lumOff val="2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Example:</a:t>
            </a:r>
          </a:p>
          <a:p>
            <a:pPr algn="ctr">
              <a:defRPr/>
            </a:pPr>
            <a:r>
              <a:rPr lang="en-US" sz="3200" dirty="0"/>
              <a:t>South Africa</a:t>
            </a:r>
          </a:p>
        </p:txBody>
      </p:sp>
    </p:spTree>
    <p:extLst>
      <p:ext uri="{BB962C8B-B14F-4D97-AF65-F5344CB8AC3E}">
        <p14:creationId xmlns:p14="http://schemas.microsoft.com/office/powerpoint/2010/main" val="631714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1864</TotalTime>
  <Words>1435</Words>
  <Application>Microsoft Office PowerPoint</Application>
  <PresentationFormat>On-screen Show (4:3)</PresentationFormat>
  <Paragraphs>266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Grid</vt:lpstr>
      <vt:lpstr>Unit 4: Political Organization  of Space </vt:lpstr>
      <vt:lpstr>Types  of boundaries</vt:lpstr>
      <vt:lpstr>Shapes, Size, and Relation Locations of States</vt:lpstr>
      <vt:lpstr>Shapes, Size, and Relation Locations of States</vt:lpstr>
      <vt:lpstr>Compact states</vt:lpstr>
      <vt:lpstr>PRORUPTED STATES</vt:lpstr>
      <vt:lpstr>Elongated state</vt:lpstr>
      <vt:lpstr>Fragmented states</vt:lpstr>
      <vt:lpstr>Perforated states</vt:lpstr>
      <vt:lpstr>PowerPoint Presentation</vt:lpstr>
      <vt:lpstr>Key Terms to Review  from this session</vt:lpstr>
      <vt:lpstr>More about the Territorial dimensions of politics</vt:lpstr>
      <vt:lpstr>Shapes of states created by boundaries can create…</vt:lpstr>
      <vt:lpstr>Size of states</vt:lpstr>
      <vt:lpstr>PowerPoint Presentation</vt:lpstr>
      <vt:lpstr>Large states</vt:lpstr>
      <vt:lpstr>Small states</vt:lpstr>
      <vt:lpstr>Size of states</vt:lpstr>
      <vt:lpstr>Absolute and Relative location</vt:lpstr>
      <vt:lpstr>Absolute location</vt:lpstr>
      <vt:lpstr>Relative location</vt:lpstr>
      <vt:lpstr>Landlocked states</vt:lpstr>
      <vt:lpstr>Relative location</vt:lpstr>
      <vt:lpstr>Functions of boundaries</vt:lpstr>
      <vt:lpstr>PowerPoint Presentation</vt:lpstr>
      <vt:lpstr>boundaries</vt:lpstr>
      <vt:lpstr>Boundaries and nationalism</vt:lpstr>
      <vt:lpstr>Internal boundaries</vt:lpstr>
      <vt:lpstr>Boundary disputes</vt:lpstr>
      <vt:lpstr>Categories of boundary disputes</vt:lpstr>
      <vt:lpstr>Categories of boundary disputes</vt:lpstr>
      <vt:lpstr>Categories of boundary disputes</vt:lpstr>
      <vt:lpstr>Categories of boundary disputes</vt:lpstr>
      <vt:lpstr>Categories of boundary disputes</vt:lpstr>
      <vt:lpstr>Evolution of the Contemporary Political Pattern</vt:lpstr>
      <vt:lpstr>PowerPoint Presentation</vt:lpstr>
      <vt:lpstr>states</vt:lpstr>
      <vt:lpstr>states</vt:lpstr>
      <vt:lpstr>Nations v. nation-states</vt:lpstr>
      <vt:lpstr>Variations  of  the  nation-state</vt:lpstr>
      <vt:lpstr>Variations  of  the  nation-state</vt:lpstr>
      <vt:lpstr>Key Terms to Review  from this session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Owner</dc:creator>
  <cp:lastModifiedBy>Bruce Johnson</cp:lastModifiedBy>
  <cp:revision>26</cp:revision>
  <dcterms:created xsi:type="dcterms:W3CDTF">2010-11-24T20:40:24Z</dcterms:created>
  <dcterms:modified xsi:type="dcterms:W3CDTF">2016-01-07T22:13:53Z</dcterms:modified>
</cp:coreProperties>
</file>