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303" r:id="rId4"/>
    <p:sldId id="304" r:id="rId5"/>
    <p:sldId id="305" r:id="rId6"/>
    <p:sldId id="307" r:id="rId7"/>
    <p:sldId id="308" r:id="rId8"/>
    <p:sldId id="310" r:id="rId9"/>
    <p:sldId id="309" r:id="rId10"/>
    <p:sldId id="311" r:id="rId11"/>
    <p:sldId id="312" r:id="rId12"/>
    <p:sldId id="313" r:id="rId13"/>
    <p:sldId id="314" r:id="rId14"/>
    <p:sldId id="315" r:id="rId15"/>
    <p:sldId id="316" r:id="rId16"/>
    <p:sldId id="322" r:id="rId17"/>
    <p:sldId id="323" r:id="rId18"/>
    <p:sldId id="327" r:id="rId19"/>
    <p:sldId id="324" r:id="rId20"/>
    <p:sldId id="340" r:id="rId21"/>
    <p:sldId id="328" r:id="rId22"/>
    <p:sldId id="326" r:id="rId23"/>
    <p:sldId id="318" r:id="rId24"/>
    <p:sldId id="329" r:id="rId25"/>
    <p:sldId id="335" r:id="rId26"/>
    <p:sldId id="317" r:id="rId27"/>
    <p:sldId id="336" r:id="rId28"/>
    <p:sldId id="337" r:id="rId29"/>
    <p:sldId id="338" r:id="rId30"/>
    <p:sldId id="339" r:id="rId31"/>
    <p:sldId id="319" r:id="rId32"/>
    <p:sldId id="320" r:id="rId33"/>
    <p:sldId id="330" r:id="rId34"/>
    <p:sldId id="332" r:id="rId35"/>
    <p:sldId id="331" r:id="rId36"/>
    <p:sldId id="333" r:id="rId37"/>
    <p:sldId id="341" r:id="rId38"/>
    <p:sldId id="334" r:id="rId39"/>
    <p:sldId id="321" r:id="rId40"/>
    <p:sldId id="30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DDE2843-4256-4A17-BAF4-B8A4C2003CFB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E9E022-C51C-40A7-9A31-FB3F99803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E4CC-73A6-4186-842F-DD5F8FF90301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E938-4FED-41BC-9466-3D3E6ED25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4A8F-2FF7-4560-AD6F-2C41CEF151E2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9501C8E-848C-4950-AE45-1306F8077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32FF-F6DE-4852-AF66-CBD2C1EDB683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D895-BA51-4957-AC3A-6EE8ACA4E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A0000E-7A5D-436B-812A-348CF868B6AB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2ACD824-DDCF-4535-90EC-47FD5BEAD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336B-8C71-4055-AC15-1228BC0A688B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4E628-E018-4D66-8FB3-8664475B7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1CAF-47F3-4B9C-88EF-D5C07D75DE80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019D-6125-4E10-9464-F00D56319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A147-32DF-4064-9982-DC19CFFC7F43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99C8-C6C6-457C-A7B3-65C81457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BDAB-CECB-4870-AC0B-9213C2625AD9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B3AB-E8D2-4F55-8650-8C83DA22E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7912-9D9E-4B19-B011-ACDB63B7FF2F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0DDF74-6AA2-4A70-A7F5-0C9B2144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B4D0-6F51-4629-BE0B-F344F29ADB58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D2A4-CDC7-4CBE-BDFF-F334AC874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A5135E-98A4-412F-BAE8-68D4D64C9612}" type="datetimeFigureOut">
              <a:rPr lang="en-US"/>
              <a:pPr>
                <a:defRPr/>
              </a:pPr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754F1A-2F4B-4D56-8F5F-DBCBFCB3D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5" r:id="rId2"/>
    <p:sldLayoutId id="2147483781" r:id="rId3"/>
    <p:sldLayoutId id="2147483776" r:id="rId4"/>
    <p:sldLayoutId id="2147483777" r:id="rId5"/>
    <p:sldLayoutId id="2147483778" r:id="rId6"/>
    <p:sldLayoutId id="2147483782" r:id="rId7"/>
    <p:sldLayoutId id="2147483783" r:id="rId8"/>
    <p:sldLayoutId id="2147483784" r:id="rId9"/>
    <p:sldLayoutId id="2147483779" r:id="rId10"/>
    <p:sldLayoutId id="2147483785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730E00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905000"/>
            <a:ext cx="1981200" cy="213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Advanced Placement Human Geography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2366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Unit 4: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/>
              <a:t>Political Organization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Space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495800" y="6248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Session 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45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  <a:p>
            <a:pPr marL="4445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3600" dirty="0" smtClean="0"/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3600" dirty="0"/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600" dirty="0" smtClean="0"/>
              <a:t>In most states the</a:t>
            </a:r>
            <a:r>
              <a:rPr lang="en-US" sz="3600" dirty="0" smtClean="0">
                <a:solidFill>
                  <a:srgbClr val="FF0000"/>
                </a:solidFill>
              </a:rPr>
              <a:t> capital city </a:t>
            </a:r>
            <a:r>
              <a:rPr lang="en-US" sz="3600" dirty="0" smtClean="0"/>
              <a:t>not only houses the government, but serves as the</a:t>
            </a:r>
            <a:r>
              <a:rPr lang="en-US" sz="3600" dirty="0" smtClean="0">
                <a:solidFill>
                  <a:srgbClr val="FF0000"/>
                </a:solidFill>
              </a:rPr>
              <a:t> economic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cultural center </a:t>
            </a:r>
            <a:r>
              <a:rPr lang="en-US" sz="3600" dirty="0" smtClean="0"/>
              <a:t>as well.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867400"/>
          </a:xfrm>
        </p:spPr>
        <p:txBody>
          <a:bodyPr vert="vert"/>
          <a:lstStyle/>
          <a:p>
            <a:pPr algn="ctr">
              <a:defRPr/>
            </a:pPr>
            <a:r>
              <a:rPr lang="en-US" sz="4400" dirty="0" smtClean="0"/>
              <a:t>The capital city</a:t>
            </a:r>
            <a:endParaRPr lang="en-US" sz="4400" dirty="0"/>
          </a:p>
        </p:txBody>
      </p:sp>
      <p:pic>
        <p:nvPicPr>
          <p:cNvPr id="65538" name="Picture 2" descr="C:\Users\Owner\AppData\Local\Microsoft\Windows\Temporary Internet Files\Content.IE5\VB892845\MC9102158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3149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Primate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1905000"/>
          </a:xfrm>
        </p:spPr>
        <p:txBody>
          <a:bodyPr/>
          <a:lstStyle/>
          <a:p>
            <a:pPr algn="just">
              <a:defRPr/>
            </a:pPr>
            <a:r>
              <a:rPr lang="en-US" sz="2000" dirty="0" smtClean="0"/>
              <a:t>Must have great influence in the country in terms of </a:t>
            </a:r>
          </a:p>
          <a:p>
            <a:pPr lvl="1" algn="just">
              <a:defRPr/>
            </a:pPr>
            <a:r>
              <a:rPr lang="en-US" dirty="0" smtClean="0"/>
              <a:t>Politics</a:t>
            </a:r>
          </a:p>
          <a:p>
            <a:pPr lvl="1" algn="just">
              <a:defRPr/>
            </a:pPr>
            <a:r>
              <a:rPr lang="en-US" dirty="0" smtClean="0"/>
              <a:t>Culture</a:t>
            </a:r>
          </a:p>
          <a:p>
            <a:pPr lvl="1" algn="just">
              <a:defRPr/>
            </a:pPr>
            <a:r>
              <a:rPr lang="en-US" dirty="0" smtClean="0"/>
              <a:t>Economics</a:t>
            </a:r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Forward Capital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029200" y="2362200"/>
            <a:ext cx="3276600" cy="23622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000" dirty="0" smtClean="0"/>
              <a:t>Serves as a model for a country’s economic development and future hopes</a:t>
            </a:r>
          </a:p>
          <a:p>
            <a:pPr lvl="1" algn="just">
              <a:defRPr/>
            </a:pPr>
            <a:r>
              <a:rPr lang="en-US" dirty="0" smtClean="0"/>
              <a:t>Example:  Brasilia, Brazil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capital city</a:t>
            </a:r>
            <a:endParaRPr lang="en-US" dirty="0"/>
          </a:p>
        </p:txBody>
      </p:sp>
      <p:pic>
        <p:nvPicPr>
          <p:cNvPr id="66563" name="Picture 3" descr="C:\Users\Owner\AppData\Local\Microsoft\Windows\Temporary Internet Files\Content.IE5\MSJ24HHB\MC900437156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7" y="3886200"/>
            <a:ext cx="21336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Electoral geography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200400"/>
            <a:ext cx="13954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3200"/>
            <a:ext cx="8407400" cy="3843338"/>
          </a:xfrm>
        </p:spPr>
        <p:txBody>
          <a:bodyPr/>
          <a:lstStyle/>
          <a:p>
            <a:pPr algn="just">
              <a:defRPr/>
            </a:pPr>
            <a:r>
              <a:rPr lang="en-US" sz="2800" dirty="0" smtClean="0"/>
              <a:t>In </a:t>
            </a:r>
            <a:r>
              <a:rPr lang="en-US" sz="2800" b="1" dirty="0" smtClean="0">
                <a:solidFill>
                  <a:srgbClr val="FF0000"/>
                </a:solidFill>
              </a:rPr>
              <a:t>democracies</a:t>
            </a:r>
            <a:r>
              <a:rPr lang="en-US" sz="2800" dirty="0" smtClean="0"/>
              <a:t> an important connection between citizen and state is the </a:t>
            </a:r>
            <a:r>
              <a:rPr lang="en-US" sz="2800" b="1" dirty="0" smtClean="0">
                <a:solidFill>
                  <a:schemeClr val="accent1"/>
                </a:solidFill>
              </a:rPr>
              <a:t>electoral process</a:t>
            </a:r>
            <a:r>
              <a:rPr lang="en-US" sz="2800" dirty="0" smtClean="0"/>
              <a:t>, the methods used in a country for selecting its leaders.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Example:  United States</a:t>
            </a:r>
            <a:r>
              <a:rPr lang="en-US" sz="2400" dirty="0" smtClean="0">
                <a:sym typeface="Wingdings" pitchFamily="2" charset="2"/>
              </a:rPr>
              <a:t> People may vote directly for a president and representatives to their legislatures.</a:t>
            </a:r>
          </a:p>
          <a:p>
            <a:pPr lvl="1" algn="just">
              <a:defRPr/>
            </a:pP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Example:  Great Britain</a:t>
            </a:r>
            <a:r>
              <a:rPr lang="en-US" sz="2400" dirty="0" smtClean="0">
                <a:sym typeface="Wingdings" pitchFamily="2" charset="2"/>
              </a:rPr>
              <a:t> People may vote only for legislators who in turn select the prime minister.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Electoral geography</a:t>
            </a:r>
            <a:endParaRPr lang="en-US" dirty="0"/>
          </a:p>
        </p:txBody>
      </p:sp>
      <p:pic>
        <p:nvPicPr>
          <p:cNvPr id="21508" name="Picture 2" descr="C:\Users\Owner\AppData\Local\Microsoft\Windows\Temporary Internet Files\Content.IE5\1AWRSIRC\MC9002411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89050"/>
            <a:ext cx="1447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Electoral geography </a:t>
            </a:r>
            <a:r>
              <a:rPr lang="en-US" sz="3200" dirty="0" smtClean="0"/>
              <a:t>is the study of how the spatial configuration of electoral districts and voting patterns reflect and influence social and political affairs.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Electoral geography</a:t>
            </a:r>
            <a:endParaRPr lang="en-US" dirty="0"/>
          </a:p>
        </p:txBody>
      </p:sp>
      <p:pic>
        <p:nvPicPr>
          <p:cNvPr id="68610" name="Picture 2" descr="C:\Users\Owner\AppData\Local\Microsoft\Windows\Temporary Internet Files\Content.IE5\LTLN4AAN\MC9002809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0"/>
            <a:ext cx="2362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8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1719263"/>
            <a:ext cx="5816600" cy="4910137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/>
              <a:t>Electoral Geography and </a:t>
            </a:r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2800" b="1" dirty="0" smtClean="0"/>
              <a:t>The United States</a:t>
            </a:r>
          </a:p>
          <a:p>
            <a:pPr lvl="1" algn="just">
              <a:defRPr/>
            </a:pPr>
            <a:r>
              <a:rPr lang="en-US" sz="2400" dirty="0" smtClean="0"/>
              <a:t>Boundaries </a:t>
            </a:r>
            <a:r>
              <a:rPr lang="en-US" sz="2400" b="1" dirty="0" smtClean="0">
                <a:solidFill>
                  <a:srgbClr val="FF0000"/>
                </a:solidFill>
              </a:rPr>
              <a:t>separate 435 legislative districts</a:t>
            </a:r>
            <a:r>
              <a:rPr lang="en-US" sz="2400" dirty="0" smtClean="0"/>
              <a:t>, with each electing one representative to the lower house of the legislature—the U.S. House of Representatives.</a:t>
            </a:r>
          </a:p>
          <a:p>
            <a:pPr lvl="1" algn="just">
              <a:defRPr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U.S. Census</a:t>
            </a:r>
            <a:r>
              <a:rPr lang="en-US" sz="2400" dirty="0" smtClean="0"/>
              <a:t>, a count of the population, is conducted every 10 years.  Afterwards, boundaries are redrawn to ensure that representation is fair.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Electoral geography</a:t>
            </a:r>
            <a:endParaRPr lang="en-US" dirty="0"/>
          </a:p>
        </p:txBody>
      </p:sp>
      <p:pic>
        <p:nvPicPr>
          <p:cNvPr id="73730" name="Picture 2" descr="C:\Users\Owner\AppData\Local\Microsoft\Windows\Temporary Internet Files\Content.IE5\LTLN4AAN\MC9002500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1976673" cy="2482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833937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/>
              <a:t>Electoral Geography and the United States</a:t>
            </a:r>
          </a:p>
          <a:p>
            <a:pPr algn="just">
              <a:defRPr/>
            </a:pPr>
            <a:r>
              <a:rPr lang="en-US" sz="2400" dirty="0" smtClean="0"/>
              <a:t>Boundaries for districts are usually drawn by </a:t>
            </a:r>
            <a:r>
              <a:rPr lang="en-US" sz="2400" b="1" dirty="0" smtClean="0">
                <a:solidFill>
                  <a:srgbClr val="FF0000"/>
                </a:solidFill>
              </a:rPr>
              <a:t>state legislatures.</a:t>
            </a:r>
          </a:p>
          <a:p>
            <a:pPr algn="just">
              <a:defRPr/>
            </a:pPr>
            <a:r>
              <a:rPr lang="en-US" sz="2400" dirty="0" smtClean="0"/>
              <a:t>There the political party in control—either Democrats or Republicans—usually attempts to redraw boundaries to improve the chances of its supporters to win seats, a process called </a:t>
            </a:r>
            <a:r>
              <a:rPr lang="en-US" sz="2400" b="1" dirty="0" smtClean="0">
                <a:solidFill>
                  <a:srgbClr val="FF0000"/>
                </a:solidFill>
              </a:rPr>
              <a:t>gerrymandering.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Electoral geography</a:t>
            </a:r>
            <a:endParaRPr lang="en-US" dirty="0"/>
          </a:p>
        </p:txBody>
      </p:sp>
      <p:pic>
        <p:nvPicPr>
          <p:cNvPr id="24580" name="Picture 2" descr="C:\Users\Owner\AppData\Local\Microsoft\Windows\Temporary Internet Files\Content.IE5\VB892845\MC9003392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718050"/>
            <a:ext cx="1370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Owner\AppData\Local\Microsoft\Windows\Temporary Internet Files\Content.IE5\LTLN4AAN\MC9003392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724400"/>
            <a:ext cx="13636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1281113" y="540385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Republican  </a:t>
            </a:r>
          </a:p>
          <a:p>
            <a:r>
              <a:rPr lang="en-US"/>
              <a:t>     Mascot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6097588" y="5384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ym typeface="Wingdings" pitchFamily="2" charset="2"/>
              </a:rPr>
              <a:t>Democrat Mascot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5929313"/>
          </a:xfrm>
        </p:spPr>
        <p:txBody>
          <a:bodyPr/>
          <a:lstStyle/>
          <a:p>
            <a:pPr algn="just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Gerrymandering</a:t>
            </a:r>
            <a:r>
              <a:rPr lang="en-US" sz="2800" dirty="0" smtClean="0"/>
              <a:t> </a:t>
            </a:r>
            <a:r>
              <a:rPr lang="en-US" sz="2800" dirty="0"/>
              <a:t>originated in 1812 from the shape of an </a:t>
            </a:r>
            <a:r>
              <a:rPr lang="en-US" sz="2800" b="1" dirty="0">
                <a:solidFill>
                  <a:srgbClr val="FF0000"/>
                </a:solidFill>
              </a:rPr>
              <a:t>electoral district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Massachusetts</a:t>
            </a:r>
            <a:r>
              <a:rPr lang="en-US" sz="2800" b="1" dirty="0">
                <a:solidFill>
                  <a:srgbClr val="D20000"/>
                </a:solidFill>
              </a:rPr>
              <a:t> </a:t>
            </a:r>
            <a:r>
              <a:rPr lang="en-US" sz="2800" dirty="0"/>
              <a:t>while Elbridge Gerry was governor.</a:t>
            </a:r>
          </a:p>
          <a:p>
            <a:pPr algn="just">
              <a:defRPr/>
            </a:pPr>
            <a:r>
              <a:rPr lang="en-US" sz="2800" dirty="0" smtClean="0"/>
              <a:t>A </a:t>
            </a:r>
            <a:r>
              <a:rPr lang="en-US" sz="2800" b="1" dirty="0">
                <a:solidFill>
                  <a:srgbClr val="D20000"/>
                </a:solidFill>
              </a:rPr>
              <a:t>political cartoon</a:t>
            </a:r>
            <a:r>
              <a:rPr lang="en-US" sz="2800" dirty="0"/>
              <a:t> </a:t>
            </a:r>
            <a:r>
              <a:rPr lang="en-US" sz="2800" dirty="0" smtClean="0"/>
              <a:t>gave certain </a:t>
            </a:r>
            <a:r>
              <a:rPr lang="en-US" sz="2800" dirty="0"/>
              <a:t>animal features and the district </a:t>
            </a:r>
            <a:r>
              <a:rPr lang="en-US" sz="2800" dirty="0" smtClean="0"/>
              <a:t>was shaped like a </a:t>
            </a:r>
            <a:r>
              <a:rPr lang="en-US" sz="2800" dirty="0"/>
              <a:t>salamander.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943600"/>
          </a:xfrm>
        </p:spPr>
        <p:txBody>
          <a:bodyPr vert="vert"/>
          <a:lstStyle/>
          <a:p>
            <a:pPr algn="ctr">
              <a:defRPr/>
            </a:pPr>
            <a:r>
              <a:rPr lang="en-US" sz="4000" dirty="0" smtClean="0"/>
              <a:t>Origin of gerrymandering</a:t>
            </a:r>
            <a:endParaRPr lang="en-US" sz="4000" dirty="0"/>
          </a:p>
        </p:txBody>
      </p:sp>
      <p:pic>
        <p:nvPicPr>
          <p:cNvPr id="8" name="Picture 6" descr="gerryma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2209800" cy="2370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447800" y="55626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Political Cartoon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14400"/>
            <a:ext cx="4572000" cy="1938338"/>
          </a:xfrm>
          <a:prstGeom prst="rect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</a:rPr>
              <a:t>Gerrymandering continues to be an issue today.</a:t>
            </a:r>
          </a:p>
        </p:txBody>
      </p:sp>
      <p:pic>
        <p:nvPicPr>
          <p:cNvPr id="77826" name="Picture 2" descr="C:\Users\Owner\AppData\Local\Microsoft\Windows\Temporary Internet Files\Content.IE5\LTLN4AAN\MP9003848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82" y="3189848"/>
            <a:ext cx="2723435" cy="2611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Minority/majority districting </a:t>
            </a:r>
            <a:r>
              <a:rPr lang="en-US" sz="3200" dirty="0" smtClean="0"/>
              <a:t>involves </a:t>
            </a:r>
            <a:r>
              <a:rPr lang="en-US" sz="3200" dirty="0" smtClean="0">
                <a:sym typeface="Wingdings" pitchFamily="2" charset="2"/>
              </a:rPr>
              <a:t>rearranging districts to allow a minority representative to be elected.</a:t>
            </a:r>
          </a:p>
          <a:p>
            <a:pPr lvl="1" algn="just">
              <a:defRPr/>
            </a:pPr>
            <a:r>
              <a:rPr lang="en-US" sz="2400" dirty="0" smtClean="0"/>
              <a:t>This occurred in North Carolina after 1990 census.</a:t>
            </a:r>
          </a:p>
          <a:p>
            <a:pPr lvl="1" algn="just">
              <a:defRPr/>
            </a:pPr>
            <a:r>
              <a:rPr lang="en-US" sz="2400" dirty="0" smtClean="0"/>
              <a:t>Justice Department ordered North Carolina’s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District to redraw its proposed boundaries in order to allow for the election of a black representative.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on gerrymandering…</a:t>
            </a:r>
            <a:endParaRPr lang="en-US" dirty="0"/>
          </a:p>
        </p:txBody>
      </p:sp>
      <p:pic>
        <p:nvPicPr>
          <p:cNvPr id="76802" name="Picture 2" descr="C:\Users\Owner\AppData\Local\Microsoft\Windows\Temporary Internet Files\Content.IE5\LTLN4AAN\MC9001896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1845062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More on the evolution of the contemporary political pattern</a:t>
            </a:r>
            <a:endParaRPr lang="en-US" sz="3600" dirty="0"/>
          </a:p>
        </p:txBody>
      </p:sp>
      <p:pic>
        <p:nvPicPr>
          <p:cNvPr id="10244" name="Picture 2" descr="C:\Users\Owner\AppData\Local\Microsoft\Windows\Temporary Internet Files\Content.IE5\MSJ24HHB\MC910216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984500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Minority/majority districting </a:t>
            </a:r>
            <a:r>
              <a:rPr lang="en-US" sz="3200" dirty="0" smtClean="0"/>
              <a:t>involves </a:t>
            </a:r>
            <a:r>
              <a:rPr lang="en-US" sz="3200" dirty="0" smtClean="0">
                <a:sym typeface="Wingdings" pitchFamily="2" charset="2"/>
              </a:rPr>
              <a:t>rearranging districts to allow a minority representative to be elected.</a:t>
            </a:r>
          </a:p>
          <a:p>
            <a:pPr lvl="1" algn="just">
              <a:defRPr/>
            </a:pPr>
            <a:r>
              <a:rPr lang="en-US" sz="2400" dirty="0" smtClean="0"/>
              <a:t>This action resulted in a Supreme Court case in which the Justice Department was accused of reverse discrimination.</a:t>
            </a:r>
          </a:p>
          <a:p>
            <a:pPr lvl="1" algn="just">
              <a:defRPr/>
            </a:pPr>
            <a:r>
              <a:rPr lang="en-US" sz="2400" dirty="0" smtClean="0"/>
              <a:t>The Supreme Court ruled that the district lines has to be redrawn according to Justice Department standards.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on gerrymandering…</a:t>
            </a:r>
            <a:endParaRPr lang="en-US" dirty="0"/>
          </a:p>
        </p:txBody>
      </p:sp>
      <p:pic>
        <p:nvPicPr>
          <p:cNvPr id="76802" name="Picture 2" descr="C:\Users\Owner\AppData\Local\Microsoft\Windows\Temporary Internet Files\Content.IE5\LTLN4AAN\MC9001896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45018"/>
            <a:ext cx="1540262" cy="1208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en-US" sz="2400" dirty="0" smtClean="0"/>
              <a:t>Several cases involving </a:t>
            </a:r>
            <a:r>
              <a:rPr lang="en-US" sz="2400" b="1" dirty="0" smtClean="0">
                <a:solidFill>
                  <a:srgbClr val="FF0000"/>
                </a:solidFill>
              </a:rPr>
              <a:t>racial gerrymandering </a:t>
            </a:r>
            <a:r>
              <a:rPr lang="en-US" sz="2400" dirty="0" smtClean="0"/>
              <a:t>were brought to the U.S. Supreme Court in the 1990s.</a:t>
            </a:r>
          </a:p>
          <a:p>
            <a:pPr algn="just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2001:  </a:t>
            </a:r>
            <a:r>
              <a:rPr lang="en-US" sz="2400" dirty="0" smtClean="0"/>
              <a:t>The Court ruled that race MAY be a factor in redistricting, but NOT the “dominant and controlling” one.</a:t>
            </a:r>
          </a:p>
          <a:p>
            <a:pPr algn="just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Result:  </a:t>
            </a:r>
            <a:r>
              <a:rPr lang="en-US" sz="2400" dirty="0" smtClean="0"/>
              <a:t>There has been a substantial increase in the number of Black and Latino representatives in the U.S. House of Representatives.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on gerrymandering…</a:t>
            </a:r>
            <a:endParaRPr lang="en-US" dirty="0"/>
          </a:p>
        </p:txBody>
      </p:sp>
      <p:pic>
        <p:nvPicPr>
          <p:cNvPr id="29700" name="Picture 5" descr="C:\Users\Owner\AppData\Local\Microsoft\Windows\Temporary Internet Files\Content.IE5\VB892845\MC9003013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0"/>
            <a:ext cx="16256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7600" y="460375"/>
            <a:ext cx="1371600" cy="6016625"/>
          </a:xfrm>
        </p:spPr>
        <p:txBody>
          <a:bodyPr vert="vert"/>
          <a:lstStyle/>
          <a:p>
            <a:pPr algn="ctr">
              <a:defRPr/>
            </a:pPr>
            <a:r>
              <a:rPr lang="en-US" sz="3200" dirty="0" smtClean="0"/>
              <a:t>Why do geographers care about gerrymandering?</a:t>
            </a:r>
            <a:endParaRPr lang="en-US" sz="32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600200"/>
            <a:ext cx="6324600" cy="397033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The important thing for geographers is that voting patterns can help reinforce a sense of regionalism and can shape a government’s response to issues in the future.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Colonialism</a:t>
            </a:r>
            <a:br>
              <a:rPr lang="en-US" dirty="0" smtClean="0"/>
            </a:br>
            <a:r>
              <a:rPr lang="en-US" dirty="0" smtClean="0"/>
              <a:t>and imperialism</a:t>
            </a:r>
            <a:endParaRPr lang="en-US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200400"/>
            <a:ext cx="13954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modern state </a:t>
            </a:r>
            <a:r>
              <a:rPr lang="en-US" sz="2800" dirty="0" smtClean="0"/>
              <a:t>is the basic concept that people owe allegiance to a state and the people it represents rather than to its leader.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European expansion </a:t>
            </a:r>
            <a:r>
              <a:rPr lang="en-US" sz="2800" dirty="0" smtClean="0"/>
              <a:t>during the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and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 spread the new type of organization to:</a:t>
            </a:r>
          </a:p>
          <a:p>
            <a:pPr lvl="1" algn="just">
              <a:defRPr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 smtClean="0"/>
              <a:t>Americas</a:t>
            </a:r>
            <a:endParaRPr lang="en-US" sz="2400" dirty="0" smtClean="0"/>
          </a:p>
          <a:p>
            <a:pPr lvl="1" algn="just">
              <a:defRPr/>
            </a:pPr>
            <a:r>
              <a:rPr lang="en-US" sz="2400" dirty="0" smtClean="0"/>
              <a:t>Asia</a:t>
            </a:r>
            <a:endParaRPr lang="en-US" sz="2400" dirty="0" smtClean="0"/>
          </a:p>
          <a:p>
            <a:pPr lvl="1" algn="just">
              <a:defRPr/>
            </a:pPr>
            <a:r>
              <a:rPr lang="en-US" sz="2400" smtClean="0"/>
              <a:t>Africa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modern state</a:t>
            </a:r>
            <a:endParaRPr lang="en-US" dirty="0"/>
          </a:p>
        </p:txBody>
      </p:sp>
      <p:pic>
        <p:nvPicPr>
          <p:cNvPr id="84994" name="Picture 2" descr="C:\Users\Owner\AppData\Local\Microsoft\Windows\Temporary Internet Files\Content.IE5\1AWRSIRC\MP9004032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2973388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124200"/>
            <a:ext cx="8407400" cy="329565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3200" dirty="0" smtClean="0"/>
              <a:t>Usually </a:t>
            </a:r>
            <a:r>
              <a:rPr lang="en-US" sz="3200" b="1" dirty="0" smtClean="0">
                <a:solidFill>
                  <a:srgbClr val="FF0000"/>
                </a:solidFill>
              </a:rPr>
              <a:t>colonies</a:t>
            </a:r>
            <a:r>
              <a:rPr lang="en-US" sz="3200" dirty="0" smtClean="0"/>
              <a:t>, or dependent areas, were created first by the Europeans.</a:t>
            </a:r>
          </a:p>
          <a:p>
            <a:pPr lvl="2" algn="just">
              <a:defRPr/>
            </a:pPr>
            <a:r>
              <a:rPr lang="en-US" sz="2800" dirty="0" smtClean="0"/>
              <a:t>They were given </a:t>
            </a:r>
            <a:r>
              <a:rPr lang="en-US" sz="2800" dirty="0" smtClean="0">
                <a:solidFill>
                  <a:srgbClr val="FF0000"/>
                </a:solidFill>
              </a:rPr>
              <a:t>fixed and recorded boundaries </a:t>
            </a:r>
            <a:r>
              <a:rPr lang="en-US" sz="2800" dirty="0" smtClean="0"/>
              <a:t>where none had formally existed before.</a:t>
            </a:r>
          </a:p>
          <a:p>
            <a:pPr lvl="2" algn="just">
              <a:defRPr/>
            </a:pPr>
            <a:r>
              <a:rPr lang="en-US" sz="2800" dirty="0" smtClean="0"/>
              <a:t>In most cases, </a:t>
            </a:r>
            <a:r>
              <a:rPr lang="en-US" sz="2800" dirty="0" smtClean="0">
                <a:solidFill>
                  <a:srgbClr val="FF0000"/>
                </a:solidFill>
              </a:rPr>
              <a:t>the new divisions </a:t>
            </a:r>
            <a:r>
              <a:rPr lang="en-US" sz="2800" dirty="0" smtClean="0"/>
              <a:t>were not based on meaningful </a:t>
            </a:r>
            <a:r>
              <a:rPr lang="en-US" sz="2800" dirty="0" smtClean="0">
                <a:solidFill>
                  <a:srgbClr val="FF0000"/>
                </a:solidFill>
              </a:rPr>
              <a:t>cultural or physical lines </a:t>
            </a:r>
            <a:r>
              <a:rPr lang="en-US" sz="2800" dirty="0" smtClean="0"/>
              <a:t>but on the limits of the colonizing empire’s power.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colonies</a:t>
            </a:r>
            <a:endParaRPr lang="en-US" dirty="0"/>
          </a:p>
        </p:txBody>
      </p:sp>
      <p:pic>
        <p:nvPicPr>
          <p:cNvPr id="86019" name="Picture 3" descr="C:\Users\Owner\AppData\Local\Microsoft\Windows\Temporary Internet Files\Content.IE5\MSJ24HHB\MC90010111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312987" cy="2647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6124575" cy="39941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 descr="C:\Users\Owner\AppData\Local\Microsoft\Windows\Temporary Internet Files\Content.IE5\1AWRSIRC\MC90043806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The European colonization of Africa and Asia is often termed</a:t>
            </a:r>
            <a:r>
              <a:rPr lang="en-US" sz="2800" b="1" dirty="0" smtClean="0">
                <a:solidFill>
                  <a:srgbClr val="FF0000"/>
                </a:solidFill>
              </a:rPr>
              <a:t> imperialism</a:t>
            </a:r>
            <a:r>
              <a:rPr lang="en-US" sz="2800" dirty="0" smtClean="0"/>
              <a:t>, or empire building, and it characterized the political landscape during the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imperialism</a:t>
            </a:r>
            <a:endParaRPr lang="en-US" dirty="0"/>
          </a:p>
        </p:txBody>
      </p:sp>
      <p:pic>
        <p:nvPicPr>
          <p:cNvPr id="35844" name="Picture 2" descr="C:\Users\Owner\AppData\Local\Microsoft\Windows\Temporary Internet Files\Content.IE5\1AWRSIRC\MC90043806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C:\Users\Owner\AppData\Local\Microsoft\Windows\Temporary Internet Files\Content.IE5\MSJ24HHB\MC90043806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988" y="3581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219200" y="4267200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934200" y="4648200"/>
            <a:ext cx="1143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8" name="TextBox 5"/>
          <p:cNvSpPr txBox="1">
            <a:spLocks noChangeArrowheads="1"/>
          </p:cNvSpPr>
          <p:nvPr/>
        </p:nvSpPr>
        <p:spPr bwMode="auto">
          <a:xfrm>
            <a:off x="381000" y="4286250"/>
            <a:ext cx="99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Africa</a:t>
            </a:r>
          </a:p>
        </p:txBody>
      </p:sp>
      <p:sp>
        <p:nvSpPr>
          <p:cNvPr id="35849" name="TextBox 6"/>
          <p:cNvSpPr txBox="1">
            <a:spLocks noChangeArrowheads="1"/>
          </p:cNvSpPr>
          <p:nvPr/>
        </p:nvSpPr>
        <p:spPr bwMode="auto">
          <a:xfrm>
            <a:off x="8229600" y="46926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Asia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4267200"/>
            <a:ext cx="6858000" cy="202247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400" dirty="0" smtClean="0"/>
              <a:t>Most African and Asian colonies became </a:t>
            </a:r>
            <a:r>
              <a:rPr lang="en-US" sz="2400" b="1" dirty="0" smtClean="0">
                <a:solidFill>
                  <a:srgbClr val="FF0000"/>
                </a:solidFill>
              </a:rPr>
              <a:t>independent</a:t>
            </a:r>
            <a:r>
              <a:rPr lang="en-US" sz="2400" dirty="0" smtClean="0"/>
              <a:t> after World War II, partly because the war greatly weakened the ability of European countries to maintain their overseas possessions.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imperialism</a:t>
            </a:r>
            <a:endParaRPr lang="en-US" dirty="0"/>
          </a:p>
        </p:txBody>
      </p:sp>
      <p:pic>
        <p:nvPicPr>
          <p:cNvPr id="88067" name="Picture 3" descr="C:\Users\Owner\AppData\Local\Microsoft\Windows\Temporary Internet Files\Content.IE5\VB892845\MP900433123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581400" cy="2397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6600" y="2057400"/>
            <a:ext cx="5588000" cy="3919538"/>
          </a:xfrm>
        </p:spPr>
        <p:txBody>
          <a:bodyPr/>
          <a:lstStyle/>
          <a:p>
            <a:pPr algn="just">
              <a:defRPr/>
            </a:pPr>
            <a:r>
              <a:rPr lang="en-US" sz="2400" dirty="0" smtClean="0"/>
              <a:t>As former colonies gained independence, they kept </a:t>
            </a:r>
            <a:r>
              <a:rPr lang="en-US" sz="2400" b="1" dirty="0" smtClean="0">
                <a:solidFill>
                  <a:srgbClr val="FF0000"/>
                </a:solidFill>
              </a:rPr>
              <a:t>the idea of the state </a:t>
            </a:r>
            <a:r>
              <a:rPr lang="en-US" sz="2400" dirty="0" smtClean="0"/>
              <a:t>to organize their new political systems.</a:t>
            </a:r>
          </a:p>
          <a:p>
            <a:pPr algn="just">
              <a:defRPr/>
            </a:pPr>
            <a:r>
              <a:rPr lang="en-US" sz="2400" dirty="0" smtClean="0"/>
              <a:t>They often </a:t>
            </a:r>
            <a:r>
              <a:rPr lang="en-US" sz="2400" b="1" dirty="0" smtClean="0">
                <a:solidFill>
                  <a:srgbClr val="FF0000"/>
                </a:solidFill>
              </a:rPr>
              <a:t>retained the borders established by their former European rulers.</a:t>
            </a:r>
          </a:p>
          <a:p>
            <a:pPr lvl="2" algn="just">
              <a:defRPr/>
            </a:pPr>
            <a:r>
              <a:rPr lang="en-US" sz="2000" dirty="0" smtClean="0"/>
              <a:t>Consequently, states’ borders many times </a:t>
            </a:r>
            <a:r>
              <a:rPr lang="en-US" sz="2000" b="1" dirty="0" smtClean="0">
                <a:solidFill>
                  <a:srgbClr val="FF0000"/>
                </a:solidFill>
              </a:rPr>
              <a:t>ignored cultural differences among populations.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Gaining independence</a:t>
            </a:r>
            <a:endParaRPr lang="en-US" dirty="0"/>
          </a:p>
        </p:txBody>
      </p:sp>
      <p:pic>
        <p:nvPicPr>
          <p:cNvPr id="89090" name="Picture 2" descr="C:\Users\Owner\AppData\Local\Microsoft\Windows\Temporary Internet Files\Content.IE5\VB892845\MP9004384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47142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55863"/>
            <a:ext cx="5181600" cy="3470275"/>
          </a:xfrm>
        </p:spPr>
        <p:txBody>
          <a:bodyPr>
            <a:normAutofit fontScale="92500" lnSpcReduction="10000"/>
          </a:bodyPr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500" dirty="0" smtClean="0"/>
              <a:t>Two important geographical clues to understanding how states are organized are its </a:t>
            </a:r>
            <a:r>
              <a:rPr lang="en-US" sz="3500" dirty="0" smtClean="0">
                <a:solidFill>
                  <a:srgbClr val="FF0000"/>
                </a:solidFill>
              </a:rPr>
              <a:t>core area(s) </a:t>
            </a:r>
            <a:r>
              <a:rPr lang="en-US" sz="3500" dirty="0" smtClean="0"/>
              <a:t>and the size and functions of its </a:t>
            </a:r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500" dirty="0" smtClean="0">
                <a:solidFill>
                  <a:srgbClr val="FF0000"/>
                </a:solidFill>
              </a:rPr>
              <a:t>capital city.</a:t>
            </a:r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organization of states</a:t>
            </a:r>
            <a:endParaRPr lang="en-US" dirty="0"/>
          </a:p>
        </p:txBody>
      </p:sp>
      <p:pic>
        <p:nvPicPr>
          <p:cNvPr id="58371" name="Picture 3" descr="C:\Users\Owner\AppData\Local\Microsoft\Windows\Temporary Internet Files\Content.IE5\VB892845\MP9001852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877312" cy="4267200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increasing number of states…</a:t>
            </a:r>
            <a:endParaRPr lang="en-US" dirty="0"/>
          </a:p>
        </p:txBody>
      </p:sp>
      <p:pic>
        <p:nvPicPr>
          <p:cNvPr id="38915" name="Picture 2" descr="C:\Users\Owner\AppData\Local\Microsoft\Windows\Temporary Internet Files\Content.IE5\VB892845\MC9004338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que 3"/>
          <p:cNvSpPr/>
          <p:nvPr/>
        </p:nvSpPr>
        <p:spPr>
          <a:xfrm>
            <a:off x="2209800" y="1600200"/>
            <a:ext cx="6705600" cy="5029200"/>
          </a:xfrm>
          <a:prstGeom prst="plaqu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1776:  </a:t>
            </a:r>
            <a:r>
              <a:rPr lang="en-US" sz="2400" dirty="0">
                <a:solidFill>
                  <a:srgbClr val="FF0000"/>
                </a:solidFill>
              </a:rPr>
              <a:t>About 35 empires, kingdoms, and </a:t>
            </a:r>
            <a:r>
              <a:rPr lang="en-US" sz="2400" dirty="0" smtClean="0">
                <a:solidFill>
                  <a:srgbClr val="FF0000"/>
                </a:solidFill>
              </a:rPr>
              <a:t>countries existed </a:t>
            </a:r>
            <a:r>
              <a:rPr lang="en-US" sz="2400" dirty="0">
                <a:solidFill>
                  <a:srgbClr val="FF0000"/>
                </a:solidFill>
              </a:rPr>
              <a:t>in the entire </a:t>
            </a:r>
            <a:r>
              <a:rPr lang="en-US" sz="2400" dirty="0" smtClean="0">
                <a:solidFill>
                  <a:srgbClr val="FF0000"/>
                </a:solidFill>
              </a:rPr>
              <a:t>world.</a:t>
            </a:r>
            <a:endParaRPr lang="en-US" sz="2400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Since 1945:  </a:t>
            </a:r>
            <a:r>
              <a:rPr lang="en-US" sz="2400" dirty="0" smtClean="0">
                <a:solidFill>
                  <a:srgbClr val="FF0000"/>
                </a:solidFill>
              </a:rPr>
              <a:t>The number increased to about </a:t>
            </a:r>
            <a:r>
              <a:rPr lang="en-US" sz="2400" dirty="0">
                <a:solidFill>
                  <a:srgbClr val="FF0000"/>
                </a:solidFill>
              </a:rPr>
              <a:t>200 nations as a result of independence </a:t>
            </a:r>
            <a:r>
              <a:rPr lang="en-US" sz="2400" dirty="0" smtClean="0">
                <a:solidFill>
                  <a:srgbClr val="FF0000"/>
                </a:solidFill>
              </a:rPr>
              <a:t>movements.</a:t>
            </a:r>
            <a:endParaRPr lang="en-US" sz="2400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1991: 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he dissolution </a:t>
            </a:r>
            <a:r>
              <a:rPr lang="en-US" sz="2400" dirty="0">
                <a:solidFill>
                  <a:srgbClr val="FF0000"/>
                </a:solidFill>
              </a:rPr>
              <a:t>of the Soviet Union created independent states in Eastern Europe and Central </a:t>
            </a:r>
            <a:r>
              <a:rPr lang="en-US" sz="2400" dirty="0" smtClean="0">
                <a:solidFill>
                  <a:srgbClr val="FF0000"/>
                </a:solidFill>
              </a:rPr>
              <a:t>Asia.</a:t>
            </a:r>
            <a:endParaRPr lang="en-US" sz="2400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Late 1990s:  </a:t>
            </a:r>
            <a:r>
              <a:rPr lang="en-US" sz="2400" dirty="0">
                <a:solidFill>
                  <a:srgbClr val="FF0000"/>
                </a:solidFill>
              </a:rPr>
              <a:t>Several new states </a:t>
            </a:r>
            <a:r>
              <a:rPr lang="en-US" sz="2400" dirty="0" smtClean="0">
                <a:solidFill>
                  <a:srgbClr val="FF0000"/>
                </a:solidFill>
              </a:rPr>
              <a:t>were created in the </a:t>
            </a:r>
            <a:r>
              <a:rPr lang="en-US" sz="2400" dirty="0">
                <a:solidFill>
                  <a:srgbClr val="FF0000"/>
                </a:solidFill>
              </a:rPr>
              <a:t>Balkans from </a:t>
            </a:r>
            <a:r>
              <a:rPr lang="en-US" sz="2400" dirty="0" smtClean="0">
                <a:solidFill>
                  <a:srgbClr val="FF0000"/>
                </a:solidFill>
              </a:rPr>
              <a:t>Yugoslavia.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1504950"/>
            <a:ext cx="6207125" cy="2667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133600" y="315913"/>
            <a:ext cx="4648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Former Soviet States in Central Asia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792163" y="4171950"/>
            <a:ext cx="7543800" cy="2457450"/>
          </a:xfrm>
          <a:prstGeom prst="horizontalScroll">
            <a:avLst/>
          </a:prstGeom>
          <a:solidFill>
            <a:schemeClr val="tx2">
              <a:lumMod val="75000"/>
              <a:lumOff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dirty="0"/>
              <a:t>Until 1991 states like Kazakhstan, Azerbaijan, Armenia, Georgia, Turkmenistan, Uzbekistan, Tajikistan, and Kyrgyzstan were part of the Soviet Union.  When the Soviet Union fell apart, 15 independent nation-states were created.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Federal and  </a:t>
            </a:r>
            <a:br>
              <a:rPr lang="en-US" dirty="0" smtClean="0"/>
            </a:br>
            <a:r>
              <a:rPr lang="en-US" dirty="0" smtClean="0"/>
              <a:t>unitary states</a:t>
            </a:r>
            <a:endParaRPr lang="en-US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200400"/>
            <a:ext cx="13954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Stable, clearly bounded territory</a:t>
            </a:r>
          </a:p>
          <a:p>
            <a:pPr>
              <a:defRPr/>
            </a:pPr>
            <a:r>
              <a:rPr lang="en-US" sz="3200" dirty="0" smtClean="0"/>
              <a:t>Well-developed institutions</a:t>
            </a:r>
          </a:p>
          <a:p>
            <a:pPr>
              <a:defRPr/>
            </a:pPr>
            <a:r>
              <a:rPr lang="en-US" sz="3200" dirty="0" smtClean="0"/>
              <a:t>Effective administrative framework</a:t>
            </a:r>
          </a:p>
          <a:p>
            <a:pPr>
              <a:defRPr/>
            </a:pPr>
            <a:r>
              <a:rPr lang="en-US" sz="3200" dirty="0" smtClean="0"/>
              <a:t>Productive core area</a:t>
            </a:r>
          </a:p>
          <a:p>
            <a:pPr>
              <a:defRPr/>
            </a:pPr>
            <a:r>
              <a:rPr lang="en-US" sz="3200" dirty="0" smtClean="0"/>
              <a:t>Influential capital city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Characteristics of a </a:t>
            </a:r>
            <a:br>
              <a:rPr lang="en-US" dirty="0" smtClean="0"/>
            </a:br>
            <a:r>
              <a:rPr lang="en-US" dirty="0" smtClean="0"/>
              <a:t>well-integrated state</a:t>
            </a:r>
            <a:endParaRPr lang="en-US" dirty="0"/>
          </a:p>
        </p:txBody>
      </p:sp>
      <p:pic>
        <p:nvPicPr>
          <p:cNvPr id="79874" name="Picture 2" descr="C:\Users\Owner\AppData\Local\Microsoft\Windows\Temporary Internet Files\Content.IE5\VB892845\MP9004006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29884" y="3442716"/>
            <a:ext cx="2081784" cy="31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2209800"/>
          </a:xfrm>
        </p:spPr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dirty="0" smtClean="0"/>
              <a:t>Every state has multiple levels of authority, though the geographic distribution of power varies widely.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800" y="457200"/>
            <a:ext cx="1292225" cy="6172200"/>
          </a:xfrm>
        </p:spPr>
        <p:txBody>
          <a:bodyPr vert="vert"/>
          <a:lstStyle/>
          <a:p>
            <a:pPr algn="ctr">
              <a:defRPr/>
            </a:pPr>
            <a:r>
              <a:rPr lang="en-US" sz="3600" dirty="0" smtClean="0"/>
              <a:t>Categories of states</a:t>
            </a:r>
            <a:endParaRPr lang="en-US" sz="3600" dirty="0"/>
          </a:p>
        </p:txBody>
      </p:sp>
      <p:pic>
        <p:nvPicPr>
          <p:cNvPr id="81924" name="Picture 4" descr="C:\Users\Owner\AppData\Local\Microsoft\Windows\Temporary Internet Files\Content.IE5\VB892845\MP9003868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58963"/>
            <a:ext cx="6019800" cy="4406900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unitary system </a:t>
            </a:r>
            <a:r>
              <a:rPr lang="en-US" sz="2800" dirty="0" smtClean="0"/>
              <a:t>concentrates all policy-making powers in one central geographical place.</a:t>
            </a:r>
          </a:p>
          <a:p>
            <a:pPr algn="just">
              <a:defRPr/>
            </a:pPr>
            <a:r>
              <a:rPr lang="en-US" sz="2800" dirty="0" smtClean="0"/>
              <a:t>Historically, most European governments were </a:t>
            </a:r>
            <a:r>
              <a:rPr lang="en-US" sz="2800" b="1" dirty="0" smtClean="0">
                <a:solidFill>
                  <a:srgbClr val="FF0000"/>
                </a:solidFill>
              </a:rPr>
              <a:t>highly centralized </a:t>
            </a:r>
            <a:r>
              <a:rPr lang="en-US" sz="2800" dirty="0" smtClean="0"/>
              <a:t>and even though local governments developed, they had no separate powers.</a:t>
            </a:r>
          </a:p>
          <a:p>
            <a:pPr algn="just">
              <a:defRPr/>
            </a:pPr>
            <a:r>
              <a:rPr lang="en-US" sz="2800" dirty="0" smtClean="0"/>
              <a:t>As a result, most </a:t>
            </a:r>
            <a:r>
              <a:rPr lang="en-US" sz="2800" b="1" dirty="0" smtClean="0">
                <a:solidFill>
                  <a:srgbClr val="FF0000"/>
                </a:solidFill>
              </a:rPr>
              <a:t>European governments today remain unitary states.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Unitary system</a:t>
            </a:r>
            <a:endParaRPr lang="en-US" dirty="0"/>
          </a:p>
        </p:txBody>
      </p:sp>
      <p:pic>
        <p:nvPicPr>
          <p:cNvPr id="44036" name="Picture 2" descr="C:\Users\Owner\AppData\Local\Microsoft\Windows\Temporary Internet Files\Content.IE5\1AWRSIRC\MC90043806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838" y="2462213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602538" y="3352800"/>
            <a:ext cx="533400" cy="14176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7502525" y="4773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Europe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200" dirty="0" smtClean="0"/>
              <a:t>A </a:t>
            </a:r>
            <a:r>
              <a:rPr lang="en-US" sz="3200" b="1" dirty="0" err="1" smtClean="0">
                <a:solidFill>
                  <a:srgbClr val="FF0000"/>
                </a:solidFill>
              </a:rPr>
              <a:t>confederal</a:t>
            </a:r>
            <a:r>
              <a:rPr lang="en-US" sz="3200" b="1" dirty="0" smtClean="0">
                <a:solidFill>
                  <a:srgbClr val="FF0000"/>
                </a:solidFill>
              </a:rPr>
              <a:t> system </a:t>
            </a:r>
            <a:r>
              <a:rPr lang="en-US" sz="3200" dirty="0" smtClean="0"/>
              <a:t>spread the power among many sub-units (such as states) and has a weak central government.</a:t>
            </a:r>
          </a:p>
          <a:p>
            <a:pPr algn="just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Most attempts </a:t>
            </a:r>
            <a:r>
              <a:rPr lang="en-US" sz="3200" dirty="0" smtClean="0"/>
              <a:t>at a </a:t>
            </a:r>
            <a:r>
              <a:rPr lang="en-US" sz="3200" dirty="0" err="1" smtClean="0"/>
              <a:t>confederal</a:t>
            </a:r>
            <a:r>
              <a:rPr lang="en-US" sz="3200" dirty="0" smtClean="0"/>
              <a:t> system have not been long-lasting (e.g. Confederate States of America).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Confederal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82946" name="Picture 2" descr="C:\Users\Owner\AppData\Local\Microsoft\Windows\Temporary Internet Files\Content.IE5\LTLN4AAN\MP9004437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4953000"/>
            <a:ext cx="7022592" cy="1431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4000" dirty="0" smtClean="0"/>
              <a:t>The modern government of </a:t>
            </a:r>
            <a:r>
              <a:rPr lang="en-US" sz="4000" b="1" dirty="0" smtClean="0">
                <a:solidFill>
                  <a:srgbClr val="FF0000"/>
                </a:solidFill>
              </a:rPr>
              <a:t>Switzerland </a:t>
            </a:r>
            <a:r>
              <a:rPr lang="en-US" sz="4000" dirty="0" smtClean="0"/>
              <a:t>has very strong </a:t>
            </a:r>
          </a:p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4000" dirty="0" smtClean="0"/>
              <a:t>sub-governments and comes close to a modern confederation.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Confederal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82946" name="Picture 2" descr="C:\Users\Owner\AppData\Local\Microsoft\Windows\Temporary Internet Files\Content.IE5\LTLN4AAN\MP9004437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" y="4953000"/>
            <a:ext cx="7022592" cy="1431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1013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federal system </a:t>
            </a:r>
            <a:r>
              <a:rPr lang="en-US" sz="2800" dirty="0" smtClean="0"/>
              <a:t>divides the power between the central government and sub-units.</a:t>
            </a:r>
          </a:p>
          <a:p>
            <a:pPr algn="just">
              <a:defRPr/>
            </a:pPr>
            <a:r>
              <a:rPr lang="en-US" sz="2800" dirty="0" smtClean="0"/>
              <a:t>Federalism </a:t>
            </a:r>
            <a:r>
              <a:rPr lang="en-US" sz="2800" b="1" dirty="0" smtClean="0">
                <a:solidFill>
                  <a:srgbClr val="FF0000"/>
                </a:solidFill>
              </a:rPr>
              <a:t>accommodates regional interests </a:t>
            </a:r>
            <a:r>
              <a:rPr lang="en-US" sz="2800" dirty="0" smtClean="0"/>
              <a:t>by allowing for diverse needs and preferences but </a:t>
            </a:r>
            <a:r>
              <a:rPr lang="en-US" sz="2800" b="1" dirty="0" smtClean="0">
                <a:solidFill>
                  <a:srgbClr val="FF0000"/>
                </a:solidFill>
              </a:rPr>
              <a:t>ALSO features a central government </a:t>
            </a:r>
            <a:r>
              <a:rPr lang="en-US" sz="2800" dirty="0" smtClean="0"/>
              <a:t>that is strong enough to keep the countries from falling apart.</a:t>
            </a:r>
          </a:p>
          <a:p>
            <a:pPr algn="just">
              <a:defRPr/>
            </a:pPr>
            <a:r>
              <a:rPr lang="en-US" sz="2800" dirty="0" smtClean="0"/>
              <a:t>Examples:</a:t>
            </a:r>
          </a:p>
          <a:p>
            <a:pPr lvl="1" algn="just">
              <a:defRPr/>
            </a:pPr>
            <a:r>
              <a:rPr lang="en-US" sz="2000" dirty="0" smtClean="0"/>
              <a:t>United States</a:t>
            </a:r>
          </a:p>
          <a:p>
            <a:pPr lvl="1" algn="just">
              <a:defRPr/>
            </a:pPr>
            <a:r>
              <a:rPr lang="en-US" sz="2000" dirty="0" smtClean="0"/>
              <a:t>Canada</a:t>
            </a:r>
          </a:p>
          <a:p>
            <a:pPr lvl="1" algn="just">
              <a:defRPr/>
            </a:pPr>
            <a:r>
              <a:rPr lang="en-US" sz="2000" dirty="0" smtClean="0"/>
              <a:t>Australia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Federal system</a:t>
            </a:r>
            <a:endParaRPr lang="en-US" dirty="0"/>
          </a:p>
        </p:txBody>
      </p:sp>
      <p:pic>
        <p:nvPicPr>
          <p:cNvPr id="83970" name="Picture 2" descr="C:\Users\Owner\AppData\Local\Microsoft\Windows\Temporary Internet Files\Content.IE5\MSJ24HHB\MC90008981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03618"/>
            <a:ext cx="2438400" cy="1800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4953000"/>
            <a:ext cx="7810500" cy="13223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309688" y="784225"/>
            <a:ext cx="6677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FF0000"/>
                </a:solidFill>
              </a:rPr>
              <a:t>ABOUT POLITICAL SYSTEMS TODAY…</a:t>
            </a:r>
          </a:p>
        </p:txBody>
      </p:sp>
      <p:sp>
        <p:nvSpPr>
          <p:cNvPr id="48132" name="TextBox 2"/>
          <p:cNvSpPr txBox="1">
            <a:spLocks noChangeArrowheads="1"/>
          </p:cNvSpPr>
          <p:nvPr/>
        </p:nvSpPr>
        <p:spPr bwMode="auto">
          <a:xfrm>
            <a:off x="1066800" y="1600200"/>
            <a:ext cx="7162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All political systems fall on a continuum from the most concentrated amount of power to the least.  Unitary governments may be placed on the </a:t>
            </a:r>
            <a:r>
              <a:rPr lang="en-US" sz="2800" b="1" dirty="0">
                <a:solidFill>
                  <a:srgbClr val="FF0000"/>
                </a:solidFill>
              </a:rPr>
              <a:t>left side, </a:t>
            </a:r>
            <a:r>
              <a:rPr lang="en-US" sz="2800" dirty="0"/>
              <a:t>according to the degree of </a:t>
            </a:r>
            <a:r>
              <a:rPr lang="en-US" sz="2800" dirty="0" smtClean="0"/>
              <a:t>concentration; </a:t>
            </a:r>
            <a:r>
              <a:rPr lang="en-US" sz="2800" dirty="0" err="1" smtClean="0"/>
              <a:t>confederal</a:t>
            </a:r>
            <a:r>
              <a:rPr lang="en-US" sz="2800" dirty="0" smtClean="0"/>
              <a:t> </a:t>
            </a:r>
            <a:r>
              <a:rPr lang="en-US" sz="2800" dirty="0"/>
              <a:t>governments are placed to the </a:t>
            </a:r>
            <a:r>
              <a:rPr lang="en-US" sz="2800" b="1" dirty="0">
                <a:solidFill>
                  <a:srgbClr val="FF0000"/>
                </a:solidFill>
              </a:rPr>
              <a:t>right</a:t>
            </a:r>
            <a:r>
              <a:rPr lang="en-US" sz="2800" dirty="0"/>
              <a:t>; and federal governments fall in between.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657600"/>
            <a:ext cx="8407400" cy="2852738"/>
          </a:xfrm>
        </p:spPr>
        <p:txBody>
          <a:bodyPr/>
          <a:lstStyle/>
          <a:p>
            <a:pPr algn="just">
              <a:defRPr/>
            </a:pPr>
            <a:r>
              <a:rPr lang="en-US" sz="2800" dirty="0" smtClean="0"/>
              <a:t>Most of the early nation-states grew from </a:t>
            </a:r>
            <a:r>
              <a:rPr lang="en-US" sz="2800" dirty="0" smtClean="0">
                <a:solidFill>
                  <a:srgbClr val="FF0000"/>
                </a:solidFill>
              </a:rPr>
              <a:t>core areas, </a:t>
            </a:r>
            <a:r>
              <a:rPr lang="en-US" sz="2800" dirty="0" smtClean="0"/>
              <a:t>expanding outward along their </a:t>
            </a:r>
            <a:r>
              <a:rPr lang="en-US" sz="2800" dirty="0" smtClean="0">
                <a:solidFill>
                  <a:srgbClr val="FF0000"/>
                </a:solidFill>
              </a:rPr>
              <a:t>frontiers.</a:t>
            </a:r>
          </a:p>
          <a:p>
            <a:pPr algn="just">
              <a:defRPr/>
            </a:pPr>
            <a:r>
              <a:rPr lang="en-US" sz="2800" dirty="0" smtClean="0"/>
              <a:t>Growth generally stopped when they bumped into other nation-states, causing them to define </a:t>
            </a:r>
            <a:r>
              <a:rPr lang="en-US" sz="2800" dirty="0" smtClean="0">
                <a:solidFill>
                  <a:srgbClr val="FF0000"/>
                </a:solidFill>
              </a:rPr>
              <a:t>boundaries.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Core areas</a:t>
            </a:r>
            <a:endParaRPr lang="en-US" dirty="0"/>
          </a:p>
        </p:txBody>
      </p:sp>
      <p:pic>
        <p:nvPicPr>
          <p:cNvPr id="59396" name="Picture 4" descr="C:\Users\Owner\AppData\Local\Microsoft\Windows\Temporary Internet Files\Content.IE5\LTLN4AAN\MC9002026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676399"/>
            <a:ext cx="4267200" cy="180944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069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200" dirty="0" smtClean="0"/>
              <a:t>Core areas</a:t>
            </a:r>
          </a:p>
          <a:p>
            <a:pPr eaLnBrk="1" hangingPunct="1">
              <a:defRPr/>
            </a:pPr>
            <a:r>
              <a:rPr lang="en-US" sz="2200" dirty="0" smtClean="0"/>
              <a:t>Capital cities</a:t>
            </a:r>
          </a:p>
          <a:p>
            <a:pPr eaLnBrk="1" hangingPunct="1">
              <a:defRPr/>
            </a:pPr>
            <a:r>
              <a:rPr lang="en-US" sz="2200" dirty="0" smtClean="0"/>
              <a:t>Periphery</a:t>
            </a:r>
          </a:p>
          <a:p>
            <a:pPr eaLnBrk="1" hangingPunct="1">
              <a:defRPr/>
            </a:pPr>
            <a:r>
              <a:rPr lang="en-US" sz="2200" dirty="0" smtClean="0"/>
              <a:t>Multicore states</a:t>
            </a:r>
          </a:p>
          <a:p>
            <a:pPr eaLnBrk="1" hangingPunct="1">
              <a:defRPr/>
            </a:pPr>
            <a:r>
              <a:rPr lang="en-US" sz="2200" dirty="0" smtClean="0"/>
              <a:t>Primate city</a:t>
            </a:r>
          </a:p>
          <a:p>
            <a:pPr eaLnBrk="1" hangingPunct="1">
              <a:defRPr/>
            </a:pPr>
            <a:r>
              <a:rPr lang="en-US" sz="2200" dirty="0" smtClean="0"/>
              <a:t>Forward capital</a:t>
            </a:r>
          </a:p>
          <a:p>
            <a:pPr eaLnBrk="1" hangingPunct="1">
              <a:defRPr/>
            </a:pPr>
            <a:r>
              <a:rPr lang="en-US" sz="2200" dirty="0" smtClean="0"/>
              <a:t>Electoral process</a:t>
            </a:r>
          </a:p>
          <a:p>
            <a:pPr eaLnBrk="1" hangingPunct="1">
              <a:defRPr/>
            </a:pPr>
            <a:r>
              <a:rPr lang="en-US" sz="2200" dirty="0" smtClean="0"/>
              <a:t>Electoral geography</a:t>
            </a:r>
          </a:p>
          <a:p>
            <a:pPr eaLnBrk="1" hangingPunct="1">
              <a:defRPr/>
            </a:pPr>
            <a:r>
              <a:rPr lang="en-US" sz="2200" dirty="0" smtClean="0"/>
              <a:t>Gerrymandering</a:t>
            </a:r>
          </a:p>
          <a:p>
            <a:pPr eaLnBrk="1" hangingPunct="1">
              <a:defRPr/>
            </a:pPr>
            <a:r>
              <a:rPr lang="en-US" sz="2200" dirty="0" smtClean="0"/>
              <a:t>Minority/majority districting</a:t>
            </a:r>
          </a:p>
          <a:p>
            <a:pPr eaLnBrk="1" hangingPunct="1">
              <a:defRPr/>
            </a:pPr>
            <a:r>
              <a:rPr lang="en-US" sz="2200" dirty="0" smtClean="0"/>
              <a:t>Racial gerrymandering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27765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200" dirty="0" smtClean="0"/>
              <a:t>Modern state</a:t>
            </a:r>
          </a:p>
          <a:p>
            <a:pPr eaLnBrk="1" hangingPunct="1">
              <a:defRPr/>
            </a:pPr>
            <a:r>
              <a:rPr lang="en-US" sz="2200" dirty="0" smtClean="0"/>
              <a:t>Colonies</a:t>
            </a:r>
          </a:p>
          <a:p>
            <a:pPr eaLnBrk="1" hangingPunct="1">
              <a:defRPr/>
            </a:pPr>
            <a:r>
              <a:rPr lang="en-US" sz="2200" dirty="0" smtClean="0"/>
              <a:t>Imperialism</a:t>
            </a:r>
          </a:p>
          <a:p>
            <a:pPr eaLnBrk="1" hangingPunct="1">
              <a:defRPr/>
            </a:pPr>
            <a:r>
              <a:rPr lang="en-US" sz="2200" dirty="0" smtClean="0"/>
              <a:t>Well-integrated state</a:t>
            </a:r>
          </a:p>
          <a:p>
            <a:pPr eaLnBrk="1" hangingPunct="1">
              <a:defRPr/>
            </a:pPr>
            <a:r>
              <a:rPr lang="en-US" sz="2200" dirty="0" smtClean="0"/>
              <a:t>Unitary system</a:t>
            </a:r>
          </a:p>
          <a:p>
            <a:pPr eaLnBrk="1" hangingPunct="1">
              <a:defRPr/>
            </a:pPr>
            <a:r>
              <a:rPr lang="en-US" sz="2200" dirty="0" err="1" smtClean="0"/>
              <a:t>Confederal</a:t>
            </a:r>
            <a:r>
              <a:rPr lang="en-US" sz="2200" smtClean="0"/>
              <a:t> system</a:t>
            </a:r>
            <a:endParaRPr lang="en-US" sz="2200" dirty="0" smtClean="0"/>
          </a:p>
          <a:p>
            <a:pPr eaLnBrk="1" hangingPunct="1">
              <a:defRPr/>
            </a:pPr>
            <a:r>
              <a:rPr lang="en-US" sz="2200" dirty="0" smtClean="0"/>
              <a:t>Federal system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 Terms to Review </a:t>
            </a:r>
            <a:br>
              <a:rPr lang="en-US" dirty="0" smtClean="0"/>
            </a:br>
            <a:r>
              <a:rPr lang="en-US" dirty="0" smtClean="0"/>
              <a:t>from this session</a:t>
            </a:r>
            <a:endParaRPr lang="en-US" dirty="0"/>
          </a:p>
        </p:txBody>
      </p:sp>
      <p:pic>
        <p:nvPicPr>
          <p:cNvPr id="46086" name="Picture 6" descr="C:\Users\Owner\AppData\Local\Microsoft\Windows\Temporary Internet Files\Content.IE5\VB892845\MC90021199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24400"/>
            <a:ext cx="3176048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400" dirty="0" smtClean="0"/>
              <a:t>Today most </a:t>
            </a:r>
            <a:r>
              <a:rPr lang="en-US" sz="2400" b="1" dirty="0" smtClean="0">
                <a:solidFill>
                  <a:srgbClr val="FF0000"/>
                </a:solidFill>
              </a:rPr>
              <a:t>European countries </a:t>
            </a:r>
            <a:r>
              <a:rPr lang="en-US" sz="2400" dirty="0" smtClean="0"/>
              <a:t>still have the same core areas, and many countries in other parts of the world also have well defined core areas.</a:t>
            </a:r>
          </a:p>
          <a:p>
            <a:pPr algn="just">
              <a:defRPr/>
            </a:pPr>
            <a:r>
              <a:rPr lang="en-US" sz="2400" dirty="0" smtClean="0"/>
              <a:t>Examples:</a:t>
            </a:r>
          </a:p>
          <a:p>
            <a:pPr lvl="1" algn="just">
              <a:defRPr/>
            </a:pPr>
            <a:r>
              <a:rPr lang="en-US" sz="2200" dirty="0" smtClean="0">
                <a:solidFill>
                  <a:schemeClr val="accent1"/>
                </a:solidFill>
              </a:rPr>
              <a:t>Paris Basin in France</a:t>
            </a:r>
          </a:p>
          <a:p>
            <a:pPr lvl="1" algn="just">
              <a:defRPr/>
            </a:pPr>
            <a:r>
              <a:rPr lang="en-US" sz="2200" dirty="0" smtClean="0">
                <a:solidFill>
                  <a:schemeClr val="accent1"/>
                </a:solidFill>
              </a:rPr>
              <a:t>Japan Kanto plain, centered on Tokyo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Core areas</a:t>
            </a:r>
            <a:endParaRPr lang="en-US" dirty="0"/>
          </a:p>
        </p:txBody>
      </p:sp>
      <p:pic>
        <p:nvPicPr>
          <p:cNvPr id="61443" name="Picture 3" descr="C:\Users\Owner\AppData\Local\Microsoft\Windows\Temporary Internet Files\Content.IE5\MSJ24HHB\MC9001577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794967" cy="1811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47" name="Picture 7" descr="C:\Users\Owner\AppData\Local\Microsoft\Windows\Temporary Internet Files\Content.IE5\LTLN4AAN\MP9004003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2858617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Core areas </a:t>
            </a:r>
            <a:r>
              <a:rPr lang="en-US" sz="2400" dirty="0" smtClean="0"/>
              <a:t>can be identified on a map by examining:</a:t>
            </a:r>
          </a:p>
          <a:p>
            <a:pPr lvl="1">
              <a:defRPr/>
            </a:pPr>
            <a:r>
              <a:rPr lang="en-US" sz="2200" dirty="0"/>
              <a:t>p</a:t>
            </a:r>
            <a:r>
              <a:rPr lang="en-US" sz="2200" dirty="0" smtClean="0"/>
              <a:t>opulation distributions.</a:t>
            </a:r>
          </a:p>
          <a:p>
            <a:pPr lvl="1">
              <a:defRPr/>
            </a:pPr>
            <a:r>
              <a:rPr lang="en-US" sz="2200" dirty="0"/>
              <a:t>t</a:t>
            </a:r>
            <a:r>
              <a:rPr lang="en-US" sz="2200" dirty="0" smtClean="0"/>
              <a:t>ransportation networks.</a:t>
            </a:r>
          </a:p>
          <a:p>
            <a:pPr>
              <a:defRPr/>
            </a:pPr>
            <a:r>
              <a:rPr lang="en-US" sz="2400" dirty="0" smtClean="0"/>
              <a:t>As you travel away from the core area into a state’s </a:t>
            </a:r>
            <a:r>
              <a:rPr lang="en-US" sz="2400" b="1" dirty="0" smtClean="0">
                <a:solidFill>
                  <a:srgbClr val="FF0000"/>
                </a:solidFill>
              </a:rPr>
              <a:t>periphery</a:t>
            </a:r>
            <a:r>
              <a:rPr lang="en-US" sz="2400" dirty="0" smtClean="0"/>
              <a:t> (outlying areas):</a:t>
            </a:r>
          </a:p>
          <a:p>
            <a:pPr lvl="1">
              <a:defRPr/>
            </a:pPr>
            <a:r>
              <a:rPr lang="en-US" sz="2200" dirty="0"/>
              <a:t>t</a:t>
            </a:r>
            <a:r>
              <a:rPr lang="en-US" sz="2200" dirty="0" smtClean="0"/>
              <a:t>owns get smaller.</a:t>
            </a:r>
          </a:p>
          <a:p>
            <a:pPr lvl="1">
              <a:defRPr/>
            </a:pPr>
            <a:r>
              <a:rPr lang="en-US" sz="2200" dirty="0"/>
              <a:t>t</a:t>
            </a:r>
            <a:r>
              <a:rPr lang="en-US" sz="2200" dirty="0" smtClean="0"/>
              <a:t>here are fewer factories.</a:t>
            </a:r>
          </a:p>
          <a:p>
            <a:pPr lvl="1">
              <a:defRPr/>
            </a:pPr>
            <a:r>
              <a:rPr lang="en-US" sz="2200" dirty="0" smtClean="0"/>
              <a:t>open land is more common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Core areas</a:t>
            </a:r>
            <a:endParaRPr lang="en-US" dirty="0"/>
          </a:p>
        </p:txBody>
      </p:sp>
      <p:pic>
        <p:nvPicPr>
          <p:cNvPr id="62466" name="Picture 2" descr="C:\Users\Owner\AppData\Local\Microsoft\Windows\Temporary Internet Files\Content.IE5\MSJ24HHB\MC900057877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667000" cy="2191520"/>
          </a:xfrm>
          <a:prstGeom prst="rect">
            <a:avLst/>
          </a:prstGeom>
          <a:ln w="762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863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States with more than one core are 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known as </a:t>
            </a:r>
            <a:r>
              <a:rPr lang="en-US" sz="2400" dirty="0" smtClean="0">
                <a:solidFill>
                  <a:srgbClr val="FF0000"/>
                </a:solidFill>
              </a:rPr>
              <a:t>multicore states.</a:t>
            </a:r>
          </a:p>
          <a:p>
            <a:pPr>
              <a:defRPr/>
            </a:pP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can be problematic.</a:t>
            </a:r>
          </a:p>
          <a:p>
            <a:pPr marL="365125" lvl="1" indent="0">
              <a:buFont typeface="Wingdings" pitchFamily="2" charset="2"/>
              <a:buNone/>
              <a:defRPr/>
            </a:pPr>
            <a:endParaRPr lang="en-US" sz="2200" dirty="0" smtClean="0"/>
          </a:p>
          <a:p>
            <a:pPr marL="365125" lvl="1" indent="0">
              <a:buFont typeface="Wingdings" pitchFamily="2" charset="2"/>
              <a:buNone/>
              <a:defRPr/>
            </a:pPr>
            <a:endParaRPr lang="en-US" sz="2200" dirty="0"/>
          </a:p>
          <a:p>
            <a:pPr lvl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Example:  Nigeria</a:t>
            </a:r>
          </a:p>
          <a:p>
            <a:pPr lvl="2">
              <a:defRPr/>
            </a:pPr>
            <a:r>
              <a:rPr lang="en-US" sz="2200" dirty="0" smtClean="0"/>
              <a:t>Nigeria’s northern core is primarily Muslim.</a:t>
            </a:r>
          </a:p>
          <a:p>
            <a:pPr lvl="2">
              <a:defRPr/>
            </a:pPr>
            <a:r>
              <a:rPr lang="en-US" sz="2200" dirty="0" smtClean="0"/>
              <a:t>The southern core is primarily Christian.</a:t>
            </a:r>
          </a:p>
          <a:p>
            <a:pPr lvl="2">
              <a:defRPr/>
            </a:pPr>
            <a:r>
              <a:rPr lang="en-US" sz="2200" dirty="0" smtClean="0"/>
              <a:t>To compensate for the country’s tendency to separate, the capital city was moved from Lagos to Abuja.</a:t>
            </a:r>
          </a:p>
          <a:p>
            <a:pPr marL="639762" lvl="2" indent="0" algn="ctr">
              <a:buFont typeface="Wingdings" pitchFamily="2" charset="2"/>
              <a:buNone/>
              <a:defRPr/>
            </a:pPr>
            <a:endParaRPr lang="en-US" sz="2200" dirty="0"/>
          </a:p>
          <a:p>
            <a:pPr marL="639762" lvl="2" indent="0" algn="ctr">
              <a:buFont typeface="Wingdings" pitchFamily="2" charset="2"/>
              <a:buNone/>
              <a:defRPr/>
            </a:pPr>
            <a:r>
              <a:rPr lang="en-US" sz="2200" dirty="0" smtClean="0"/>
              <a:t>	REGIONAL DIFFERENCES THREATEN THE EXISTENCE OF THE STATE!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Core areas</a:t>
            </a:r>
            <a:endParaRPr lang="en-US" dirty="0"/>
          </a:p>
        </p:txBody>
      </p:sp>
      <p:pic>
        <p:nvPicPr>
          <p:cNvPr id="15364" name="Picture 4" descr="C:\Users\Owner\AppData\Local\Microsoft\Windows\Temporary Internet Files\Content.IE5\VB892845\MC9001617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41475"/>
            <a:ext cx="30924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2012950"/>
            <a:ext cx="3149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76400" y="990600"/>
            <a:ext cx="5715000" cy="5842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Nigeria’s Core Areas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143000" y="53340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Nigeria was a British colony in West Africa until its independence  in 1960, but its borders encompass numerous ethnic groups with clear cultural differences.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86337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4445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/>
              <a:t>A multicore character is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always problematic for a country.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Example:  The United States</a:t>
            </a:r>
          </a:p>
          <a:p>
            <a:pPr lvl="1">
              <a:defRPr/>
            </a:pPr>
            <a:r>
              <a:rPr lang="en-US" sz="2200" dirty="0" smtClean="0"/>
              <a:t>Primary core:  Northeastern </a:t>
            </a:r>
            <a:r>
              <a:rPr lang="en-US" sz="2200" dirty="0" err="1" smtClean="0"/>
              <a:t>coast</a:t>
            </a:r>
            <a:r>
              <a:rPr lang="en-US" sz="2200" dirty="0" err="1" smtClean="0">
                <a:sym typeface="Wingdings" pitchFamily="2" charset="2"/>
              </a:rPr>
              <a:t>Boston</a:t>
            </a:r>
            <a:r>
              <a:rPr lang="en-US" sz="2200" dirty="0" smtClean="0">
                <a:sym typeface="Wingdings" pitchFamily="2" charset="2"/>
              </a:rPr>
              <a:t> to D.C.</a:t>
            </a:r>
          </a:p>
          <a:p>
            <a:pPr lvl="1">
              <a:defRPr/>
            </a:pPr>
            <a:r>
              <a:rPr lang="en-US" sz="2200" dirty="0" smtClean="0">
                <a:sym typeface="Wingdings" pitchFamily="2" charset="2"/>
              </a:rPr>
              <a:t>Secondary core:  West </a:t>
            </a:r>
            <a:r>
              <a:rPr lang="en-US" sz="2200" dirty="0" err="1" smtClean="0">
                <a:sym typeface="Wingdings" pitchFamily="2" charset="2"/>
              </a:rPr>
              <a:t>coastSan</a:t>
            </a:r>
            <a:r>
              <a:rPr lang="en-US" sz="2200" dirty="0" smtClean="0">
                <a:sym typeface="Wingdings" pitchFamily="2" charset="2"/>
              </a:rPr>
              <a:t> Diego to San Francisco</a:t>
            </a:r>
          </a:p>
          <a:p>
            <a:pPr lvl="1">
              <a:defRPr/>
            </a:pPr>
            <a:r>
              <a:rPr lang="en-US" sz="2200" dirty="0" smtClean="0">
                <a:sym typeface="Wingdings" pitchFamily="2" charset="2"/>
              </a:rPr>
              <a:t>Other cores:  Chicago and Atlanta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Core areas</a:t>
            </a:r>
            <a:endParaRPr lang="en-US" dirty="0"/>
          </a:p>
        </p:txBody>
      </p:sp>
      <p:pic>
        <p:nvPicPr>
          <p:cNvPr id="64515" name="Picture 3" descr="C:\Users\Owner\AppData\Local\Microsoft\Windows\Temporary Internet Files\Content.IE5\LTLN4AAN\MC9001895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513" y="1295400"/>
            <a:ext cx="3205162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3232</TotalTime>
  <Words>1457</Words>
  <Application>Microsoft Office PowerPoint</Application>
  <PresentationFormat>On-screen Show (4:3)</PresentationFormat>
  <Paragraphs>183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Grid</vt:lpstr>
      <vt:lpstr>Unit 4: Political Organization  of Space </vt:lpstr>
      <vt:lpstr>More on the evolution of the contemporary political pattern</vt:lpstr>
      <vt:lpstr>The organization of states</vt:lpstr>
      <vt:lpstr>Core areas</vt:lpstr>
      <vt:lpstr>Core areas</vt:lpstr>
      <vt:lpstr>Core areas</vt:lpstr>
      <vt:lpstr>Core areas</vt:lpstr>
      <vt:lpstr>Slide 8</vt:lpstr>
      <vt:lpstr>Core areas</vt:lpstr>
      <vt:lpstr>The capital city</vt:lpstr>
      <vt:lpstr>The capital city</vt:lpstr>
      <vt:lpstr>Electoral geography</vt:lpstr>
      <vt:lpstr>Electoral geography</vt:lpstr>
      <vt:lpstr>Electoral geography</vt:lpstr>
      <vt:lpstr>Electoral geography</vt:lpstr>
      <vt:lpstr>Electoral geography</vt:lpstr>
      <vt:lpstr>Origin of gerrymandering</vt:lpstr>
      <vt:lpstr>Slide 18</vt:lpstr>
      <vt:lpstr>More on gerrymandering…</vt:lpstr>
      <vt:lpstr>More on gerrymandering…</vt:lpstr>
      <vt:lpstr>More on gerrymandering…</vt:lpstr>
      <vt:lpstr>Why do geographers care about gerrymandering?</vt:lpstr>
      <vt:lpstr>Colonialism and imperialism</vt:lpstr>
      <vt:lpstr>The modern state</vt:lpstr>
      <vt:lpstr>colonies</vt:lpstr>
      <vt:lpstr>Slide 26</vt:lpstr>
      <vt:lpstr>imperialism</vt:lpstr>
      <vt:lpstr>imperialism</vt:lpstr>
      <vt:lpstr>Gaining independence</vt:lpstr>
      <vt:lpstr>An increasing number of states…</vt:lpstr>
      <vt:lpstr>Slide 31</vt:lpstr>
      <vt:lpstr>Federal and   unitary states</vt:lpstr>
      <vt:lpstr>Characteristics of a  well-integrated state</vt:lpstr>
      <vt:lpstr>Categories of states</vt:lpstr>
      <vt:lpstr>Unitary system</vt:lpstr>
      <vt:lpstr>Confederal system</vt:lpstr>
      <vt:lpstr>Confederal system</vt:lpstr>
      <vt:lpstr>Federal system</vt:lpstr>
      <vt:lpstr>Slide 39</vt:lpstr>
      <vt:lpstr>Key Terms to Review  from this session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geography</dc:title>
  <dc:creator>Owner</dc:creator>
  <cp:lastModifiedBy>Ethel Wood</cp:lastModifiedBy>
  <cp:revision>35</cp:revision>
  <dcterms:created xsi:type="dcterms:W3CDTF">2010-11-24T20:40:24Z</dcterms:created>
  <dcterms:modified xsi:type="dcterms:W3CDTF">2013-02-06T01:54:18Z</dcterms:modified>
</cp:coreProperties>
</file>