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307" r:id="rId4"/>
    <p:sldId id="306" r:id="rId5"/>
    <p:sldId id="303" r:id="rId6"/>
    <p:sldId id="304" r:id="rId7"/>
    <p:sldId id="305" r:id="rId8"/>
    <p:sldId id="308" r:id="rId9"/>
    <p:sldId id="312" r:id="rId10"/>
    <p:sldId id="313" r:id="rId11"/>
    <p:sldId id="314" r:id="rId12"/>
    <p:sldId id="315" r:id="rId13"/>
    <p:sldId id="316" r:id="rId14"/>
    <p:sldId id="309" r:id="rId15"/>
    <p:sldId id="317" r:id="rId16"/>
    <p:sldId id="318" r:id="rId17"/>
    <p:sldId id="320" r:id="rId18"/>
    <p:sldId id="319" r:id="rId19"/>
    <p:sldId id="311" r:id="rId20"/>
    <p:sldId id="321" r:id="rId21"/>
    <p:sldId id="325" r:id="rId22"/>
    <p:sldId id="310" r:id="rId23"/>
    <p:sldId id="322" r:id="rId24"/>
    <p:sldId id="323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0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C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3F08FF2-5FE5-4520-AAF3-3B888731603B}" type="datetimeFigureOut">
              <a:rPr lang="en-US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4D8990-1711-45BD-A4F5-774942FF8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EB83E-2BA0-4995-95F5-03EBFD760C51}" type="datetimeFigureOut">
              <a:rPr lang="en-US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9B393-90FE-49B1-A9A7-EEE70BDFB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D0C8-3ACA-41AC-A371-4901ADA07E3C}" type="datetimeFigureOut">
              <a:rPr lang="en-US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E81600D-7126-4626-A461-F9A3D830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38E9-FC57-4866-9150-9ABECE43222A}" type="datetimeFigureOut">
              <a:rPr lang="en-US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14F4F-A8B1-49C7-B5D3-A5CA50BE0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F0EBFF-FBC9-4E67-A72E-76AAD2DDEC57}" type="datetimeFigureOut">
              <a:rPr lang="en-US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51BB86D-3944-4778-B9CE-407242177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09CFE-CE51-4C8D-B5C6-F9E3B9144500}" type="datetimeFigureOut">
              <a:rPr lang="en-US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88C4F-4ECD-438A-87D6-4A989BF96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D6FC-B54C-46A7-84E0-6D63BD0974CA}" type="datetimeFigureOut">
              <a:rPr lang="en-US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5B96F-C710-4B8B-937F-116E5112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E0DE5-A5B1-48C8-85BD-1EFD45A5778D}" type="datetimeFigureOut">
              <a:rPr lang="en-US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72569-1916-44BE-85FC-C8B8A252C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4F56E-1F6D-498D-93A8-C4A493CB6AF0}" type="datetimeFigureOut">
              <a:rPr lang="en-US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A827-BA6E-4226-AAA1-4EE4C37C1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C51C-17DF-4156-B51F-D6E5166DFE6F}" type="datetimeFigureOut">
              <a:rPr lang="en-US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590799-2401-4A66-8E28-034CD6F38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EA88B-C5F6-4B6F-8818-24800A3E45FD}" type="datetimeFigureOut">
              <a:rPr lang="en-US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7CD4-D3E2-45EF-9773-4FA8566F2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5E4024-5427-4D7F-8A10-306B7133A2DE}" type="datetimeFigureOut">
              <a:rPr lang="en-US"/>
              <a:pPr>
                <a:defRPr/>
              </a:pPr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A9D145-CBB4-45D8-98A6-B5719156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5" r:id="rId2"/>
    <p:sldLayoutId id="2147483781" r:id="rId3"/>
    <p:sldLayoutId id="2147483776" r:id="rId4"/>
    <p:sldLayoutId id="2147483777" r:id="rId5"/>
    <p:sldLayoutId id="2147483778" r:id="rId6"/>
    <p:sldLayoutId id="2147483782" r:id="rId7"/>
    <p:sldLayoutId id="2147483783" r:id="rId8"/>
    <p:sldLayoutId id="2147483784" r:id="rId9"/>
    <p:sldLayoutId id="2147483779" r:id="rId10"/>
    <p:sldLayoutId id="2147483785" r:id="rId11"/>
  </p:sldLayoutIdLst>
  <p:transition spd="slow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AC956E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808DA9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730E00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905000"/>
            <a:ext cx="1981200" cy="213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/>
              <a:t>Advanced Placement Human Geography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2638"/>
            <a:ext cx="6324600" cy="2366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Unit 4: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200" dirty="0"/>
              <a:t>Political Organization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of </a:t>
            </a:r>
            <a:r>
              <a:rPr lang="en-US" sz="3200" dirty="0"/>
              <a:t>Space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495800" y="6248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Session 4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Nationalism</a:t>
            </a:r>
            <a:r>
              <a:rPr lang="en-US" sz="2800" dirty="0" smtClean="0"/>
              <a:t> can be a destabilizing force, especially if different ethnic groups within the country have more loyalty to their ethnicity than to the state or government.</a:t>
            </a:r>
          </a:p>
          <a:p>
            <a:pPr algn="just">
              <a:defRPr/>
            </a:pPr>
            <a:r>
              <a:rPr lang="en-US" sz="2800" dirty="0" smtClean="0"/>
              <a:t>These loyalties can lead to </a:t>
            </a:r>
            <a:r>
              <a:rPr lang="en-US" sz="2800" b="1" dirty="0" smtClean="0">
                <a:solidFill>
                  <a:srgbClr val="FF0000"/>
                </a:solidFill>
              </a:rPr>
              <a:t>separatist movements.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Centrifugal forces</a:t>
            </a:r>
            <a:endParaRPr lang="en-US" dirty="0"/>
          </a:p>
        </p:txBody>
      </p:sp>
      <p:pic>
        <p:nvPicPr>
          <p:cNvPr id="66562" name="Picture 2" descr="C:\Users\Owner\AppData\Local\Microsoft\Windows\Temporary Internet Files\Content.IE5\MSJ24HHB\MC900071143[1].wmf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3352800" cy="192881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4114800"/>
            <a:ext cx="6502400" cy="2471738"/>
          </a:xfrm>
        </p:spPr>
        <p:txBody>
          <a:bodyPr/>
          <a:lstStyle/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Separatist movements </a:t>
            </a:r>
            <a:r>
              <a:rPr lang="en-US" sz="2800" dirty="0" smtClean="0"/>
              <a:t>occur when nationalities within a country demand independence.</a:t>
            </a:r>
          </a:p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Example:  </a:t>
            </a:r>
            <a:r>
              <a:rPr lang="en-US" sz="2800" dirty="0" smtClean="0"/>
              <a:t>Basques of northern Spain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Centrifugal forces</a:t>
            </a:r>
            <a:endParaRPr lang="en-US" dirty="0"/>
          </a:p>
        </p:txBody>
      </p:sp>
      <p:pic>
        <p:nvPicPr>
          <p:cNvPr id="67586" name="Picture 2" descr="C:\Users\Owner\AppData\Local\Microsoft\Windows\Temporary Internet Files\Content.IE5\MSJ24HHB\MP9004037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71600"/>
            <a:ext cx="3649663" cy="241300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590800"/>
            <a:ext cx="4419600" cy="3005138"/>
          </a:xfrm>
        </p:spPr>
        <p:txBody>
          <a:bodyPr/>
          <a:lstStyle/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What characteristics encourage separatist movements?</a:t>
            </a:r>
          </a:p>
          <a:p>
            <a:pPr lvl="1" algn="just">
              <a:defRPr/>
            </a:pPr>
            <a:r>
              <a:rPr lang="en-US" sz="2400" dirty="0" smtClean="0"/>
              <a:t>Peripheral location</a:t>
            </a:r>
          </a:p>
          <a:p>
            <a:pPr lvl="1" algn="just">
              <a:defRPr/>
            </a:pPr>
            <a:r>
              <a:rPr lang="en-US" sz="2400" dirty="0" smtClean="0"/>
              <a:t>Social inequality</a:t>
            </a:r>
          </a:p>
          <a:p>
            <a:pPr lvl="1" algn="just">
              <a:defRPr/>
            </a:pPr>
            <a:r>
              <a:rPr lang="en-US" sz="2400" dirty="0" smtClean="0"/>
              <a:t>Economic inequality</a:t>
            </a:r>
          </a:p>
          <a:p>
            <a:pPr marL="365125" lvl="1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Centrifugal forces</a:t>
            </a:r>
            <a:endParaRPr lang="en-US" dirty="0"/>
          </a:p>
        </p:txBody>
      </p:sp>
      <p:pic>
        <p:nvPicPr>
          <p:cNvPr id="20484" name="Picture 3" descr="C:\Users\Owner\AppData\Local\Microsoft\Windows\Temporary Internet Files\Content.IE5\MSJ24HHB\MC900285548[1].wm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029200" y="2362200"/>
            <a:ext cx="35591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400" y="1719263"/>
            <a:ext cx="6731000" cy="4529137"/>
          </a:xfrm>
          <a:ln w="12700">
            <a:solidFill>
              <a:schemeClr val="accent1"/>
            </a:solidFill>
          </a:ln>
        </p:spPr>
        <p:txBody>
          <a:bodyPr/>
          <a:lstStyle/>
          <a:p>
            <a:pPr algn="just">
              <a:defRPr/>
            </a:pPr>
            <a:r>
              <a:rPr lang="en-US" sz="2800" dirty="0" smtClean="0"/>
              <a:t>One reaction states have had to centrifugal force is </a:t>
            </a:r>
            <a:r>
              <a:rPr lang="en-US" sz="2800" b="1" dirty="0" smtClean="0">
                <a:solidFill>
                  <a:srgbClr val="FF0000"/>
                </a:solidFill>
              </a:rPr>
              <a:t>devolution, </a:t>
            </a:r>
            <a:r>
              <a:rPr lang="en-US" sz="2800" dirty="0" smtClean="0"/>
              <a:t>or the decentralization of decision-making to regional governments.</a:t>
            </a:r>
          </a:p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Example:  </a:t>
            </a:r>
            <a:r>
              <a:rPr lang="en-US" sz="2800" dirty="0" smtClean="0"/>
              <a:t>Britain has devolved power to the Scottish and Welsh parliaments in an effort to keep peace with Scotland and Wales.	</a:t>
            </a:r>
          </a:p>
          <a:p>
            <a:pPr lvl="1" algn="just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London still is the geographic center of decision-making for the country.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Centrifugal forces</a:t>
            </a:r>
            <a:endParaRPr lang="en-US" dirty="0"/>
          </a:p>
        </p:txBody>
      </p:sp>
      <p:pic>
        <p:nvPicPr>
          <p:cNvPr id="69634" name="Picture 2" descr="C:\Users\Owner\AppData\Local\Microsoft\Windows\Temporary Internet Files\Content.IE5\1AWRSIRC\MC90033512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4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162488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92425"/>
            <a:ext cx="6324600" cy="16462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Devolution:</a:t>
            </a:r>
            <a:br>
              <a:rPr lang="en-US" dirty="0" smtClean="0"/>
            </a:br>
            <a:r>
              <a:rPr lang="en-US" sz="3200" dirty="0" smtClean="0"/>
              <a:t>ethnic, economic, and spatial forces</a:t>
            </a:r>
            <a:endParaRPr lang="en-US" sz="3200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048000"/>
            <a:ext cx="13954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400" y="1600200"/>
            <a:ext cx="4484688" cy="4648200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en-US" sz="4000" dirty="0" smtClean="0"/>
          </a:p>
          <a:p>
            <a:pPr algn="ctr">
              <a:defRPr/>
            </a:pPr>
            <a:endParaRPr lang="en-US" sz="4000" dirty="0"/>
          </a:p>
          <a:p>
            <a:pPr algn="ctr">
              <a:defRPr/>
            </a:pPr>
            <a:endParaRPr lang="en-US" sz="4000" dirty="0" smtClean="0"/>
          </a:p>
          <a:p>
            <a:pPr algn="ctr">
              <a:defRPr/>
            </a:pPr>
            <a:endParaRPr lang="en-US" sz="3200" dirty="0" smtClean="0"/>
          </a:p>
          <a:p>
            <a:pPr algn="ctr">
              <a:defRPr/>
            </a:pPr>
            <a:endParaRPr lang="en-US" sz="3200" dirty="0"/>
          </a:p>
          <a:p>
            <a:pPr lvl="4" algn="just">
              <a:defRPr/>
            </a:pPr>
            <a:r>
              <a:rPr lang="en-US" sz="2800" dirty="0" smtClean="0"/>
              <a:t>Ethnic forces</a:t>
            </a:r>
          </a:p>
          <a:p>
            <a:pPr lvl="4" algn="just">
              <a:defRPr/>
            </a:pPr>
            <a:r>
              <a:rPr lang="en-US" sz="2800" dirty="0" smtClean="0"/>
              <a:t>Economic forces</a:t>
            </a:r>
          </a:p>
          <a:p>
            <a:pPr lvl="4" algn="just">
              <a:defRPr/>
            </a:pPr>
            <a:r>
              <a:rPr lang="en-US" sz="2800" dirty="0" smtClean="0"/>
              <a:t>Spatial forces</a:t>
            </a:r>
          </a:p>
          <a:p>
            <a:pPr marL="44450" indent="0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Types of devolutionary forces</a:t>
            </a:r>
            <a:endParaRPr lang="en-US" dirty="0"/>
          </a:p>
        </p:txBody>
      </p:sp>
      <p:pic>
        <p:nvPicPr>
          <p:cNvPr id="70658" name="Picture 2" descr="C:\Users\Owner\AppData\Local\Microsoft\Windows\Temporary Internet Files\Content.IE5\1AWRSIRC\MC9102159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3996715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10541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Ethnic forces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76600" y="1719263"/>
            <a:ext cx="5511800" cy="4681537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2600" dirty="0" smtClean="0"/>
              <a:t>If a state contains strong </a:t>
            </a:r>
            <a:r>
              <a:rPr lang="en-US" sz="2600" b="1" dirty="0" smtClean="0">
                <a:solidFill>
                  <a:srgbClr val="FF0000"/>
                </a:solidFill>
              </a:rPr>
              <a:t>ethnic groups </a:t>
            </a:r>
            <a:r>
              <a:rPr lang="en-US" sz="2600" dirty="0" smtClean="0"/>
              <a:t>with identities that differ from those of the majority, it can threaten the territorial integrity of the state itself.</a:t>
            </a:r>
          </a:p>
          <a:p>
            <a:pPr algn="just">
              <a:defRPr/>
            </a:pPr>
            <a:r>
              <a:rPr lang="en-US" sz="2600" b="1" dirty="0" err="1" smtClean="0">
                <a:solidFill>
                  <a:srgbClr val="FF0000"/>
                </a:solidFill>
              </a:rPr>
              <a:t>Ethnonationalism</a:t>
            </a:r>
            <a:r>
              <a:rPr lang="en-US" sz="2600" dirty="0" smtClean="0"/>
              <a:t> is the tendency for an ethnic group to see itself as a distinct nation with a right to autonomy or independence.</a:t>
            </a:r>
            <a:endParaRPr lang="en-US" sz="2600" dirty="0"/>
          </a:p>
        </p:txBody>
      </p:sp>
      <p:pic>
        <p:nvPicPr>
          <p:cNvPr id="24580" name="Picture 3" descr="C:\Users\Owner\AppData\Local\Microsoft\Windows\Temporary Internet Files\Content.IE5\1AWRSIRC\MC9002955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Ethnic forces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719262"/>
            <a:ext cx="5943600" cy="4910137"/>
          </a:xfrm>
        </p:spPr>
        <p:txBody>
          <a:bodyPr>
            <a:noAutofit/>
          </a:bodyPr>
          <a:lstStyle/>
          <a:p>
            <a:pPr marL="44450" indent="0" algn="just">
              <a:buFont typeface="Wingdings 2" pitchFamily="18" charset="2"/>
              <a:buNone/>
              <a:defRPr/>
            </a:pPr>
            <a:r>
              <a:rPr lang="en-US" sz="2800" dirty="0" smtClean="0"/>
              <a:t>Example of ethnic devolutionary forces:  </a:t>
            </a:r>
            <a:r>
              <a:rPr lang="en-US" sz="2800" dirty="0" smtClean="0">
                <a:solidFill>
                  <a:srgbClr val="FF0000"/>
                </a:solidFill>
              </a:rPr>
              <a:t>Quebec</a:t>
            </a:r>
          </a:p>
          <a:p>
            <a:pPr lvl="1" algn="just">
              <a:defRPr/>
            </a:pPr>
            <a:r>
              <a:rPr lang="en-US" sz="2400" dirty="0" smtClean="0"/>
              <a:t>Most </a:t>
            </a:r>
            <a:r>
              <a:rPr lang="en-US" sz="2400" dirty="0" smtClean="0">
                <a:solidFill>
                  <a:srgbClr val="FF0000"/>
                </a:solidFill>
              </a:rPr>
              <a:t>French Canadians </a:t>
            </a:r>
            <a:r>
              <a:rPr lang="en-US" sz="2400" dirty="0" smtClean="0"/>
              <a:t>live in the province of Quebec.</a:t>
            </a:r>
          </a:p>
          <a:p>
            <a:pPr lvl="1" algn="just">
              <a:defRPr/>
            </a:pPr>
            <a:r>
              <a:rPr lang="en-US" sz="2400" dirty="0" smtClean="0"/>
              <a:t>This concentration </a:t>
            </a:r>
            <a:r>
              <a:rPr lang="en-US" sz="2400" dirty="0" smtClean="0"/>
              <a:t>has created a large base for an </a:t>
            </a:r>
            <a:r>
              <a:rPr lang="en-US" sz="2400" dirty="0" smtClean="0">
                <a:solidFill>
                  <a:srgbClr val="FF0000"/>
                </a:solidFill>
              </a:rPr>
              <a:t>independence movement.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 algn="just">
              <a:defRPr/>
            </a:pPr>
            <a:r>
              <a:rPr lang="en-US" sz="2400" dirty="0" smtClean="0"/>
              <a:t>If ethnically French people were scattered throughout the country, their sense of identify would be diluted and the </a:t>
            </a:r>
            <a:r>
              <a:rPr lang="en-US" sz="2400" dirty="0" smtClean="0">
                <a:solidFill>
                  <a:srgbClr val="FF0000"/>
                </a:solidFill>
              </a:rPr>
              <a:t>devolutionary force</a:t>
            </a:r>
            <a:r>
              <a:rPr lang="en-US" sz="2400" dirty="0" smtClean="0"/>
              <a:t> would be weaker.</a:t>
            </a:r>
            <a:endParaRPr lang="en-US" sz="2400" dirty="0"/>
          </a:p>
        </p:txBody>
      </p:sp>
      <p:pic>
        <p:nvPicPr>
          <p:cNvPr id="73731" name="Picture 3" descr="C:\Users\Owner\AppData\Local\Microsoft\Windows\Temporary Internet Files\Content.IE5\1AWRSIRC\MC9004368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75" y="2895600"/>
            <a:ext cx="1785938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58200" cy="32337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Economic inequalities </a:t>
            </a:r>
            <a:r>
              <a:rPr lang="en-US" sz="2800" dirty="0" smtClean="0"/>
              <a:t>may destabilize a nation-state, particularly if the inequalities are regional.</a:t>
            </a: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Example:  Italy</a:t>
            </a:r>
          </a:p>
          <a:p>
            <a:pPr lvl="1">
              <a:defRPr/>
            </a:pPr>
            <a:r>
              <a:rPr lang="en-US" sz="2400" dirty="0" smtClean="0"/>
              <a:t>The “</a:t>
            </a:r>
            <a:r>
              <a:rPr lang="en-US" sz="2400" dirty="0" err="1" smtClean="0"/>
              <a:t>Ancona</a:t>
            </a:r>
            <a:r>
              <a:rPr lang="en-US" sz="2400" dirty="0" smtClean="0"/>
              <a:t> Line,” an invisible line extending from Rome to the Adriatic coast at </a:t>
            </a:r>
            <a:r>
              <a:rPr lang="en-US" sz="2400" dirty="0" err="1" smtClean="0"/>
              <a:t>Ancona</a:t>
            </a:r>
            <a:r>
              <a:rPr lang="en-US" sz="2400" dirty="0" smtClean="0"/>
              <a:t>,  separates the more prosperous north from the southern parts of Italy.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Economic forces</a:t>
            </a:r>
            <a:endParaRPr lang="en-US" dirty="0"/>
          </a:p>
        </p:txBody>
      </p:sp>
      <p:pic>
        <p:nvPicPr>
          <p:cNvPr id="71682" name="Picture 2" descr="C:\Users\Owner\AppData\Local\Microsoft\Windows\Temporary Internet Files\Content.IE5\MSJ24HHB\MC9002955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876800"/>
            <a:ext cx="23622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450" y="1752600"/>
            <a:ext cx="4127500" cy="37496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1676400" y="533400"/>
            <a:ext cx="5943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Economic Devolutionary Forces 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in Italy and Spain</a:t>
            </a:r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1295400" y="5638800"/>
            <a:ext cx="701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/>
              <a:t>Geographically, southern Italy and most of Spain lie outside the European core, creating economic devolutionary forces within the two nation-states.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2800" y="2892425"/>
            <a:ext cx="1600200" cy="16462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949575"/>
            <a:ext cx="6324600" cy="16462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Modern challenges </a:t>
            </a:r>
            <a:br>
              <a:rPr lang="en-US" sz="3200" dirty="0" smtClean="0"/>
            </a:br>
            <a:r>
              <a:rPr lang="en-US" sz="3200" dirty="0" smtClean="0"/>
              <a:t>to the</a:t>
            </a:r>
            <a:br>
              <a:rPr lang="en-US" sz="3200" dirty="0" smtClean="0"/>
            </a:br>
            <a:r>
              <a:rPr lang="en-US" sz="3200" dirty="0" smtClean="0"/>
              <a:t>nation-state configuration</a:t>
            </a:r>
            <a:endParaRPr lang="en-US" sz="3200" dirty="0"/>
          </a:p>
        </p:txBody>
      </p:sp>
      <p:pic>
        <p:nvPicPr>
          <p:cNvPr id="10244" name="Picture 2" descr="C:\Users\Owner\AppData\Local\Microsoft\Windows\Temporary Internet Files\Content.IE5\MSJ24HHB\MC910216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984500"/>
            <a:ext cx="1397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802187"/>
          </a:xfrm>
        </p:spPr>
        <p:txBody>
          <a:bodyPr>
            <a:normAutofit fontScale="77500" lnSpcReduction="20000"/>
          </a:bodyPr>
          <a:lstStyle/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Spatially, devolutionary events most often occur on the margins of the state.</a:t>
            </a:r>
            <a:endParaRPr lang="en-US" sz="1000" b="1" dirty="0" smtClean="0">
              <a:solidFill>
                <a:srgbClr val="FF0000"/>
              </a:solidFill>
            </a:endParaRPr>
          </a:p>
          <a:p>
            <a:pPr marL="44450" indent="0" algn="ctr">
              <a:buFont typeface="Wingdings 2" pitchFamily="18" charset="2"/>
              <a:buNone/>
              <a:defRPr/>
            </a:pPr>
            <a:endParaRPr lang="en-US" sz="800" b="1" dirty="0">
              <a:solidFill>
                <a:srgbClr val="FF0000"/>
              </a:solidFill>
            </a:endParaRPr>
          </a:p>
          <a:p>
            <a:pPr marL="44450" indent="0" algn="ctr">
              <a:buFont typeface="Wingdings 2" pitchFamily="18" charset="2"/>
              <a:buNone/>
              <a:defRPr/>
            </a:pPr>
            <a:endParaRPr lang="en-US" sz="30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000" dirty="0" smtClean="0"/>
              <a:t>What promotes spatial devolution?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C00000"/>
                </a:solidFill>
              </a:rPr>
              <a:t>Distance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C00000"/>
                </a:solidFill>
              </a:rPr>
              <a:t>Remoteness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C00000"/>
                </a:solidFill>
              </a:rPr>
              <a:t>Peripheral location</a:t>
            </a:r>
            <a:endParaRPr lang="en-US" sz="800" dirty="0" smtClean="0">
              <a:solidFill>
                <a:srgbClr val="C00000"/>
              </a:solidFill>
            </a:endParaRPr>
          </a:p>
          <a:p>
            <a:pPr marL="365125" lvl="1" indent="0">
              <a:buFont typeface="Wingdings" pitchFamily="2" charset="2"/>
              <a:buNone/>
              <a:defRPr/>
            </a:pPr>
            <a:endParaRPr lang="en-US" sz="800" dirty="0">
              <a:solidFill>
                <a:srgbClr val="C00000"/>
              </a:solidFill>
            </a:endParaRPr>
          </a:p>
          <a:p>
            <a:pPr marL="365125" lvl="1" indent="0">
              <a:buFont typeface="Wingdings" pitchFamily="2" charset="2"/>
              <a:buNone/>
              <a:defRPr/>
            </a:pPr>
            <a:endParaRPr lang="en-US" sz="800" dirty="0" smtClean="0">
              <a:solidFill>
                <a:srgbClr val="C00000"/>
              </a:solidFill>
            </a:endParaRPr>
          </a:p>
          <a:p>
            <a:pPr marL="365125" lvl="1" indent="0">
              <a:buFont typeface="Wingdings" pitchFamily="2" charset="2"/>
              <a:buNone/>
              <a:defRPr/>
            </a:pPr>
            <a:endParaRPr lang="en-US" sz="2600" dirty="0" smtClean="0">
              <a:solidFill>
                <a:srgbClr val="C00000"/>
              </a:solidFill>
            </a:endParaRPr>
          </a:p>
          <a:p>
            <a:pPr algn="just">
              <a:defRPr/>
            </a:pPr>
            <a:endParaRPr lang="en-US" sz="400" dirty="0" smtClean="0"/>
          </a:p>
          <a:p>
            <a:pPr algn="just">
              <a:defRPr/>
            </a:pPr>
            <a:r>
              <a:rPr lang="en-US" sz="3000" dirty="0" smtClean="0"/>
              <a:t>This is especially true if the following separate the location from the center of power: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C00000"/>
                </a:solidFill>
              </a:rPr>
              <a:t>Mountains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C00000"/>
                </a:solidFill>
              </a:rPr>
              <a:t>Water</a:t>
            </a:r>
          </a:p>
          <a:p>
            <a:pPr lvl="1">
              <a:defRPr/>
            </a:pPr>
            <a:r>
              <a:rPr lang="en-US" sz="2600" dirty="0" smtClean="0">
                <a:solidFill>
                  <a:srgbClr val="C00000"/>
                </a:solidFill>
              </a:rPr>
              <a:t>Desert</a:t>
            </a:r>
          </a:p>
          <a:p>
            <a:pPr marL="365125" lvl="1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365125" lvl="1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365125" lvl="1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Spatial forces</a:t>
            </a:r>
            <a:endParaRPr lang="en-US" dirty="0"/>
          </a:p>
        </p:txBody>
      </p:sp>
      <p:pic>
        <p:nvPicPr>
          <p:cNvPr id="74754" name="Picture 2" descr="C:\Users\Owner\AppData\Local\Microsoft\Windows\Temporary Internet Files\Content.IE5\1AWRSIRC\MP9004477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81600"/>
            <a:ext cx="2122417" cy="141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44450" indent="0">
              <a:buFont typeface="Wingdings 2" pitchFamily="18" charset="2"/>
              <a:buNone/>
              <a:defRPr/>
            </a:pPr>
            <a:endParaRPr lang="en-US" dirty="0"/>
          </a:p>
          <a:p>
            <a:pPr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Example:  Puerto Rico</a:t>
            </a:r>
          </a:p>
          <a:p>
            <a:pPr lvl="1">
              <a:defRPr/>
            </a:pPr>
            <a:r>
              <a:rPr lang="en-US" sz="2000" dirty="0" smtClean="0"/>
              <a:t>The U.S. claims Puerto Rico as a</a:t>
            </a:r>
            <a:r>
              <a:rPr lang="en-US" sz="2000" dirty="0" smtClean="0">
                <a:solidFill>
                  <a:srgbClr val="FF0000"/>
                </a:solidFill>
              </a:rPr>
              <a:t> territory </a:t>
            </a:r>
            <a:r>
              <a:rPr lang="en-US" sz="2000" dirty="0" smtClean="0"/>
              <a:t>and has offered it recognition as a state.</a:t>
            </a:r>
          </a:p>
          <a:p>
            <a:pPr lvl="1">
              <a:defRPr/>
            </a:pPr>
            <a:r>
              <a:rPr lang="en-US" sz="2000" dirty="0" smtClean="0"/>
              <a:t>Puerto Ricans have consistently </a:t>
            </a:r>
            <a:r>
              <a:rPr lang="en-US" sz="2000" dirty="0" smtClean="0">
                <a:solidFill>
                  <a:srgbClr val="FF0000"/>
                </a:solidFill>
              </a:rPr>
              <a:t>voted against statehood.</a:t>
            </a:r>
          </a:p>
          <a:p>
            <a:pPr lvl="1">
              <a:defRPr/>
            </a:pPr>
            <a:r>
              <a:rPr lang="en-US" sz="2000" dirty="0" smtClean="0"/>
              <a:t>Puerto Rico is an island in the Caribbean and it is </a:t>
            </a:r>
            <a:r>
              <a:rPr lang="en-US" sz="2000" dirty="0" smtClean="0">
                <a:solidFill>
                  <a:srgbClr val="FF0000"/>
                </a:solidFill>
              </a:rPr>
              <a:t>spatially isolated</a:t>
            </a:r>
            <a:r>
              <a:rPr lang="en-US" sz="2000" dirty="0" smtClean="0"/>
              <a:t> from the rest of the U.S.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Spatial forces</a:t>
            </a:r>
            <a:endParaRPr lang="en-US" dirty="0"/>
          </a:p>
        </p:txBody>
      </p:sp>
      <p:pic>
        <p:nvPicPr>
          <p:cNvPr id="75778" name="Picture 2" descr="C:\Users\Owner\AppData\Local\Microsoft\Windows\Temporary Internet Files\Content.IE5\MSJ24HHB\MC90018930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74618"/>
            <a:ext cx="3070478" cy="1925782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892425"/>
            <a:ext cx="6324600" cy="1646238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Changing geopolitical concerns</a:t>
            </a:r>
            <a:endParaRPr lang="en-US" sz="4000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048000"/>
            <a:ext cx="1395413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 algn="ctr">
              <a:buFont typeface="Wingdings 2" pitchFamily="18" charset="2"/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Geopolitics</a:t>
            </a:r>
            <a:r>
              <a:rPr lang="en-US" sz="3200" dirty="0" smtClean="0"/>
              <a:t> is the study of the spatial and territorial dimensions of power relationships within the global political-territorial order.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geopolitics?</a:t>
            </a:r>
            <a:endParaRPr lang="en-US" dirty="0"/>
          </a:p>
        </p:txBody>
      </p:sp>
      <p:pic>
        <p:nvPicPr>
          <p:cNvPr id="76802" name="Picture 2" descr="C:\Users\Owner\AppData\Local\Microsoft\Windows\Temporary Internet Files\Content.IE5\VB892845\MP900433139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38472"/>
            <a:ext cx="3841265" cy="2486128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1600200"/>
            <a:ext cx="6045200" cy="502920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2600" b="1" dirty="0" err="1" smtClean="0">
                <a:solidFill>
                  <a:srgbClr val="FF0000"/>
                </a:solidFill>
              </a:rPr>
              <a:t>FriedrichRatzel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was a geographer who theorized that a state compares to a biological organism with a life cycle from birth to death, with a  predictable rise and fall of power.</a:t>
            </a:r>
          </a:p>
          <a:p>
            <a:pPr algn="just">
              <a:defRPr/>
            </a:pPr>
            <a:endParaRPr lang="en-US" sz="800" dirty="0" smtClean="0"/>
          </a:p>
          <a:p>
            <a:pPr algn="just">
              <a:defRPr/>
            </a:pPr>
            <a:r>
              <a:rPr lang="en-US" sz="2600" b="1" dirty="0" smtClean="0">
                <a:solidFill>
                  <a:srgbClr val="FF0000"/>
                </a:solidFill>
              </a:rPr>
              <a:t>This field became controversial </a:t>
            </a:r>
            <a:r>
              <a:rPr lang="en-US" sz="2600" dirty="0" smtClean="0"/>
              <a:t>after Hitler used this principle to justify the growth of the German state by </a:t>
            </a:r>
            <a:r>
              <a:rPr lang="en-US" sz="2600" dirty="0" smtClean="0"/>
              <a:t>attacking weaker states and aggressively </a:t>
            </a:r>
            <a:r>
              <a:rPr lang="en-US" sz="2600" dirty="0" smtClean="0"/>
              <a:t>promoting German nationalism.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Friedrich </a:t>
            </a:r>
            <a:r>
              <a:rPr lang="en-US" dirty="0" err="1" smtClean="0"/>
              <a:t>ratzel</a:t>
            </a:r>
            <a:endParaRPr lang="en-US" dirty="0"/>
          </a:p>
        </p:txBody>
      </p:sp>
      <p:pic>
        <p:nvPicPr>
          <p:cNvPr id="32772" name="Picture 2" descr="C:\Users\Owner\AppData\Local\Microsoft\Windows\Temporary Internet Files\Content.IE5\MSJ24HHB\MC90019526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1657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362200"/>
            <a:ext cx="6248400" cy="3962400"/>
          </a:xfrm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en-US" sz="2800" dirty="0" smtClean="0"/>
              <a:t>British geographer </a:t>
            </a:r>
            <a:r>
              <a:rPr lang="en-US" sz="2800" b="1" dirty="0" smtClean="0">
                <a:solidFill>
                  <a:srgbClr val="FF0000"/>
                </a:solidFill>
              </a:rPr>
              <a:t>Sir </a:t>
            </a:r>
            <a:r>
              <a:rPr lang="en-US" sz="2800" b="1" dirty="0" err="1" smtClean="0">
                <a:solidFill>
                  <a:srgbClr val="FF0000"/>
                </a:solidFill>
              </a:rPr>
              <a:t>Halford</a:t>
            </a:r>
            <a:r>
              <a:rPr lang="en-US" sz="2800" b="1" dirty="0" smtClean="0">
                <a:solidFill>
                  <a:srgbClr val="FF0000"/>
                </a:solidFill>
              </a:rPr>
              <a:t> Mackinder </a:t>
            </a:r>
            <a:r>
              <a:rPr lang="en-US" sz="2800" dirty="0" smtClean="0"/>
              <a:t>concerned himself with power relationships surrounding Britain’s global empire.</a:t>
            </a:r>
          </a:p>
          <a:p>
            <a:pPr algn="just">
              <a:defRPr/>
            </a:pPr>
            <a:r>
              <a:rPr lang="en-US" sz="2800" dirty="0" smtClean="0"/>
              <a:t>Naval power was responsible for </a:t>
            </a:r>
            <a:r>
              <a:rPr lang="en-US" sz="2800" b="1" dirty="0" smtClean="0">
                <a:solidFill>
                  <a:srgbClr val="FF0000"/>
                </a:solidFill>
              </a:rPr>
              <a:t>British power.</a:t>
            </a:r>
          </a:p>
          <a:p>
            <a:pPr algn="just">
              <a:defRPr/>
            </a:pPr>
            <a:r>
              <a:rPr lang="en-US" sz="2800" dirty="0" smtClean="0"/>
              <a:t>Mackinder believed, however, that </a:t>
            </a:r>
            <a:r>
              <a:rPr lang="en-US" sz="2800" b="1" dirty="0" smtClean="0">
                <a:solidFill>
                  <a:srgbClr val="FF0000"/>
                </a:solidFill>
              </a:rPr>
              <a:t>land-based power would ultimately rule the world.</a:t>
            </a:r>
          </a:p>
          <a:p>
            <a:pPr marL="44450" indent="0">
              <a:buFont typeface="Wingdings 2" pitchFamily="18" charset="2"/>
              <a:buNone/>
              <a:defRPr/>
            </a:pP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9625" y="457200"/>
            <a:ext cx="1676400" cy="5943600"/>
          </a:xfrm>
        </p:spPr>
        <p:txBody>
          <a:bodyPr vert="vert"/>
          <a:lstStyle/>
          <a:p>
            <a:pPr>
              <a:defRPr/>
            </a:pPr>
            <a:r>
              <a:rPr lang="en-US" sz="3600" dirty="0" smtClean="0"/>
              <a:t>The heartland theory</a:t>
            </a:r>
            <a:endParaRPr lang="en-US" sz="3600" dirty="0"/>
          </a:p>
        </p:txBody>
      </p:sp>
      <p:pic>
        <p:nvPicPr>
          <p:cNvPr id="33796" name="Picture 3" descr="C:\Users\Owner\AppData\Local\Microsoft\Windows\Temporary Internet Files\Content.IE5\VB892845\MC9000709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31800"/>
            <a:ext cx="16764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His theory stated that </a:t>
            </a:r>
            <a:r>
              <a:rPr lang="en-US" sz="2200" b="1" dirty="0">
                <a:solidFill>
                  <a:srgbClr val="FF0000"/>
                </a:solidFill>
              </a:rPr>
              <a:t>Eurasia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 was the “pivot area.”  </a:t>
            </a:r>
            <a:endParaRPr lang="en-US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2200" dirty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2200" dirty="0" smtClean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2200" dirty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2200" dirty="0" smtClean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2200" dirty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2200" dirty="0" smtClean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2200" dirty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2200" dirty="0" smtClean="0"/>
          </a:p>
          <a:p>
            <a:pPr marL="44450" indent="0" algn="just">
              <a:buFont typeface="Wingdings 2" pitchFamily="18" charset="2"/>
              <a:buNone/>
              <a:defRPr/>
            </a:pPr>
            <a:endParaRPr lang="en-US" sz="2200" dirty="0"/>
          </a:p>
          <a:p>
            <a:pPr algn="just">
              <a:defRPr/>
            </a:pPr>
            <a:r>
              <a:rPr lang="en-US" sz="2200" dirty="0" smtClean="0"/>
              <a:t>When the Soviet Union emerged as a super power after World War II, the </a:t>
            </a:r>
            <a:r>
              <a:rPr lang="en-US" sz="2200" b="1" dirty="0" smtClean="0">
                <a:solidFill>
                  <a:srgbClr val="FF0000"/>
                </a:solidFill>
              </a:rPr>
              <a:t>heartland theory </a:t>
            </a:r>
            <a:r>
              <a:rPr lang="en-US" sz="2200" dirty="0" smtClean="0"/>
              <a:t>attracted a great deal of support.</a:t>
            </a:r>
            <a:endParaRPr lang="en-US" sz="2200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9625" y="457200"/>
            <a:ext cx="1676400" cy="5867400"/>
          </a:xfrm>
        </p:spPr>
        <p:txBody>
          <a:bodyPr vert="vert"/>
          <a:lstStyle/>
          <a:p>
            <a:pPr algn="ctr">
              <a:defRPr/>
            </a:pPr>
            <a:r>
              <a:rPr lang="en-US" sz="3600" dirty="0"/>
              <a:t>The </a:t>
            </a:r>
            <a:r>
              <a:rPr lang="en-US" sz="3600" dirty="0" smtClean="0"/>
              <a:t>heartland </a:t>
            </a:r>
            <a:r>
              <a:rPr lang="en-US" sz="3600" dirty="0"/>
              <a:t>theory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688" y="1143000"/>
            <a:ext cx="29686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05400" y="1741488"/>
            <a:ext cx="1371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Eurasia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81400" y="2057400"/>
            <a:ext cx="1524000" cy="371475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2800" y="457200"/>
            <a:ext cx="1447800" cy="5715000"/>
          </a:xfrm>
        </p:spPr>
        <p:txBody>
          <a:bodyPr vert="vert"/>
          <a:lstStyle/>
          <a:p>
            <a:pPr algn="ctr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</a:t>
            </a:r>
            <a:r>
              <a:rPr lang="en-US" sz="4000" dirty="0" err="1" smtClean="0"/>
              <a:t>rimland</a:t>
            </a:r>
            <a:r>
              <a:rPr lang="en-US" sz="4000" dirty="0" smtClean="0"/>
              <a:t> theory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92100" y="762000"/>
            <a:ext cx="6400800" cy="52625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In 1944, </a:t>
            </a:r>
            <a:r>
              <a:rPr lang="en-US" sz="2800" b="1" dirty="0">
                <a:solidFill>
                  <a:srgbClr val="FF0000"/>
                </a:solidFill>
              </a:rPr>
              <a:t>Nicholas </a:t>
            </a:r>
            <a:r>
              <a:rPr lang="en-US" sz="2800" b="1" dirty="0" err="1">
                <a:solidFill>
                  <a:srgbClr val="FF0000"/>
                </a:solidFill>
              </a:rPr>
              <a:t>Spykman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challenged the Heartland Theory in his book, </a:t>
            </a:r>
            <a:r>
              <a:rPr lang="en-US" sz="2800" i="1" dirty="0">
                <a:solidFill>
                  <a:schemeClr val="tx2">
                    <a:lumMod val="25000"/>
                  </a:schemeClr>
                </a:solidFill>
              </a:rPr>
              <a:t>The Geography of Peace.</a:t>
            </a:r>
            <a:endParaRPr lang="en-US" sz="2800" dirty="0">
              <a:solidFill>
                <a:schemeClr val="tx2">
                  <a:lumMod val="25000"/>
                </a:schemeClr>
              </a:solidFill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en-US" sz="2800" i="1" dirty="0">
              <a:solidFill>
                <a:schemeClr val="tx2">
                  <a:lumMod val="25000"/>
                </a:schemeClr>
              </a:solidFill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800" dirty="0" err="1">
                <a:solidFill>
                  <a:schemeClr val="tx2">
                    <a:lumMod val="25000"/>
                  </a:schemeClr>
                </a:solidFill>
              </a:rPr>
              <a:t>Spykman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 argued that the </a:t>
            </a:r>
            <a:r>
              <a:rPr lang="en-US" sz="2800" b="1" dirty="0">
                <a:solidFill>
                  <a:srgbClr val="FF0000"/>
                </a:solidFill>
              </a:rPr>
              <a:t>Eurasian rim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, not its heart, held the key to global power.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2">
                  <a:lumMod val="25000"/>
                </a:schemeClr>
              </a:solidFill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</a:rPr>
              <a:t>What is the </a:t>
            </a:r>
            <a:r>
              <a:rPr lang="en-US" sz="2800" b="1" dirty="0" err="1">
                <a:solidFill>
                  <a:srgbClr val="FF0000"/>
                </a:solidFill>
              </a:rPr>
              <a:t>rimland</a:t>
            </a:r>
            <a:r>
              <a:rPr lang="en-US" sz="2800" b="1" dirty="0">
                <a:solidFill>
                  <a:srgbClr val="FF0000"/>
                </a:solidFill>
              </a:rPr>
              <a:t>?  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</a:rPr>
              <a:t>It is a large swath of land that encircles the heartland, roughly touching oceans and seas.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62800" y="2514600"/>
            <a:ext cx="1676400" cy="1673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does the </a:t>
            </a:r>
            <a:r>
              <a:rPr lang="en-US" dirty="0" err="1" smtClean="0"/>
              <a:t>rimland</a:t>
            </a:r>
            <a:r>
              <a:rPr lang="en-US" dirty="0" smtClean="0"/>
              <a:t> include?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85800"/>
            <a:ext cx="609600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</a:rPr>
              <a:t>The </a:t>
            </a:r>
            <a:r>
              <a:rPr lang="en-US" sz="2800" b="1" dirty="0" err="1">
                <a:solidFill>
                  <a:srgbClr val="FF0000"/>
                </a:solidFill>
              </a:rPr>
              <a:t>rimland</a:t>
            </a:r>
            <a:r>
              <a:rPr lang="en-US" sz="2800" b="1" dirty="0">
                <a:solidFill>
                  <a:srgbClr val="FF0000"/>
                </a:solidFill>
              </a:rPr>
              <a:t> includes: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2">
                  <a:lumMod val="25000"/>
                </a:schemeClr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25000"/>
                  </a:schemeClr>
                </a:solidFill>
              </a:rPr>
              <a:t>China</a:t>
            </a: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25000"/>
                  </a:schemeClr>
                </a:solidFill>
              </a:rPr>
              <a:t>Korea</a:t>
            </a: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25000"/>
                  </a:schemeClr>
                </a:solidFill>
              </a:rPr>
              <a:t>Japan </a:t>
            </a: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25000"/>
                  </a:schemeClr>
                </a:solidFill>
              </a:rPr>
              <a:t>Southeast Asia</a:t>
            </a: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25000"/>
                  </a:schemeClr>
                </a:solidFill>
              </a:rPr>
              <a:t>India</a:t>
            </a: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25000"/>
                  </a:schemeClr>
                </a:solidFill>
              </a:rPr>
              <a:t>Arabian Peninsula</a:t>
            </a:r>
          </a:p>
          <a:p>
            <a:pPr marL="742950" lvl="1" indent="-285750" algn="just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25000"/>
                  </a:schemeClr>
                </a:solidFill>
              </a:rPr>
              <a:t>Europe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2">
                  <a:lumMod val="2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This area is unlikely to fall under any one superpower’s control, an IMPORTANT key to keeping a global, geopolitical balance of power.</a:t>
            </a:r>
          </a:p>
        </p:txBody>
      </p:sp>
      <p:pic>
        <p:nvPicPr>
          <p:cNvPr id="80898" name="Picture 2" descr="C:\Users\Owner\AppData\Local\Microsoft\Windows\Temporary Internet Files\Content.IE5\MSJ24HHB\MC900438066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2192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dirty="0" smtClean="0"/>
              <a:t>With increasing </a:t>
            </a:r>
            <a:r>
              <a:rPr lang="en-US" sz="2800" dirty="0" smtClean="0">
                <a:solidFill>
                  <a:srgbClr val="FF0000"/>
                </a:solidFill>
              </a:rPr>
              <a:t>globalization</a:t>
            </a:r>
            <a:r>
              <a:rPr lang="en-US" sz="2800" dirty="0" smtClean="0"/>
              <a:t>, geopolitics has been reinvigorated.</a:t>
            </a:r>
          </a:p>
          <a:p>
            <a:pPr algn="just">
              <a:defRPr/>
            </a:pPr>
            <a:r>
              <a:rPr lang="en-US" sz="2800" dirty="0" smtClean="0"/>
              <a:t>The study of geopolitics was dominated by the </a:t>
            </a:r>
            <a:r>
              <a:rPr lang="en-US" sz="2800" dirty="0" smtClean="0">
                <a:solidFill>
                  <a:srgbClr val="FF0000"/>
                </a:solidFill>
              </a:rPr>
              <a:t>Cold War </a:t>
            </a:r>
            <a:r>
              <a:rPr lang="en-US" sz="2800" dirty="0" smtClean="0"/>
              <a:t>from 1945 to 1991.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geopolitics</a:t>
            </a:r>
            <a:endParaRPr lang="en-US" dirty="0"/>
          </a:p>
        </p:txBody>
      </p:sp>
      <p:pic>
        <p:nvPicPr>
          <p:cNvPr id="81922" name="Picture 2" descr="C:\Users\Owner\AppData\Local\Microsoft\Windows\Temporary Internet Files\Content.IE5\LTLN4AAN\MP9004438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73499"/>
            <a:ext cx="3434536" cy="23749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270033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Nation-states</a:t>
            </a:r>
            <a:r>
              <a:rPr lang="en-US" sz="2800" dirty="0" smtClean="0"/>
              <a:t> have always had their challenges, both internal and external, but today new </a:t>
            </a:r>
            <a:r>
              <a:rPr lang="en-US" sz="2800" b="1" dirty="0" smtClean="0">
                <a:solidFill>
                  <a:srgbClr val="FF0000"/>
                </a:solidFill>
              </a:rPr>
              <a:t>supranational forces </a:t>
            </a:r>
            <a:r>
              <a:rPr lang="en-US" sz="2800" dirty="0" smtClean="0"/>
              <a:t>are at work that have led some to believe that the nation-state political configuration itself may be changing.</a:t>
            </a:r>
          </a:p>
          <a:p>
            <a:pPr marL="44450" indent="0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Nation-states are changing</a:t>
            </a:r>
            <a:endParaRPr lang="en-US" dirty="0"/>
          </a:p>
        </p:txBody>
      </p:sp>
      <p:pic>
        <p:nvPicPr>
          <p:cNvPr id="11268" name="Picture 2" descr="C:\Users\Owner\AppData\Local\Microsoft\Windows\Temporary Internet Files\Content.IE5\MSJ24HHB\MC90005351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090988"/>
            <a:ext cx="2157413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757737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endParaRPr lang="en-US" sz="2400" dirty="0" smtClean="0"/>
          </a:p>
          <a:p>
            <a:pPr algn="just">
              <a:defRPr/>
            </a:pPr>
            <a:endParaRPr lang="en-US" sz="2400" dirty="0"/>
          </a:p>
          <a:p>
            <a:pPr algn="just">
              <a:defRPr/>
            </a:pPr>
            <a:endParaRPr lang="en-US" sz="2400" dirty="0" smtClean="0"/>
          </a:p>
          <a:p>
            <a:pPr algn="just">
              <a:defRPr/>
            </a:pPr>
            <a:endParaRPr lang="en-US" sz="2400" dirty="0"/>
          </a:p>
          <a:p>
            <a:pPr algn="just">
              <a:defRPr/>
            </a:pPr>
            <a:endParaRPr lang="en-US" sz="2200" dirty="0" smtClean="0"/>
          </a:p>
          <a:p>
            <a:pPr algn="just">
              <a:defRPr/>
            </a:pPr>
            <a:endParaRPr lang="en-US" sz="2200" dirty="0"/>
          </a:p>
          <a:p>
            <a:pPr algn="just">
              <a:defRPr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Cold War </a:t>
            </a:r>
            <a:r>
              <a:rPr lang="en-US" sz="2400" dirty="0" smtClean="0"/>
              <a:t>was the competition between two superpowers—the U.S. and Soviet Union—for control of land spaces all over the world.</a:t>
            </a:r>
          </a:p>
          <a:p>
            <a:pPr algn="just">
              <a:defRPr/>
            </a:pPr>
            <a:r>
              <a:rPr lang="en-US" sz="2400" dirty="0" smtClean="0"/>
              <a:t>With the fall of the Soviet Union in 1991, the U.S. </a:t>
            </a:r>
            <a:r>
              <a:rPr lang="en-US" sz="2400" dirty="0" smtClean="0"/>
              <a:t>was left as the only </a:t>
            </a:r>
            <a:r>
              <a:rPr lang="en-US" sz="2400" b="1" dirty="0" smtClean="0">
                <a:solidFill>
                  <a:srgbClr val="FF0000"/>
                </a:solidFill>
              </a:rPr>
              <a:t>superpower</a:t>
            </a:r>
            <a:r>
              <a:rPr lang="en-US" sz="2400" dirty="0" smtClean="0"/>
              <a:t> </a:t>
            </a:r>
            <a:r>
              <a:rPr lang="en-US" sz="2400" dirty="0" smtClean="0"/>
              <a:t>in a rapidly changing </a:t>
            </a:r>
            <a:r>
              <a:rPr lang="en-US" sz="2400" dirty="0" smtClean="0"/>
              <a:t>world </a:t>
            </a:r>
            <a:r>
              <a:rPr lang="en-US" sz="2400" dirty="0" smtClean="0"/>
              <a:t>that is being redefined.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geopolitics</a:t>
            </a:r>
            <a:endParaRPr lang="en-US" dirty="0"/>
          </a:p>
        </p:txBody>
      </p:sp>
      <p:pic>
        <p:nvPicPr>
          <p:cNvPr id="82946" name="Picture 2" descr="C:\Users\Owner\AppData\Local\Microsoft\Windows\Temporary Internet Files\Content.IE5\MSJ24HHB\MP9003987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52538"/>
            <a:ext cx="4419600" cy="2524125"/>
          </a:xfrm>
          <a:prstGeom prst="rect">
            <a:avLst/>
          </a:prstGeom>
          <a:ln w="5715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0" y="1828800"/>
            <a:ext cx="2743200" cy="4406900"/>
          </a:xfrm>
        </p:spPr>
        <p:txBody>
          <a:bodyPr/>
          <a:lstStyle/>
          <a:p>
            <a:pPr>
              <a:defRPr/>
            </a:pPr>
            <a:endParaRPr lang="en-US" sz="4400" dirty="0" smtClean="0"/>
          </a:p>
          <a:p>
            <a:pPr>
              <a:defRPr/>
            </a:pPr>
            <a:r>
              <a:rPr lang="en-US" sz="4400" dirty="0" smtClean="0"/>
              <a:t>Russia</a:t>
            </a:r>
          </a:p>
          <a:p>
            <a:pPr>
              <a:defRPr/>
            </a:pPr>
            <a:r>
              <a:rPr lang="en-US" sz="4400" dirty="0" smtClean="0"/>
              <a:t>China</a:t>
            </a:r>
          </a:p>
          <a:p>
            <a:pPr>
              <a:defRPr/>
            </a:pPr>
            <a:r>
              <a:rPr lang="en-US" sz="4400" dirty="0" smtClean="0"/>
              <a:t>Europe</a:t>
            </a:r>
          </a:p>
          <a:p>
            <a:pPr marL="44450" indent="0">
              <a:buFont typeface="Wingdings 2" pitchFamily="18" charset="2"/>
              <a:buNone/>
              <a:defRPr/>
            </a:pPr>
            <a:endParaRPr lang="en-US" dirty="0"/>
          </a:p>
          <a:p>
            <a:pPr marL="44450" indent="0">
              <a:buFont typeface="Wingdings 2" pitchFamily="18" charset="2"/>
              <a:buNone/>
              <a:defRPr/>
            </a:pPr>
            <a:endParaRPr lang="en-US" dirty="0" smtClean="0"/>
          </a:p>
          <a:p>
            <a:pPr marL="44450" indent="0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Emerging forces in today’s world</a:t>
            </a:r>
            <a:endParaRPr lang="en-US" dirty="0"/>
          </a:p>
        </p:txBody>
      </p:sp>
      <p:pic>
        <p:nvPicPr>
          <p:cNvPr id="39940" name="Picture 3" descr="C:\Users\Owner\AppData\Local\Microsoft\Windows\Temporary Internet Files\Content.IE5\VB892845\MC90044144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304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069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err="1" smtClean="0"/>
              <a:t>Suprational</a:t>
            </a:r>
            <a:r>
              <a:rPr lang="en-US" sz="2200" dirty="0" smtClean="0"/>
              <a:t> organizations</a:t>
            </a:r>
          </a:p>
          <a:p>
            <a:pPr eaLnBrk="1" hangingPunct="1">
              <a:defRPr/>
            </a:pPr>
            <a:r>
              <a:rPr lang="en-US" sz="2200" dirty="0" smtClean="0"/>
              <a:t>Centripetal forces</a:t>
            </a:r>
          </a:p>
          <a:p>
            <a:pPr eaLnBrk="1" hangingPunct="1">
              <a:defRPr/>
            </a:pPr>
            <a:r>
              <a:rPr lang="en-US" sz="2200" dirty="0" smtClean="0"/>
              <a:t>Centrifugal forces</a:t>
            </a:r>
          </a:p>
          <a:p>
            <a:pPr eaLnBrk="1" hangingPunct="1">
              <a:defRPr/>
            </a:pPr>
            <a:r>
              <a:rPr lang="en-US" sz="2200" dirty="0" smtClean="0"/>
              <a:t>Separatist movements</a:t>
            </a:r>
          </a:p>
          <a:p>
            <a:pPr eaLnBrk="1" hangingPunct="1">
              <a:defRPr/>
            </a:pPr>
            <a:r>
              <a:rPr lang="en-US" sz="2200" dirty="0" smtClean="0"/>
              <a:t>Devolution</a:t>
            </a:r>
          </a:p>
          <a:p>
            <a:pPr eaLnBrk="1" hangingPunct="1">
              <a:defRPr/>
            </a:pPr>
            <a:r>
              <a:rPr lang="en-US" sz="2200" dirty="0" smtClean="0"/>
              <a:t>Ethnic forces</a:t>
            </a:r>
          </a:p>
          <a:p>
            <a:pPr eaLnBrk="1" hangingPunct="1">
              <a:defRPr/>
            </a:pPr>
            <a:r>
              <a:rPr lang="en-US" sz="2200" dirty="0" smtClean="0"/>
              <a:t>Ethnic groups</a:t>
            </a:r>
          </a:p>
          <a:p>
            <a:pPr eaLnBrk="1" hangingPunct="1">
              <a:defRPr/>
            </a:pPr>
            <a:r>
              <a:rPr lang="en-US" sz="2200" dirty="0" err="1" smtClean="0"/>
              <a:t>Ethnonationalism</a:t>
            </a:r>
            <a:endParaRPr lang="en-US" sz="2200" dirty="0" smtClean="0"/>
          </a:p>
          <a:p>
            <a:pPr eaLnBrk="1" hangingPunct="1">
              <a:defRPr/>
            </a:pPr>
            <a:r>
              <a:rPr lang="en-US" sz="2200" dirty="0" smtClean="0"/>
              <a:t>Ethnic devolutionary forces</a:t>
            </a:r>
          </a:p>
          <a:p>
            <a:pPr marL="44450" indent="0" eaLnBrk="1" hangingPunct="1">
              <a:buFont typeface="Wingdings 2" pitchFamily="18" charset="2"/>
              <a:buNone/>
              <a:defRPr/>
            </a:pPr>
            <a:endParaRPr lang="en-US" sz="2200" dirty="0" smtClean="0"/>
          </a:p>
          <a:p>
            <a:pPr eaLnBrk="1" hangingPunct="1">
              <a:defRPr/>
            </a:pP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06900"/>
          </a:xfrm>
        </p:spPr>
        <p:txBody>
          <a:bodyPr/>
          <a:lstStyle/>
          <a:p>
            <a:pPr eaLnBrk="1" hangingPunct="1">
              <a:defRPr/>
            </a:pPr>
            <a:r>
              <a:rPr lang="en-US" sz="2200" dirty="0" smtClean="0"/>
              <a:t>Spatial devolutionary forces</a:t>
            </a:r>
          </a:p>
          <a:p>
            <a:pPr eaLnBrk="1" hangingPunct="1">
              <a:defRPr/>
            </a:pPr>
            <a:r>
              <a:rPr lang="en-US" sz="2200" dirty="0" smtClean="0"/>
              <a:t>Geopolitics</a:t>
            </a:r>
          </a:p>
          <a:p>
            <a:pPr eaLnBrk="1" hangingPunct="1">
              <a:defRPr/>
            </a:pPr>
            <a:r>
              <a:rPr lang="en-US" sz="2200" dirty="0" smtClean="0"/>
              <a:t>Heartland Theory</a:t>
            </a:r>
          </a:p>
          <a:p>
            <a:pPr eaLnBrk="1" hangingPunct="1">
              <a:defRPr/>
            </a:pPr>
            <a:r>
              <a:rPr lang="en-US" sz="2200" dirty="0" err="1" smtClean="0"/>
              <a:t>Rimland</a:t>
            </a:r>
            <a:r>
              <a:rPr lang="en-US" sz="2200" dirty="0" smtClean="0"/>
              <a:t> Theory</a:t>
            </a:r>
          </a:p>
          <a:p>
            <a:pPr eaLnBrk="1" hangingPunct="1">
              <a:defRPr/>
            </a:pPr>
            <a:r>
              <a:rPr lang="en-US" sz="2200" dirty="0" smtClean="0"/>
              <a:t>Cold War</a:t>
            </a:r>
          </a:p>
          <a:p>
            <a:pPr eaLnBrk="1" hangingPunct="1">
              <a:defRPr/>
            </a:pPr>
            <a:r>
              <a:rPr lang="en-US" sz="2200" dirty="0" smtClean="0"/>
              <a:t>Superpower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Key Terms to Review </a:t>
            </a:r>
            <a:br>
              <a:rPr lang="en-US" dirty="0" smtClean="0"/>
            </a:br>
            <a:r>
              <a:rPr lang="en-US" dirty="0" smtClean="0"/>
              <a:t>from this session</a:t>
            </a:r>
            <a:endParaRPr lang="en-US" dirty="0"/>
          </a:p>
        </p:txBody>
      </p:sp>
      <p:pic>
        <p:nvPicPr>
          <p:cNvPr id="46085" name="Picture 5" descr="C:\Users\Owner\AppData\Local\Microsoft\Windows\Temporary Internet Files\Content.IE5\MSJ24HHB\MP9004330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86300"/>
            <a:ext cx="34290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986337"/>
          </a:xfrm>
        </p:spPr>
        <p:txBody>
          <a:bodyPr/>
          <a:lstStyle/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Supranational organizations </a:t>
            </a:r>
            <a:r>
              <a:rPr lang="en-US" sz="2800" dirty="0" smtClean="0"/>
              <a:t>are cooperating groups of nations that operate on either a regional or international level.</a:t>
            </a:r>
          </a:p>
          <a:p>
            <a:pPr algn="just">
              <a:defRPr/>
            </a:pPr>
            <a:r>
              <a:rPr lang="en-US" sz="2800" dirty="0" smtClean="0"/>
              <a:t>They establish </a:t>
            </a:r>
            <a:r>
              <a:rPr lang="en-US" sz="2800" b="1" dirty="0" smtClean="0">
                <a:solidFill>
                  <a:srgbClr val="FF0000"/>
                </a:solidFill>
              </a:rPr>
              <a:t>rules</a:t>
            </a:r>
            <a:r>
              <a:rPr lang="en-US" sz="2800" dirty="0" smtClean="0"/>
              <a:t> that their members must follow.</a:t>
            </a:r>
          </a:p>
          <a:p>
            <a:pPr algn="just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Examples:</a:t>
            </a:r>
          </a:p>
          <a:p>
            <a:pPr lvl="1" algn="just">
              <a:defRPr/>
            </a:pPr>
            <a:r>
              <a:rPr lang="en-US" sz="2400" dirty="0" smtClean="0"/>
              <a:t>European Union (regional)</a:t>
            </a:r>
          </a:p>
          <a:p>
            <a:pPr marL="365125" lvl="1" indent="0" algn="just"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algn="just">
              <a:defRPr/>
            </a:pPr>
            <a:r>
              <a:rPr lang="en-US" sz="2400" dirty="0" smtClean="0"/>
              <a:t>United Nations (international)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Supranational organizations</a:t>
            </a:r>
            <a:endParaRPr lang="en-US" dirty="0"/>
          </a:p>
        </p:txBody>
      </p:sp>
      <p:pic>
        <p:nvPicPr>
          <p:cNvPr id="62467" name="Picture 3" descr="C:\Users\Owner\AppData\Local\Microsoft\Windows\Temporary Internet Files\Content.IE5\MSJ24HHB\MP900362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8162" y="3955473"/>
            <a:ext cx="1748396" cy="11568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C:\Users\Owner\AppData\Local\Microsoft\Windows\Temporary Internet Files\Content.IE5\1AWRSIRC\MP90036285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86400"/>
            <a:ext cx="1701561" cy="1129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5" descr="C:\Users\Owner\AppData\Local\Microsoft\Windows\Temporary Internet Files\Content.IE5\VB892845\MC900228857[1].wmf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934200" y="3948113"/>
            <a:ext cx="185102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911225" y="1143000"/>
            <a:ext cx="7086600" cy="4419600"/>
          </a:xfrm>
          <a:prstGeom prst="bevel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 recurring set of forces affects all nation-states:  centripetal forces that unify them and centrifugal forces that tend to fragment them.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4114800"/>
            <a:ext cx="8407400" cy="2319338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Centripetal forces </a:t>
            </a:r>
            <a:r>
              <a:rPr lang="en-US" sz="2800" dirty="0" smtClean="0"/>
              <a:t>bind together the people of a state, giving it strength.</a:t>
            </a:r>
          </a:p>
          <a:p>
            <a:pPr algn="just">
              <a:defRPr/>
            </a:pPr>
            <a:r>
              <a:rPr lang="en-US" sz="2800" dirty="0" smtClean="0"/>
              <a:t>One of the most powerful centripetal forces is </a:t>
            </a:r>
            <a:r>
              <a:rPr lang="en-US" sz="2800" b="1" dirty="0" smtClean="0">
                <a:solidFill>
                  <a:srgbClr val="FF0000"/>
                </a:solidFill>
              </a:rPr>
              <a:t>nationalism</a:t>
            </a:r>
            <a:r>
              <a:rPr lang="en-US" sz="2800" dirty="0" smtClean="0"/>
              <a:t>, or identities based on nationhood.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Centripetal forces</a:t>
            </a:r>
            <a:endParaRPr lang="en-US" dirty="0"/>
          </a:p>
        </p:txBody>
      </p:sp>
      <p:pic>
        <p:nvPicPr>
          <p:cNvPr id="14340" name="Picture 2" descr="C:\Users\Owner\AppData\Local\Microsoft\Windows\Temporary Internet Files\Content.IE5\1AWRSIRC\MC9002411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525" y="1752600"/>
            <a:ext cx="2281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How is nationalism promoted?</a:t>
            </a:r>
          </a:p>
          <a:p>
            <a:pPr lvl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Use of symbols</a:t>
            </a:r>
          </a:p>
          <a:p>
            <a:pPr lvl="2">
              <a:defRPr/>
            </a:pPr>
            <a:r>
              <a:rPr lang="en-US" sz="2000" dirty="0" smtClean="0"/>
              <a:t>Flags</a:t>
            </a:r>
          </a:p>
          <a:p>
            <a:pPr lvl="2">
              <a:defRPr/>
            </a:pPr>
            <a:r>
              <a:rPr lang="en-US" sz="2000" dirty="0" smtClean="0"/>
              <a:t>Rituals</a:t>
            </a:r>
          </a:p>
          <a:p>
            <a:pPr lvl="2">
              <a:defRPr/>
            </a:pPr>
            <a:r>
              <a:rPr lang="en-US" sz="2000" dirty="0" smtClean="0"/>
              <a:t>Holidays</a:t>
            </a:r>
          </a:p>
          <a:p>
            <a:pPr lvl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Institutions</a:t>
            </a:r>
          </a:p>
          <a:p>
            <a:pPr lvl="2">
              <a:defRPr/>
            </a:pPr>
            <a:r>
              <a:rPr lang="en-US" sz="2000" dirty="0" smtClean="0"/>
              <a:t>Schools</a:t>
            </a:r>
          </a:p>
          <a:p>
            <a:pPr lvl="2">
              <a:defRPr/>
            </a:pPr>
            <a:r>
              <a:rPr lang="en-US" sz="2000" dirty="0" smtClean="0"/>
              <a:t>Armed forces</a:t>
            </a:r>
          </a:p>
          <a:p>
            <a:pPr lvl="2">
              <a:defRPr/>
            </a:pPr>
            <a:r>
              <a:rPr lang="en-US" sz="2000" dirty="0" smtClean="0"/>
              <a:t>Religions</a:t>
            </a:r>
          </a:p>
          <a:p>
            <a:pPr lvl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Transportation and communication systems</a:t>
            </a:r>
          </a:p>
          <a:p>
            <a:pPr lvl="2">
              <a:defRPr/>
            </a:pPr>
            <a:r>
              <a:rPr lang="en-US" sz="2000" dirty="0" smtClean="0"/>
              <a:t>National broadcasting companies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Centripetal forces</a:t>
            </a:r>
            <a:endParaRPr lang="en-US" dirty="0"/>
          </a:p>
        </p:txBody>
      </p:sp>
      <p:pic>
        <p:nvPicPr>
          <p:cNvPr id="64517" name="Picture 5" descr="C:\Users\Owner\AppData\Local\Microsoft\Windows\Temporary Internet Files\Content.IE5\MSJ24HHB\MC900252051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2298497" cy="266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Centrifugal forces </a:t>
            </a:r>
            <a:r>
              <a:rPr lang="en-US" sz="2800" dirty="0" smtClean="0"/>
              <a:t>oppose centripetal forces.  They destabilize the government and encourage the country to fall apart.</a:t>
            </a:r>
          </a:p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Examples:</a:t>
            </a:r>
          </a:p>
          <a:p>
            <a:pPr lvl="1" algn="just">
              <a:defRPr/>
            </a:pPr>
            <a:r>
              <a:rPr lang="en-US" sz="2400" dirty="0" smtClean="0"/>
              <a:t>Governments are not </a:t>
            </a:r>
            <a:r>
              <a:rPr lang="en-US" sz="2400" dirty="0" smtClean="0"/>
              <a:t>well </a:t>
            </a:r>
            <a:r>
              <a:rPr lang="en-US" sz="2400" dirty="0" smtClean="0"/>
              <a:t>organized.</a:t>
            </a:r>
            <a:endParaRPr lang="en-US" sz="2400" dirty="0" smtClean="0"/>
          </a:p>
          <a:p>
            <a:pPr lvl="1" algn="just">
              <a:defRPr/>
            </a:pPr>
            <a:r>
              <a:rPr lang="en-US" sz="2400" dirty="0" smtClean="0"/>
              <a:t>Weak </a:t>
            </a:r>
            <a:r>
              <a:rPr lang="en-US" sz="2400" dirty="0" smtClean="0"/>
              <a:t>institutions fail to provide support</a:t>
            </a:r>
          </a:p>
          <a:p>
            <a:pPr lvl="1" algn="just">
              <a:buNone/>
              <a:defRPr/>
            </a:pPr>
            <a:r>
              <a:rPr lang="en-US" sz="2400" dirty="0" smtClean="0"/>
              <a:t> </a:t>
            </a:r>
            <a:r>
              <a:rPr lang="en-US" sz="2400" dirty="0" smtClean="0"/>
              <a:t>  for the government.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Centrifugal forces</a:t>
            </a:r>
            <a:endParaRPr lang="en-US" dirty="0"/>
          </a:p>
        </p:txBody>
      </p:sp>
      <p:pic>
        <p:nvPicPr>
          <p:cNvPr id="65538" name="Picture 2" descr="C:\Users\Owner\AppData\Local\Microsoft\Windows\Temporary Internet Files\Content.IE5\VB892845\MC90007875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931896" cy="280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Strong institutions may also challenge the government for the loyalty of the people.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Example:  Creation of the USSR in 1917</a:t>
            </a:r>
          </a:p>
          <a:p>
            <a:pPr lvl="1" algn="just">
              <a:defRPr/>
            </a:pPr>
            <a:r>
              <a:rPr lang="en-US" sz="2500" dirty="0" smtClean="0"/>
              <a:t>Leaders grounded the new country in the ideology of </a:t>
            </a:r>
            <a:r>
              <a:rPr lang="en-US" sz="2500" dirty="0" smtClean="0">
                <a:solidFill>
                  <a:schemeClr val="accent1"/>
                </a:solidFill>
              </a:rPr>
              <a:t>communism.</a:t>
            </a:r>
          </a:p>
          <a:p>
            <a:pPr lvl="1" algn="just">
              <a:defRPr/>
            </a:pPr>
            <a:r>
              <a:rPr lang="en-US" sz="2500" dirty="0" smtClean="0"/>
              <a:t>The state also forbid the practice of Russian Orthodoxy, </a:t>
            </a:r>
            <a:r>
              <a:rPr lang="en-US" sz="2500" dirty="0" smtClean="0">
                <a:solidFill>
                  <a:schemeClr val="accent1"/>
                </a:solidFill>
              </a:rPr>
              <a:t>the traditional religion.</a:t>
            </a:r>
          </a:p>
          <a:p>
            <a:pPr lvl="1" algn="just">
              <a:defRPr/>
            </a:pPr>
            <a:r>
              <a:rPr lang="en-US" sz="2500" dirty="0" smtClean="0"/>
              <a:t>Church membership dropped, but </a:t>
            </a:r>
            <a:r>
              <a:rPr lang="en-US" sz="2500" dirty="0" smtClean="0">
                <a:solidFill>
                  <a:schemeClr val="accent1"/>
                </a:solidFill>
              </a:rPr>
              <a:t>the religious institution never disappeared.</a:t>
            </a:r>
          </a:p>
          <a:p>
            <a:pPr lvl="1" algn="just">
              <a:defRPr/>
            </a:pPr>
            <a:r>
              <a:rPr lang="en-US" sz="2500" dirty="0" smtClean="0">
                <a:solidFill>
                  <a:schemeClr val="accent1"/>
                </a:solidFill>
              </a:rPr>
              <a:t>When the USSR dissolved</a:t>
            </a:r>
            <a:r>
              <a:rPr lang="en-US" sz="2500" dirty="0" smtClean="0"/>
              <a:t>, the church reappeared and has since regained its strength.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Centrifugal forces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1228</TotalTime>
  <Words>1083</Words>
  <Application>Microsoft Office PowerPoint</Application>
  <PresentationFormat>On-screen Show (4:3)</PresentationFormat>
  <Paragraphs>187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Franklin Gothic Medium</vt:lpstr>
      <vt:lpstr>Arial</vt:lpstr>
      <vt:lpstr>Wingdings 2</vt:lpstr>
      <vt:lpstr>Wingdings</vt:lpstr>
      <vt:lpstr>Calibri</vt:lpstr>
      <vt:lpstr>Grid</vt:lpstr>
      <vt:lpstr>Unit 4: Political Organization  of Space </vt:lpstr>
      <vt:lpstr>Modern challenges  to the nation-state configuration</vt:lpstr>
      <vt:lpstr>Nation-states are changing</vt:lpstr>
      <vt:lpstr>Supranational organizations</vt:lpstr>
      <vt:lpstr>Slide 5</vt:lpstr>
      <vt:lpstr>Centripetal forces</vt:lpstr>
      <vt:lpstr>Centripetal forces</vt:lpstr>
      <vt:lpstr>Centrifugal forces</vt:lpstr>
      <vt:lpstr>Centrifugal forces</vt:lpstr>
      <vt:lpstr>Centrifugal forces</vt:lpstr>
      <vt:lpstr>Centrifugal forces</vt:lpstr>
      <vt:lpstr>Centrifugal forces</vt:lpstr>
      <vt:lpstr>Centrifugal forces</vt:lpstr>
      <vt:lpstr>Devolution: ethnic, economic, and spatial forces</vt:lpstr>
      <vt:lpstr>Types of devolutionary forces</vt:lpstr>
      <vt:lpstr>Ethnic forces</vt:lpstr>
      <vt:lpstr>Ethnic forces</vt:lpstr>
      <vt:lpstr>Economic forces</vt:lpstr>
      <vt:lpstr>Slide 19</vt:lpstr>
      <vt:lpstr>Spatial forces</vt:lpstr>
      <vt:lpstr>Spatial forces</vt:lpstr>
      <vt:lpstr>Changing geopolitical concerns</vt:lpstr>
      <vt:lpstr>What is geopolitics?</vt:lpstr>
      <vt:lpstr>Friedrich ratzel</vt:lpstr>
      <vt:lpstr>The heartland theory</vt:lpstr>
      <vt:lpstr>The heartland theory</vt:lpstr>
      <vt:lpstr>   The rimland theory </vt:lpstr>
      <vt:lpstr>What does the rimland include?</vt:lpstr>
      <vt:lpstr>geopolitics</vt:lpstr>
      <vt:lpstr>geopolitics</vt:lpstr>
      <vt:lpstr>Emerging forces in today’s world</vt:lpstr>
      <vt:lpstr>Key Terms to Review  from this session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geography</dc:title>
  <dc:creator>Owner</dc:creator>
  <cp:lastModifiedBy>Ethel Wood</cp:lastModifiedBy>
  <cp:revision>23</cp:revision>
  <dcterms:created xsi:type="dcterms:W3CDTF">2010-11-24T20:40:24Z</dcterms:created>
  <dcterms:modified xsi:type="dcterms:W3CDTF">2012-10-26T18:25:56Z</dcterms:modified>
</cp:coreProperties>
</file>