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303" r:id="rId4"/>
    <p:sldId id="304" r:id="rId5"/>
    <p:sldId id="305" r:id="rId6"/>
    <p:sldId id="306" r:id="rId7"/>
    <p:sldId id="307" r:id="rId8"/>
    <p:sldId id="308" r:id="rId9"/>
    <p:sldId id="310" r:id="rId10"/>
    <p:sldId id="309" r:id="rId11"/>
    <p:sldId id="311" r:id="rId12"/>
    <p:sldId id="312" r:id="rId13"/>
    <p:sldId id="313" r:id="rId14"/>
    <p:sldId id="314" r:id="rId15"/>
    <p:sldId id="354" r:id="rId16"/>
    <p:sldId id="315" r:id="rId17"/>
    <p:sldId id="316" r:id="rId18"/>
    <p:sldId id="317" r:id="rId19"/>
    <p:sldId id="318" r:id="rId20"/>
    <p:sldId id="320" r:id="rId21"/>
    <p:sldId id="321" r:id="rId22"/>
    <p:sldId id="322" r:id="rId23"/>
    <p:sldId id="353" r:id="rId24"/>
    <p:sldId id="325" r:id="rId25"/>
    <p:sldId id="327" r:id="rId26"/>
    <p:sldId id="355" r:id="rId27"/>
    <p:sldId id="324" r:id="rId28"/>
    <p:sldId id="357" r:id="rId29"/>
    <p:sldId id="328" r:id="rId30"/>
    <p:sldId id="329" r:id="rId31"/>
    <p:sldId id="330" r:id="rId32"/>
    <p:sldId id="331" r:id="rId33"/>
    <p:sldId id="332" r:id="rId34"/>
    <p:sldId id="334" r:id="rId35"/>
    <p:sldId id="333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5" r:id="rId44"/>
    <p:sldId id="342" r:id="rId45"/>
    <p:sldId id="343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02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1" autoAdjust="0"/>
    <p:restoredTop sz="94683" autoAdjust="0"/>
  </p:normalViewPr>
  <p:slideViewPr>
    <p:cSldViewPr>
      <p:cViewPr varScale="1">
        <p:scale>
          <a:sx n="84" d="100"/>
          <a:sy n="84" d="100"/>
        </p:scale>
        <p:origin x="-134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3D7812E-37CB-47FD-BB0C-FAD7163CF978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400E09-6F9A-485E-AECE-96E2EA75D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12B1-BDD6-4A5F-99F3-268CB8B7FFB3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2DC16-3931-4799-9CB8-8FCD9036F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B6B4-4E02-45EA-B9E1-19714E3AF99E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2F56FC8-AF9D-4C07-8476-908B9F41D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A43B3-2753-4D12-A8BB-FD281582AF35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9AD7D-E8FA-434C-9196-C60DDF31E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E8A694-C395-44DD-A669-F4EA467E09FC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2489BA4-C0F1-4FB0-83B2-B00E140FD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E5569-F7DA-4268-82CF-C6952618A311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335DA-CF55-4D40-B216-621D974C4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13A8-6FE4-4C8B-AA47-77A7D92840BA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28138-5070-451E-86BE-EBDF68F9F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9F9E-B3B1-4D03-97FD-B45548F71CE8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B8E07-E0B7-4893-A140-22F103A97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A4131-3C5A-49E4-9FE0-387E0D65E7BB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68E9-0E2F-493A-8228-771EF2712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374F3-1CA9-4B18-BB5B-FDC47E070335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48D0D3-DF5C-45BD-ABFA-72EA0076F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88173-D85A-426D-97FB-6313B1F6687F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F574-F36E-4C25-A3D3-A247EA9FA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BB24F2-3540-471C-B9C9-2522013EEC90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4848F9-4177-4B31-A334-22DD66CC0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0" r:id="rId2"/>
    <p:sldLayoutId id="2147483866" r:id="rId3"/>
    <p:sldLayoutId id="2147483861" r:id="rId4"/>
    <p:sldLayoutId id="2147483862" r:id="rId5"/>
    <p:sldLayoutId id="2147483863" r:id="rId6"/>
    <p:sldLayoutId id="2147483867" r:id="rId7"/>
    <p:sldLayoutId id="2147483868" r:id="rId8"/>
    <p:sldLayoutId id="2147483869" r:id="rId9"/>
    <p:sldLayoutId id="2147483864" r:id="rId10"/>
    <p:sldLayoutId id="2147483870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AC956E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808DA9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730E00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905000"/>
            <a:ext cx="1981200" cy="2138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Advanced Placement Human Geography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2638"/>
            <a:ext cx="6324600" cy="2366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Unit 4: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200" dirty="0"/>
              <a:t>Political Organization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of </a:t>
            </a:r>
            <a:r>
              <a:rPr lang="en-US" sz="3200" dirty="0"/>
              <a:t>Space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495800" y="62484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Session 5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19263"/>
            <a:ext cx="8483600" cy="4406900"/>
          </a:xfrm>
        </p:spPr>
        <p:txBody>
          <a:bodyPr/>
          <a:lstStyle/>
          <a:p>
            <a:pPr>
              <a:defRPr/>
            </a:pPr>
            <a:endParaRPr lang="en-US" sz="3200" dirty="0" smtClean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 smtClean="0"/>
              <a:t>The U.N. includes many sub-organizations that:</a:t>
            </a:r>
          </a:p>
          <a:p>
            <a:pPr lvl="1"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 promote the general welfare of the world’s citizens.</a:t>
            </a:r>
          </a:p>
          <a:p>
            <a:pPr lvl="1">
              <a:defRPr/>
            </a:pPr>
            <a:r>
              <a:rPr lang="en-US" sz="2800" dirty="0">
                <a:solidFill>
                  <a:schemeClr val="accent1"/>
                </a:solidFill>
              </a:rPr>
              <a:t>m</a:t>
            </a:r>
            <a:r>
              <a:rPr lang="en-US" sz="2800" dirty="0" smtClean="0">
                <a:solidFill>
                  <a:schemeClr val="accent1"/>
                </a:solidFill>
              </a:rPr>
              <a:t>onitor world trade.</a:t>
            </a:r>
          </a:p>
          <a:p>
            <a:pPr lvl="1">
              <a:defRPr/>
            </a:pPr>
            <a:r>
              <a:rPr lang="en-US" sz="2800" dirty="0">
                <a:solidFill>
                  <a:schemeClr val="accent1"/>
                </a:solidFill>
              </a:rPr>
              <a:t>a</a:t>
            </a:r>
            <a:r>
              <a:rPr lang="en-US" sz="2800" dirty="0" smtClean="0">
                <a:solidFill>
                  <a:schemeClr val="accent1"/>
                </a:solidFill>
              </a:rPr>
              <a:t>id world trade and other economic contacts.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United Nations</a:t>
            </a:r>
            <a:endParaRPr lang="en-US" dirty="0"/>
          </a:p>
        </p:txBody>
      </p:sp>
      <p:pic>
        <p:nvPicPr>
          <p:cNvPr id="18436" name="Picture 4" descr="C:\Users\Owner\AppData\Local\Microsoft\Windows\Temporary Internet Files\Content.IE5\LTLN4AAN\MC9001837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2050" y="1219200"/>
            <a:ext cx="1739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8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Examples of U.N. sub-organizations:</a:t>
            </a:r>
          </a:p>
          <a:p>
            <a:pPr lvl="1">
              <a:defRPr/>
            </a:pPr>
            <a:r>
              <a:rPr lang="en-US" sz="2400" dirty="0" smtClean="0"/>
              <a:t>The World Bank</a:t>
            </a:r>
          </a:p>
          <a:p>
            <a:pPr lvl="1">
              <a:defRPr/>
            </a:pPr>
            <a:r>
              <a:rPr lang="en-US" sz="2400" dirty="0" smtClean="0"/>
              <a:t>The International Court of Justice</a:t>
            </a:r>
          </a:p>
          <a:p>
            <a:pPr lvl="1">
              <a:defRPr/>
            </a:pPr>
            <a:r>
              <a:rPr lang="en-US" sz="2400" dirty="0" smtClean="0"/>
              <a:t>UNESCO (United Nations Educational, Scientific, and Cultural Organization)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United nations</a:t>
            </a:r>
            <a:endParaRPr lang="en-US" dirty="0"/>
          </a:p>
        </p:txBody>
      </p:sp>
      <p:pic>
        <p:nvPicPr>
          <p:cNvPr id="19460" name="Picture 4" descr="C:\Users\Owner\AppData\Local\Microsoft\Windows\Temporary Internet Files\Content.IE5\VB892845\MC900229239[1].wmf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63985"/>
            <a:ext cx="2201863" cy="2203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62800" y="460375"/>
            <a:ext cx="1676400" cy="5711825"/>
          </a:xfrm>
        </p:spPr>
        <p:txBody>
          <a:bodyPr vert="vert"/>
          <a:lstStyle/>
          <a:p>
            <a:pPr algn="ctr">
              <a:defRPr/>
            </a:pPr>
            <a:r>
              <a:rPr lang="en-US" sz="4000" dirty="0" smtClean="0"/>
              <a:t>Regional organizations</a:t>
            </a:r>
            <a:endParaRPr lang="en-US" sz="4000" dirty="0"/>
          </a:p>
        </p:txBody>
      </p:sp>
      <p:pic>
        <p:nvPicPr>
          <p:cNvPr id="20485" name="Picture 5" descr="C:\Users\Owner\AppData\Local\Microsoft\Windows\Temporary Internet Files\Content.IE5\VB892845\MP9004384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52959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68538"/>
            <a:ext cx="4724400" cy="3538537"/>
          </a:xfrm>
        </p:spPr>
        <p:txBody>
          <a:bodyPr/>
          <a:lstStyle/>
          <a:p>
            <a:pPr algn="just">
              <a:defRPr/>
            </a:pPr>
            <a:r>
              <a:rPr lang="en-US" sz="2800" dirty="0" smtClean="0"/>
              <a:t>Regional organizations have been formed for several reasons:</a:t>
            </a:r>
          </a:p>
          <a:p>
            <a:pPr lvl="1" algn="just"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Military</a:t>
            </a:r>
          </a:p>
          <a:p>
            <a:pPr lvl="1" algn="just"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Economic</a:t>
            </a:r>
          </a:p>
          <a:p>
            <a:pPr lvl="1" algn="just"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Social or cultural</a:t>
            </a:r>
          </a:p>
          <a:p>
            <a:pPr lvl="1" algn="just"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Political</a:t>
            </a:r>
          </a:p>
          <a:p>
            <a:pPr marL="365125" lvl="1" indent="0" algn="just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Regional organizations</a:t>
            </a:r>
            <a:endParaRPr lang="en-US" dirty="0"/>
          </a:p>
        </p:txBody>
      </p:sp>
      <p:pic>
        <p:nvPicPr>
          <p:cNvPr id="21509" name="Picture 5" descr="C:\Users\Owner\AppData\Local\Microsoft\Windows\Temporary Internet Files\Content.IE5\MSJ24HHB\MC90028100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819400"/>
            <a:ext cx="3473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ctr"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Example:  North Atlantic Treaty Organization</a:t>
            </a:r>
          </a:p>
          <a:p>
            <a:pPr marL="44450" indent="0" algn="just">
              <a:buFont typeface="Wingdings 2" pitchFamily="18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                   (NATO)</a:t>
            </a:r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lvl="1" algn="just">
              <a:defRPr/>
            </a:pPr>
            <a:r>
              <a:rPr lang="en-US" sz="2800" dirty="0" smtClean="0"/>
              <a:t>NATO was formed during the Cold War with 14 European members, the U.S. and Canada.</a:t>
            </a:r>
          </a:p>
          <a:p>
            <a:pPr lvl="1" algn="just">
              <a:defRPr/>
            </a:pPr>
            <a:r>
              <a:rPr lang="en-US" sz="2800" dirty="0" smtClean="0"/>
              <a:t>An opposing alliance—</a:t>
            </a:r>
            <a:r>
              <a:rPr lang="en-US" sz="2800" b="1" dirty="0" smtClean="0">
                <a:solidFill>
                  <a:schemeClr val="accent1"/>
                </a:solidFill>
              </a:rPr>
              <a:t>the Warsaw Pact</a:t>
            </a:r>
            <a:r>
              <a:rPr lang="en-US" sz="2800" dirty="0" smtClean="0"/>
              <a:t>—began in 1955 and was composed of the Soviet Union and 6 Eastern European countries.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Regional organizations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450" indent="0" algn="ctr"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Example:  North Atlantic Treaty Organization</a:t>
            </a:r>
          </a:p>
          <a:p>
            <a:pPr marL="44450" indent="0" algn="ctr"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(NATO)</a:t>
            </a:r>
          </a:p>
          <a:p>
            <a:pPr marL="44450" indent="0" algn="ctr">
              <a:buFont typeface="Wingdings 2" pitchFamily="18" charset="2"/>
              <a:buNone/>
              <a:defRPr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lvl="1" algn="just">
              <a:defRPr/>
            </a:pPr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FF0000"/>
                </a:solidFill>
              </a:rPr>
              <a:t>Warsaw Pact </a:t>
            </a:r>
            <a:r>
              <a:rPr lang="en-US" sz="3200" dirty="0" smtClean="0"/>
              <a:t>was disbanded following the breakup of the Soviet Union.</a:t>
            </a:r>
          </a:p>
          <a:p>
            <a:pPr lvl="1" algn="just">
              <a:defRPr/>
            </a:pPr>
            <a:r>
              <a:rPr lang="en-US" sz="3200" b="1" dirty="0" smtClean="0">
                <a:solidFill>
                  <a:schemeClr val="accent1"/>
                </a:solidFill>
              </a:rPr>
              <a:t>NATO expanded after the dissolution of the Warsaw Pact to include many of its former members.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Regional organizations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833937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endParaRPr lang="en-US" sz="3200" dirty="0" smtClean="0"/>
          </a:p>
          <a:p>
            <a:pPr algn="just">
              <a:defRPr/>
            </a:pPr>
            <a:endParaRPr lang="en-US" sz="3200" dirty="0"/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800" dirty="0" smtClean="0"/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800" dirty="0"/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800" dirty="0" smtClean="0"/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800" dirty="0"/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900" dirty="0" smtClean="0"/>
          </a:p>
          <a:p>
            <a:pPr marL="44450" indent="0" algn="just">
              <a:buFont typeface="Wingdings 2" pitchFamily="18" charset="2"/>
              <a:buNone/>
              <a:defRPr/>
            </a:pPr>
            <a:r>
              <a:rPr lang="en-US" sz="3500" dirty="0" smtClean="0"/>
              <a:t>Other examples:</a:t>
            </a:r>
          </a:p>
          <a:p>
            <a:pPr lvl="1" algn="just">
              <a:defRPr/>
            </a:pPr>
            <a:r>
              <a:rPr lang="en-US" sz="3000" b="1" dirty="0" smtClean="0">
                <a:solidFill>
                  <a:srgbClr val="FF0000"/>
                </a:solidFill>
              </a:rPr>
              <a:t>The Organization of American States (OAS)  </a:t>
            </a:r>
            <a:r>
              <a:rPr lang="en-US" sz="3000" dirty="0" smtClean="0"/>
              <a:t>was created to promote social, cultural, political, and economic links among member states in the Western Hemisphere.</a:t>
            </a:r>
          </a:p>
          <a:p>
            <a:pPr lvl="1" algn="just">
              <a:defRPr/>
            </a:pPr>
            <a:r>
              <a:rPr lang="en-US" sz="3000" b="1" dirty="0" smtClean="0">
                <a:solidFill>
                  <a:srgbClr val="FF0000"/>
                </a:solidFill>
              </a:rPr>
              <a:t>The Arab League </a:t>
            </a:r>
            <a:r>
              <a:rPr lang="en-US" sz="3000" dirty="0" smtClean="0"/>
              <a:t>was founded to promote the interests and sovereignty of countries in the Middle East.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Regional organizations</a:t>
            </a:r>
            <a:endParaRPr lang="en-US" dirty="0"/>
          </a:p>
        </p:txBody>
      </p:sp>
      <p:pic>
        <p:nvPicPr>
          <p:cNvPr id="23556" name="Picture 4" descr="C:\Users\Owner\AppData\Local\Microsoft\Windows\Temporary Internet Files\Content.IE5\1AWRSIRC\MC9004471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1174304"/>
            <a:ext cx="1662031" cy="202609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6324600" cy="5853113"/>
          </a:xfrm>
        </p:spPr>
        <p:txBody>
          <a:bodyPr/>
          <a:lstStyle/>
          <a:p>
            <a:pPr algn="just">
              <a:defRPr/>
            </a:pPr>
            <a:r>
              <a:rPr lang="en-US" dirty="0" smtClean="0"/>
              <a:t>The European Union is a regional organization that promises to redefine the meaning of </a:t>
            </a:r>
            <a:r>
              <a:rPr lang="en-US" b="1" dirty="0" smtClean="0">
                <a:solidFill>
                  <a:srgbClr val="FF0000"/>
                </a:solidFill>
              </a:rPr>
              <a:t>sovereignty.</a:t>
            </a:r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dirty="0"/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dirty="0" smtClean="0"/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dirty="0" smtClean="0"/>
          </a:p>
          <a:p>
            <a:pPr algn="just">
              <a:defRPr/>
            </a:pPr>
            <a:endParaRPr lang="en-US" sz="800" dirty="0" smtClean="0"/>
          </a:p>
          <a:p>
            <a:pPr algn="just">
              <a:defRPr/>
            </a:pPr>
            <a:endParaRPr lang="en-US" sz="800" dirty="0"/>
          </a:p>
          <a:p>
            <a:pPr algn="just">
              <a:defRPr/>
            </a:pPr>
            <a:r>
              <a:rPr lang="en-US" dirty="0" smtClean="0"/>
              <a:t>All the countries of Europe are deeply affected by a trend toward </a:t>
            </a:r>
            <a:r>
              <a:rPr lang="en-US" b="1" dirty="0" smtClean="0">
                <a:solidFill>
                  <a:srgbClr val="FF0000"/>
                </a:solidFill>
              </a:rPr>
              <a:t>integration.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62800" y="2209800"/>
            <a:ext cx="1676400" cy="1673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err="1" smtClean="0"/>
              <a:t>european</a:t>
            </a:r>
            <a:r>
              <a:rPr lang="en-US" dirty="0" smtClean="0"/>
              <a:t> union</a:t>
            </a:r>
            <a:endParaRPr lang="en-US" dirty="0"/>
          </a:p>
        </p:txBody>
      </p:sp>
      <p:pic>
        <p:nvPicPr>
          <p:cNvPr id="24580" name="Picture 4" descr="C:\Users\Owner\AppData\Local\Microsoft\Windows\Temporary Internet Files\Content.IE5\1AWRSIRC\MC910216995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0"/>
            <a:ext cx="2907986" cy="1828800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Integration</a:t>
            </a:r>
            <a:r>
              <a:rPr lang="en-US" sz="3200" dirty="0" smtClean="0"/>
              <a:t> is a process that encourages states to pool their sovereignty in order to gain political, economic, and social clout.</a:t>
            </a:r>
          </a:p>
          <a:p>
            <a:pPr algn="just">
              <a:defRPr/>
            </a:pPr>
            <a:r>
              <a:rPr lang="en-US" sz="3200" dirty="0" smtClean="0"/>
              <a:t>Integration binds states together with:</a:t>
            </a:r>
          </a:p>
          <a:p>
            <a:pPr lvl="1" algn="just">
              <a:defRPr/>
            </a:pPr>
            <a:r>
              <a:rPr lang="en-US" sz="2800" b="1" dirty="0">
                <a:solidFill>
                  <a:srgbClr val="FF0000"/>
                </a:solidFill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</a:rPr>
              <a:t>ommon policies</a:t>
            </a:r>
          </a:p>
          <a:p>
            <a:pPr lvl="1" algn="just">
              <a:defRPr/>
            </a:pP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hared rules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err="1" smtClean="0"/>
              <a:t>european</a:t>
            </a:r>
            <a:r>
              <a:rPr lang="en-US" dirty="0"/>
              <a:t> </a:t>
            </a:r>
            <a:r>
              <a:rPr lang="en-US" dirty="0" smtClean="0"/>
              <a:t>union</a:t>
            </a:r>
            <a:endParaRPr lang="en-US" dirty="0"/>
          </a:p>
        </p:txBody>
      </p:sp>
      <p:pic>
        <p:nvPicPr>
          <p:cNvPr id="25605" name="Picture 5" descr="C:\Users\Owner\AppData\Local\Microsoft\Windows\Temporary Internet Files\Content.IE5\1AWRSIRC\MC9000580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449763"/>
            <a:ext cx="2455863" cy="1874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833937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sz="2800" dirty="0" smtClean="0"/>
              <a:t>The organization has gone through </a:t>
            </a:r>
            <a:r>
              <a:rPr lang="en-US" sz="2800" b="1" dirty="0" smtClean="0">
                <a:solidFill>
                  <a:srgbClr val="FF0000"/>
                </a:solidFill>
              </a:rPr>
              <a:t>several name changes</a:t>
            </a:r>
            <a:r>
              <a:rPr lang="en-US" sz="2800" dirty="0" smtClean="0"/>
              <a:t>, but until 1991 its goals were exclusively economic.</a:t>
            </a:r>
            <a:endParaRPr lang="en-US" sz="400" dirty="0" smtClean="0"/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300" dirty="0" smtClean="0"/>
          </a:p>
          <a:p>
            <a:pPr algn="just">
              <a:defRPr/>
            </a:pP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Maastricht Treaty </a:t>
            </a:r>
            <a:r>
              <a:rPr lang="en-US" sz="2800" dirty="0" smtClean="0"/>
              <a:t>created the modern organization and gave it authority in new areas:</a:t>
            </a:r>
          </a:p>
          <a:p>
            <a:pPr lvl="1" algn="just">
              <a:defRPr/>
            </a:pPr>
            <a:r>
              <a:rPr lang="en-US" sz="2400" b="1" dirty="0">
                <a:solidFill>
                  <a:schemeClr val="accent1"/>
                </a:solidFill>
              </a:rPr>
              <a:t>m</a:t>
            </a:r>
            <a:r>
              <a:rPr lang="en-US" sz="2400" b="1" dirty="0" smtClean="0">
                <a:solidFill>
                  <a:schemeClr val="accent1"/>
                </a:solidFill>
              </a:rPr>
              <a:t>onetary policy</a:t>
            </a:r>
          </a:p>
          <a:p>
            <a:pPr lvl="1" algn="just">
              <a:defRPr/>
            </a:pPr>
            <a:r>
              <a:rPr lang="en-US" sz="2400" b="1" dirty="0">
                <a:solidFill>
                  <a:schemeClr val="accent1"/>
                </a:solidFill>
              </a:rPr>
              <a:t>f</a:t>
            </a:r>
            <a:r>
              <a:rPr lang="en-US" sz="2400" b="1" dirty="0" smtClean="0">
                <a:solidFill>
                  <a:schemeClr val="accent1"/>
                </a:solidFill>
              </a:rPr>
              <a:t>oreign affairs</a:t>
            </a:r>
          </a:p>
          <a:p>
            <a:pPr lvl="1" algn="just">
              <a:defRPr/>
            </a:pPr>
            <a:r>
              <a:rPr lang="en-US" sz="2400" b="1" dirty="0">
                <a:solidFill>
                  <a:schemeClr val="accent1"/>
                </a:solidFill>
              </a:rPr>
              <a:t>n</a:t>
            </a:r>
            <a:r>
              <a:rPr lang="en-US" sz="2400" b="1" dirty="0" smtClean="0">
                <a:solidFill>
                  <a:schemeClr val="accent1"/>
                </a:solidFill>
              </a:rPr>
              <a:t>ational security</a:t>
            </a:r>
          </a:p>
          <a:p>
            <a:pPr lvl="1" algn="just"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transportation</a:t>
            </a:r>
          </a:p>
          <a:p>
            <a:pPr lvl="1" algn="just"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the environment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err="1" smtClean="0"/>
              <a:t>european</a:t>
            </a:r>
            <a:r>
              <a:rPr lang="en-US" dirty="0" smtClean="0"/>
              <a:t> union</a:t>
            </a:r>
            <a:endParaRPr lang="en-US" dirty="0"/>
          </a:p>
        </p:txBody>
      </p:sp>
      <p:pic>
        <p:nvPicPr>
          <p:cNvPr id="26629" name="Picture 5" descr="C:\Users\Owner\AppData\Local\Microsoft\Windows\Temporary Internet Files\Content.IE5\LTLN4AAN\MC9003428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34640"/>
            <a:ext cx="2657704" cy="2166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2800" y="2892425"/>
            <a:ext cx="1600200" cy="16462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949575"/>
            <a:ext cx="6324600" cy="16462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Supranational organizations:  changing the meaning of sovereignty</a:t>
            </a:r>
            <a:endParaRPr lang="en-US" sz="3200" dirty="0"/>
          </a:p>
        </p:txBody>
      </p:sp>
      <p:pic>
        <p:nvPicPr>
          <p:cNvPr id="10244" name="Picture 2" descr="C:\Users\Owner\AppData\Local\Microsoft\Windows\Temporary Internet Files\Content.IE5\MSJ24HHB\MC9102163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984500"/>
            <a:ext cx="1397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800" b="1" dirty="0" smtClean="0"/>
              <a:t>The Maastricht Treaty established three pillars (spheres of authority) for the E.U.:</a:t>
            </a:r>
          </a:p>
          <a:p>
            <a:pPr lvl="1" algn="just"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Trade and other economic matters</a:t>
            </a:r>
            <a:r>
              <a:rPr lang="en-US" sz="2400" dirty="0" smtClean="0"/>
              <a:t>, including economic and monetary union into a single currency, and the creation of the European Central Bank</a:t>
            </a:r>
          </a:p>
          <a:p>
            <a:pPr lvl="1" algn="just"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Justice and home affairs, </a:t>
            </a:r>
            <a:r>
              <a:rPr lang="en-US" sz="2400" dirty="0" smtClean="0"/>
              <a:t>including policy governing asylum, border crossing, immigration, and judicial cooperation on issues involving crime and terrorism</a:t>
            </a:r>
          </a:p>
          <a:p>
            <a:pPr lvl="1" algn="just"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Common foreign and security policy, </a:t>
            </a:r>
            <a:r>
              <a:rPr lang="en-US" sz="2400" dirty="0" smtClean="0"/>
              <a:t>including joint positions and actions, and common defense policy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err="1" smtClean="0"/>
              <a:t>european</a:t>
            </a:r>
            <a:r>
              <a:rPr lang="en-US" dirty="0" smtClean="0"/>
              <a:t> union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0" y="1719263"/>
            <a:ext cx="4978400" cy="44069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2800" dirty="0" smtClean="0"/>
              <a:t>The E.U. has set European </a:t>
            </a:r>
            <a:r>
              <a:rPr lang="en-US" sz="2800" b="1" dirty="0" smtClean="0">
                <a:solidFill>
                  <a:srgbClr val="FF0000"/>
                </a:solidFill>
              </a:rPr>
              <a:t>monetary policy, </a:t>
            </a:r>
            <a:r>
              <a:rPr lang="en-US" sz="2800" dirty="0" smtClean="0"/>
              <a:t>or the control of the money supply.</a:t>
            </a:r>
          </a:p>
          <a:p>
            <a:pPr algn="just">
              <a:defRPr/>
            </a:pPr>
            <a:r>
              <a:rPr lang="en-US" sz="2800" dirty="0" smtClean="0"/>
              <a:t>Today the </a:t>
            </a:r>
            <a:r>
              <a:rPr lang="en-US" sz="2800" b="1" dirty="0" smtClean="0">
                <a:solidFill>
                  <a:srgbClr val="FF0000"/>
                </a:solidFill>
              </a:rPr>
              <a:t>euro</a:t>
            </a:r>
            <a:r>
              <a:rPr lang="en-US" sz="2800" dirty="0" smtClean="0"/>
              <a:t> has replaced old national currencies, although there are some exceptions:</a:t>
            </a:r>
          </a:p>
          <a:p>
            <a:pPr lvl="1" algn="just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Britain</a:t>
            </a:r>
          </a:p>
          <a:p>
            <a:pPr lvl="1" algn="just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Sweden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err="1" smtClean="0"/>
              <a:t>european</a:t>
            </a:r>
            <a:r>
              <a:rPr lang="en-US" dirty="0" smtClean="0"/>
              <a:t> union</a:t>
            </a:r>
            <a:endParaRPr lang="en-US" dirty="0"/>
          </a:p>
        </p:txBody>
      </p:sp>
      <p:pic>
        <p:nvPicPr>
          <p:cNvPr id="28677" name="Picture 5" descr="C:\Users\Owner\AppData\Local\Microsoft\Windows\Temporary Internet Files\Content.IE5\1AWRSIRC\MC91021632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53328"/>
            <a:ext cx="2743200" cy="3198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24063"/>
            <a:ext cx="4343400" cy="4300537"/>
          </a:xfrm>
        </p:spPr>
        <p:txBody>
          <a:bodyPr>
            <a:normAutofit lnSpcReduction="10000"/>
          </a:bodyPr>
          <a:lstStyle/>
          <a:p>
            <a:pPr marL="44450" indent="0" algn="just">
              <a:buFont typeface="Wingdings 2" pitchFamily="18" charset="2"/>
              <a:buNone/>
              <a:defRPr/>
            </a:pPr>
            <a:r>
              <a:rPr lang="en-US" sz="3200" dirty="0" smtClean="0"/>
              <a:t>The power to set basic interest rates and other </a:t>
            </a:r>
            <a:r>
              <a:rPr lang="en-US" sz="3200" b="1" dirty="0" smtClean="0">
                <a:solidFill>
                  <a:srgbClr val="FF0000"/>
                </a:solidFill>
              </a:rPr>
              <a:t>fiscal (monetary) policies </a:t>
            </a:r>
            <a:r>
              <a:rPr lang="en-US" sz="3200" dirty="0" smtClean="0"/>
              <a:t>is being passed from national banks and governments to the </a:t>
            </a:r>
            <a:r>
              <a:rPr lang="en-US" sz="3200" b="1" dirty="0" smtClean="0">
                <a:solidFill>
                  <a:srgbClr val="FF0000"/>
                </a:solidFill>
              </a:rPr>
              <a:t>European Monetary Union.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err="1" smtClean="0"/>
              <a:t>european</a:t>
            </a:r>
            <a:r>
              <a:rPr lang="en-US" dirty="0" smtClean="0"/>
              <a:t> union</a:t>
            </a:r>
            <a:endParaRPr lang="en-US" dirty="0"/>
          </a:p>
        </p:txBody>
      </p:sp>
      <p:pic>
        <p:nvPicPr>
          <p:cNvPr id="29702" name="Picture 6" descr="C:\Users\Owner\AppData\Local\Microsoft\Windows\Temporary Internet Files\Content.IE5\1AWRSIRC\MP90040883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52600"/>
            <a:ext cx="3049588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Difficulties faced by the </a:t>
            </a:r>
            <a:r>
              <a:rPr lang="en-US" dirty="0" err="1" smtClean="0"/>
              <a:t>eu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381000" y="1752600"/>
            <a:ext cx="8382000" cy="4800600"/>
          </a:xfrm>
          <a:prstGeom prst="flowChartProcess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/>
              <a:t>There are many difficult issues faced by the </a:t>
            </a:r>
          </a:p>
          <a:p>
            <a:pPr algn="just">
              <a:defRPr/>
            </a:pPr>
            <a:r>
              <a:rPr lang="en-US" sz="3200" dirty="0"/>
              <a:t>European Union: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Organizational:  </a:t>
            </a:r>
            <a:r>
              <a:rPr lang="en-US" sz="2800" dirty="0"/>
              <a:t>It is difficult to operate 27 countries smoothly.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Expansion:  </a:t>
            </a:r>
            <a:r>
              <a:rPr lang="en-US" sz="2800" dirty="0"/>
              <a:t>Many former communist countries had weak economies at the end of the 20</a:t>
            </a:r>
            <a:r>
              <a:rPr lang="en-US" sz="2800" baseline="30000" dirty="0"/>
              <a:t>th</a:t>
            </a:r>
            <a:r>
              <a:rPr lang="en-US" sz="2800" dirty="0"/>
              <a:t> century.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Border protection:  </a:t>
            </a:r>
            <a:r>
              <a:rPr lang="en-US" sz="2800" dirty="0"/>
              <a:t>Older member states worry that immigrants from the east will flood their labor markets.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600" dirty="0" smtClean="0"/>
              <a:t>Supporters of the E.U. fear that its difficulties will overshadow the benefits of:</a:t>
            </a:r>
          </a:p>
          <a:p>
            <a:pPr lvl="1" algn="just">
              <a:defRPr/>
            </a:pPr>
            <a:r>
              <a:rPr lang="en-US" sz="3200" dirty="0">
                <a:solidFill>
                  <a:schemeClr val="accent1"/>
                </a:solidFill>
              </a:rPr>
              <a:t>c</a:t>
            </a:r>
            <a:r>
              <a:rPr lang="en-US" sz="3200" dirty="0" smtClean="0">
                <a:solidFill>
                  <a:schemeClr val="accent1"/>
                </a:solidFill>
              </a:rPr>
              <a:t>ommon markets</a:t>
            </a:r>
          </a:p>
          <a:p>
            <a:pPr lvl="1" algn="just"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currencies</a:t>
            </a:r>
          </a:p>
          <a:p>
            <a:pPr lvl="1" algn="just">
              <a:defRPr/>
            </a:pPr>
            <a:r>
              <a:rPr lang="en-US" sz="3200" dirty="0">
                <a:solidFill>
                  <a:schemeClr val="accent1"/>
                </a:solidFill>
              </a:rPr>
              <a:t>p</a:t>
            </a:r>
            <a:r>
              <a:rPr lang="en-US" sz="3200" dirty="0" smtClean="0">
                <a:solidFill>
                  <a:schemeClr val="accent1"/>
                </a:solidFill>
              </a:rPr>
              <a:t>olitical policies</a:t>
            </a:r>
          </a:p>
          <a:p>
            <a:pPr lvl="1" algn="just"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defense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Difficulties faced by the </a:t>
            </a:r>
            <a:r>
              <a:rPr lang="en-US" dirty="0" err="1" smtClean="0"/>
              <a:t>eu</a:t>
            </a:r>
            <a:endParaRPr lang="en-US" dirty="0"/>
          </a:p>
        </p:txBody>
      </p:sp>
      <p:pic>
        <p:nvPicPr>
          <p:cNvPr id="31748" name="Picture 4" descr="C:\Users\Owner\AppData\Local\Microsoft\Windows\Temporary Internet Files\Content.IE5\VB892845\MP90042362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3667842" cy="2472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362200"/>
            <a:ext cx="8407400" cy="3309938"/>
          </a:xfrm>
          <a:solidFill>
            <a:schemeClr val="tx2">
              <a:lumMod val="25000"/>
              <a:lumOff val="75000"/>
            </a:schemeClr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pPr algn="just">
              <a:defRPr/>
            </a:pPr>
            <a:r>
              <a:rPr lang="en-US" sz="3200" dirty="0" smtClean="0"/>
              <a:t>The EU has recently tried to establish a </a:t>
            </a:r>
            <a:r>
              <a:rPr lang="en-US" sz="3200" b="1" dirty="0" smtClean="0">
                <a:solidFill>
                  <a:srgbClr val="FF0000"/>
                </a:solidFill>
              </a:rPr>
              <a:t>European Constitution, </a:t>
            </a:r>
            <a:r>
              <a:rPr lang="en-US" sz="3200" dirty="0" smtClean="0"/>
              <a:t>which would recognize the E.U.’s sovereignty.</a:t>
            </a:r>
          </a:p>
          <a:p>
            <a:pPr algn="just">
              <a:defRPr/>
            </a:pPr>
            <a:r>
              <a:rPr lang="en-US" sz="3200" dirty="0" smtClean="0"/>
              <a:t>However, countries such as </a:t>
            </a:r>
            <a:r>
              <a:rPr lang="en-US" sz="3200" b="1" dirty="0" smtClean="0">
                <a:solidFill>
                  <a:srgbClr val="FF0000"/>
                </a:solidFill>
              </a:rPr>
              <a:t>France and the Netherlands</a:t>
            </a:r>
            <a:r>
              <a:rPr lang="en-US" sz="3200" dirty="0" smtClean="0"/>
              <a:t>, were not supportive and voted it down in 2005.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Difficulties faced by the </a:t>
            </a:r>
            <a:r>
              <a:rPr lang="en-US" dirty="0" err="1" smtClean="0"/>
              <a:t>eu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2243137"/>
          </a:xfrm>
          <a:solidFill>
            <a:schemeClr val="tx2">
              <a:lumMod val="25000"/>
              <a:lumOff val="7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just">
              <a:defRPr/>
            </a:pPr>
            <a:endParaRPr lang="en-US" sz="800" dirty="0" smtClean="0"/>
          </a:p>
          <a:p>
            <a:pPr algn="just">
              <a:defRPr/>
            </a:pPr>
            <a:r>
              <a:rPr lang="en-US" sz="3200" dirty="0" smtClean="0"/>
              <a:t>2007:  The European Council decided to start negotiations on a </a:t>
            </a:r>
            <a:r>
              <a:rPr lang="en-US" sz="3200" b="1" dirty="0" smtClean="0">
                <a:solidFill>
                  <a:srgbClr val="FF0000"/>
                </a:solidFill>
              </a:rPr>
              <a:t>Reform Treaty </a:t>
            </a:r>
            <a:r>
              <a:rPr lang="en-US" sz="3200" dirty="0" smtClean="0"/>
              <a:t>as a replacement for a constitution.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Difficulties faced by the </a:t>
            </a:r>
            <a:r>
              <a:rPr lang="en-US" dirty="0" err="1" smtClean="0"/>
              <a:t>eu</a:t>
            </a:r>
            <a:endParaRPr lang="en-US" dirty="0"/>
          </a:p>
        </p:txBody>
      </p:sp>
      <p:pic>
        <p:nvPicPr>
          <p:cNvPr id="34820" name="Picture 2" descr="C:\Users\Owner\AppData\Local\Microsoft\Windows\Temporary Internet Files\Content.IE5\9D32JH15\MC90044039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3528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463" y="1427163"/>
            <a:ext cx="5972175" cy="452596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1219200" y="609600"/>
            <a:ext cx="670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The European Union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892425"/>
            <a:ext cx="6324600" cy="16462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Stop!!  This is the end of Session 5.</a:t>
            </a:r>
            <a:endParaRPr lang="en-US" sz="2400" dirty="0"/>
          </a:p>
        </p:txBody>
      </p:sp>
      <p:pic>
        <p:nvPicPr>
          <p:cNvPr id="36867" name="Picture 2" descr="C:\Users\Owner\AppData\Local\Microsoft\Windows\Temporary Internet Files\Content.IE5\MSJ24HHB\MC9102163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124200"/>
            <a:ext cx="1397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687230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892425"/>
            <a:ext cx="6324600" cy="16462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Forces of change:  </a:t>
            </a:r>
            <a:r>
              <a:rPr lang="en-US" sz="2400" dirty="0" smtClean="0"/>
              <a:t>globalization, democratization, and religious politics</a:t>
            </a:r>
            <a:endParaRPr lang="en-US" sz="2400" dirty="0"/>
          </a:p>
        </p:txBody>
      </p:sp>
      <p:pic>
        <p:nvPicPr>
          <p:cNvPr id="36867" name="Picture 2" descr="C:\Users\Owner\AppData\Local\Microsoft\Windows\Temporary Internet Files\Content.IE5\MSJ24HHB\MC9102163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124200"/>
            <a:ext cx="1397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407400" cy="44069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Supranational organizations </a:t>
            </a:r>
            <a:r>
              <a:rPr lang="en-US" sz="2800" dirty="0" smtClean="0"/>
              <a:t>are not new, but their nature is changing.</a:t>
            </a:r>
          </a:p>
          <a:p>
            <a:pPr algn="just">
              <a:defRPr/>
            </a:pPr>
            <a:r>
              <a:rPr lang="en-US" sz="2800" dirty="0" smtClean="0"/>
              <a:t>This could have implications for the </a:t>
            </a:r>
            <a:r>
              <a:rPr lang="en-US" sz="2800" b="1" dirty="0" smtClean="0">
                <a:solidFill>
                  <a:srgbClr val="FF0000"/>
                </a:solidFill>
              </a:rPr>
              <a:t>sovereignty of individual states.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Supranational organizations</a:t>
            </a:r>
            <a:endParaRPr lang="en-US" dirty="0"/>
          </a:p>
        </p:txBody>
      </p:sp>
      <p:pic>
        <p:nvPicPr>
          <p:cNvPr id="23555" name="Picture 3" descr="C:\Users\Owner\AppData\Local\Microsoft\Windows\Temporary Internet Files\Content.IE5\VB892845\MP90044217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2916137" cy="25908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just">
              <a:buFont typeface="Wingdings 2" pitchFamily="18" charset="2"/>
              <a:buNone/>
              <a:defRPr/>
            </a:pPr>
            <a:endParaRPr lang="en-US" sz="3600" dirty="0" smtClean="0"/>
          </a:p>
          <a:p>
            <a:pPr algn="just">
              <a:defRPr/>
            </a:pPr>
            <a:endParaRPr lang="en-US" sz="3600" dirty="0"/>
          </a:p>
          <a:p>
            <a:pPr algn="just">
              <a:defRPr/>
            </a:pPr>
            <a:endParaRPr lang="en-US" sz="3600" dirty="0" smtClean="0"/>
          </a:p>
          <a:p>
            <a:pPr algn="just">
              <a:buNone/>
              <a:defRPr/>
            </a:pPr>
            <a:r>
              <a:rPr lang="en-US" sz="3600" dirty="0" smtClean="0"/>
              <a:t>  There are a growing number of </a:t>
            </a:r>
            <a:r>
              <a:rPr lang="en-US" sz="3600" b="1" dirty="0" smtClean="0">
                <a:solidFill>
                  <a:srgbClr val="FF0000"/>
                </a:solidFill>
              </a:rPr>
              <a:t>commonalities</a:t>
            </a:r>
            <a:r>
              <a:rPr lang="en-US" sz="3600" dirty="0" smtClean="0"/>
              <a:t> among the nations of the world, a process known as </a:t>
            </a:r>
            <a:r>
              <a:rPr lang="en-US" sz="3600" b="1" dirty="0" smtClean="0">
                <a:solidFill>
                  <a:srgbClr val="FF0000"/>
                </a:solidFill>
              </a:rPr>
              <a:t>globalization.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globalization</a:t>
            </a:r>
            <a:endParaRPr lang="en-US" dirty="0"/>
          </a:p>
        </p:txBody>
      </p:sp>
      <p:pic>
        <p:nvPicPr>
          <p:cNvPr id="35844" name="Picture 4" descr="C:\Users\Owner\AppData\Local\Microsoft\Windows\Temporary Internet Files\Content.IE5\1AWRSIRC\MP9004422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3439116" cy="2286000"/>
          </a:xfrm>
          <a:prstGeom prst="rect">
            <a:avLst/>
          </a:prstGeom>
          <a:ln w="762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833937"/>
          </a:xfrm>
        </p:spPr>
        <p:txBody>
          <a:bodyPr/>
          <a:lstStyle/>
          <a:p>
            <a:pPr algn="just">
              <a:defRPr/>
            </a:pPr>
            <a:r>
              <a:rPr lang="en-US" sz="3200" dirty="0" smtClean="0"/>
              <a:t>More nations are turning toward some form of </a:t>
            </a:r>
            <a:r>
              <a:rPr lang="en-US" sz="3200" b="1" dirty="0" smtClean="0">
                <a:solidFill>
                  <a:srgbClr val="FF0000"/>
                </a:solidFill>
              </a:rPr>
              <a:t>popular government.  </a:t>
            </a:r>
          </a:p>
          <a:p>
            <a:pPr algn="just">
              <a:defRPr/>
            </a:pPr>
            <a:r>
              <a:rPr lang="en-US" sz="3200" dirty="0" smtClean="0"/>
              <a:t>Democracy is the existence of competitive elections that are</a:t>
            </a:r>
          </a:p>
          <a:p>
            <a:pPr lvl="1" algn="just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regular</a:t>
            </a:r>
          </a:p>
          <a:p>
            <a:pPr lvl="1" algn="just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free</a:t>
            </a:r>
          </a:p>
          <a:p>
            <a:pPr lvl="1" algn="just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fair</a:t>
            </a:r>
          </a:p>
          <a:p>
            <a:pPr algn="just">
              <a:defRPr/>
            </a:pPr>
            <a:r>
              <a:rPr lang="en-US" sz="3200" dirty="0" smtClean="0"/>
              <a:t>In other words, an </a:t>
            </a:r>
            <a:r>
              <a:rPr lang="en-US" sz="3200" b="1" dirty="0" smtClean="0">
                <a:solidFill>
                  <a:srgbClr val="FF0000"/>
                </a:solidFill>
              </a:rPr>
              <a:t>incumbent government </a:t>
            </a:r>
            <a:r>
              <a:rPr lang="en-US" sz="3200" dirty="0" smtClean="0"/>
              <a:t>could be defeated.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democratization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6600" y="1981200"/>
            <a:ext cx="5435600" cy="4406900"/>
          </a:xfrm>
        </p:spPr>
        <p:txBody>
          <a:bodyPr/>
          <a:lstStyle/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Civil liberties </a:t>
            </a:r>
            <a:r>
              <a:rPr lang="en-US" sz="2800" dirty="0" smtClean="0"/>
              <a:t>(e.g. freedom of belief, speech, and assembly)</a:t>
            </a:r>
          </a:p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Rule of law </a:t>
            </a:r>
            <a:r>
              <a:rPr lang="en-US" sz="2800" dirty="0" smtClean="0"/>
              <a:t>that provides equal treatment of citizens and </a:t>
            </a:r>
            <a:r>
              <a:rPr lang="en-US" sz="2800" smtClean="0"/>
              <a:t>due process</a:t>
            </a:r>
            <a:endParaRPr lang="en-US" sz="2800" dirty="0" smtClean="0"/>
          </a:p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Neutrality of the judiciary </a:t>
            </a:r>
            <a:r>
              <a:rPr lang="en-US" sz="2800" dirty="0" smtClean="0"/>
              <a:t>and other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checks on the abuse of power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Characteristics of liberal democracies</a:t>
            </a:r>
            <a:endParaRPr lang="en-US" dirty="0"/>
          </a:p>
        </p:txBody>
      </p:sp>
      <p:pic>
        <p:nvPicPr>
          <p:cNvPr id="37893" name="Picture 5" descr="C:\Users\Owner\AppData\Local\Microsoft\Windows\Temporary Internet Files\Content.IE5\VB892845\MC90043487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90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000" b="1" dirty="0" smtClean="0">
                <a:solidFill>
                  <a:srgbClr val="FF0000"/>
                </a:solidFill>
              </a:rPr>
              <a:t>Open civil society </a:t>
            </a:r>
            <a:r>
              <a:rPr lang="en-US" sz="3000" dirty="0" smtClean="0"/>
              <a:t>that allows citizens to lead private lives and mass media to operate independently from government</a:t>
            </a:r>
          </a:p>
          <a:p>
            <a:pPr algn="just">
              <a:defRPr/>
            </a:pPr>
            <a:r>
              <a:rPr lang="en-US" sz="3000" b="1" dirty="0" smtClean="0">
                <a:solidFill>
                  <a:srgbClr val="FF0000"/>
                </a:solidFill>
              </a:rPr>
              <a:t>Civilian control of the military </a:t>
            </a:r>
            <a:r>
              <a:rPr lang="en-US" sz="3000" dirty="0" smtClean="0"/>
              <a:t>that restricts the likelihood of the military seizing control of the government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Characteristics of liberal democracies</a:t>
            </a:r>
            <a:endParaRPr lang="en-US" dirty="0"/>
          </a:p>
        </p:txBody>
      </p:sp>
      <p:pic>
        <p:nvPicPr>
          <p:cNvPr id="4" name="Picture 5" descr="C:\Users\Owner\AppData\Local\Microsoft\Windows\Temporary Internet Files\Content.IE5\VB892845\MC90043487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038" y="4384675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800" dirty="0" smtClean="0"/>
              <a:t>Countries that have elections but miss qualities such as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civil liberties </a:t>
            </a:r>
            <a:r>
              <a:rPr lang="en-US" sz="2800" dirty="0" smtClean="0"/>
              <a:t>and the rule of law are known as </a:t>
            </a:r>
            <a:r>
              <a:rPr lang="en-US" sz="2800" b="1" dirty="0" smtClean="0">
                <a:solidFill>
                  <a:srgbClr val="FF0000"/>
                </a:solidFill>
              </a:rPr>
              <a:t>illiberal democracies.</a:t>
            </a:r>
          </a:p>
          <a:p>
            <a:pPr algn="just">
              <a:defRPr/>
            </a:pPr>
            <a:r>
              <a:rPr lang="en-US" sz="2800" dirty="0" smtClean="0"/>
              <a:t>Examples:</a:t>
            </a:r>
          </a:p>
          <a:p>
            <a:pPr lvl="1" algn="just"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Russia</a:t>
            </a:r>
          </a:p>
          <a:p>
            <a:pPr lvl="1" algn="just"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Nigeria</a:t>
            </a:r>
          </a:p>
          <a:p>
            <a:pPr lvl="1" algn="just"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Indonesia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Illiberal democracies</a:t>
            </a:r>
            <a:endParaRPr lang="en-US" dirty="0"/>
          </a:p>
        </p:txBody>
      </p:sp>
      <p:pic>
        <p:nvPicPr>
          <p:cNvPr id="41988" name="Picture 4" descr="C:\Users\Owner\AppData\Local\Microsoft\Windows\Temporary Internet Files\Content.IE5\1AWRSIRC\MC90028092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124200"/>
            <a:ext cx="2955925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3200" dirty="0" smtClean="0"/>
          </a:p>
          <a:p>
            <a:pPr algn="just">
              <a:defRPr/>
            </a:pPr>
            <a:endParaRPr lang="en-US" sz="3200" dirty="0"/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3200" dirty="0" smtClean="0"/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3200" dirty="0"/>
          </a:p>
          <a:p>
            <a:pPr algn="just">
              <a:defRPr/>
            </a:pPr>
            <a:r>
              <a:rPr lang="en-US" sz="3200" dirty="0" smtClean="0"/>
              <a:t>Political scientist Samuel Huntington asserts that the modern world is now in a </a:t>
            </a:r>
            <a:r>
              <a:rPr lang="en-US" sz="3200" b="1" dirty="0" smtClean="0">
                <a:solidFill>
                  <a:srgbClr val="FF0000"/>
                </a:solidFill>
              </a:rPr>
              <a:t>“third wave” of democratization </a:t>
            </a:r>
            <a:r>
              <a:rPr lang="en-US" sz="3200" dirty="0" smtClean="0"/>
              <a:t>that began in the 1970s.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Democratization and </a:t>
            </a:r>
            <a:br>
              <a:rPr lang="en-US" dirty="0" smtClean="0"/>
            </a:br>
            <a:r>
              <a:rPr lang="en-US" dirty="0" err="1" smtClean="0"/>
              <a:t>samuel</a:t>
            </a:r>
            <a:r>
              <a:rPr lang="en-US" dirty="0" smtClean="0"/>
              <a:t> </a:t>
            </a:r>
            <a:r>
              <a:rPr lang="en-US" dirty="0" err="1" smtClean="0"/>
              <a:t>huntington</a:t>
            </a:r>
            <a:endParaRPr lang="en-US" dirty="0"/>
          </a:p>
        </p:txBody>
      </p:sp>
      <p:pic>
        <p:nvPicPr>
          <p:cNvPr id="40964" name="Picture 4" descr="C:\Users\Owner\AppData\Local\Microsoft\Windows\Temporary Internet Files\Content.IE5\VB892845\MC900339238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438400" cy="24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just"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The First Wave </a:t>
            </a:r>
            <a:r>
              <a:rPr lang="en-US" sz="2800" dirty="0" smtClean="0"/>
              <a:t>developed gradually over time, beginning with late 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revolutions, such as those in the United States and France.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9625" y="457200"/>
            <a:ext cx="1676400" cy="5943600"/>
          </a:xfrm>
        </p:spPr>
        <p:txBody>
          <a:bodyPr vert="vert"/>
          <a:lstStyle/>
          <a:p>
            <a:pPr algn="ctr">
              <a:defRPr/>
            </a:pPr>
            <a:r>
              <a:rPr lang="en-US" sz="3600" dirty="0" smtClean="0"/>
              <a:t>Waves of democratization</a:t>
            </a:r>
            <a:endParaRPr lang="en-US" sz="3600" dirty="0"/>
          </a:p>
        </p:txBody>
      </p:sp>
      <p:pic>
        <p:nvPicPr>
          <p:cNvPr id="41988" name="Picture 4" descr="C:\Users\Owner\AppData\Local\Microsoft\Windows\Temporary Internet Files\Content.IE5\1AWRSIRC\MC900304687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3870974" cy="38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25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04800"/>
            <a:ext cx="5638800" cy="5853113"/>
          </a:xfrm>
        </p:spPr>
        <p:txBody>
          <a:bodyPr/>
          <a:lstStyle/>
          <a:p>
            <a:pPr marL="44450" indent="0" algn="just">
              <a:buFont typeface="Wingdings 2" pitchFamily="18" charset="2"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The Second Wave </a:t>
            </a:r>
            <a:r>
              <a:rPr lang="en-US" sz="2900" dirty="0" smtClean="0"/>
              <a:t>occurred after the allied victory in World War II.</a:t>
            </a:r>
          </a:p>
          <a:p>
            <a:pPr lvl="1" algn="just">
              <a:defRPr/>
            </a:pPr>
            <a:r>
              <a:rPr lang="en-US" sz="2900" dirty="0" smtClean="0"/>
              <a:t>It continued until the 1960s and was characterized by </a:t>
            </a:r>
            <a:r>
              <a:rPr lang="en-US" sz="2900" b="1" dirty="0" smtClean="0">
                <a:solidFill>
                  <a:srgbClr val="FF0000"/>
                </a:solidFill>
              </a:rPr>
              <a:t>de-colonization </a:t>
            </a:r>
            <a:r>
              <a:rPr lang="en-US" sz="2900" dirty="0" smtClean="0"/>
              <a:t>across the globe.</a:t>
            </a:r>
            <a:endParaRPr lang="en-US" sz="2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9625" y="457200"/>
            <a:ext cx="1676400" cy="5943600"/>
          </a:xfrm>
        </p:spPr>
        <p:txBody>
          <a:bodyPr vert="vert"/>
          <a:lstStyle/>
          <a:p>
            <a:pPr algn="ctr">
              <a:defRPr/>
            </a:pPr>
            <a:r>
              <a:rPr lang="en-US" sz="3600" dirty="0" smtClean="0"/>
              <a:t>Waves of democratization</a:t>
            </a:r>
            <a:endParaRPr lang="en-US" sz="3600" dirty="0"/>
          </a:p>
        </p:txBody>
      </p:sp>
      <p:pic>
        <p:nvPicPr>
          <p:cNvPr id="43012" name="Picture 4" descr="C:\Users\Owner\AppData\Local\Microsoft\Windows\Temporary Internet Files\Content.IE5\VB892845\MC900301338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62116"/>
            <a:ext cx="3134458" cy="264203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just">
              <a:buFont typeface="Wingdings 2" pitchFamily="18" charset="2"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The Third Wave </a:t>
            </a:r>
            <a:r>
              <a:rPr lang="en-US" dirty="0" smtClean="0"/>
              <a:t>is characterized by the </a:t>
            </a:r>
            <a:r>
              <a:rPr lang="en-US" b="1" dirty="0" smtClean="0">
                <a:solidFill>
                  <a:srgbClr val="FF0000"/>
                </a:solidFill>
              </a:rPr>
              <a:t>defeat of dictators and totalitarian rulers </a:t>
            </a:r>
            <a:r>
              <a:rPr lang="en-US" dirty="0" smtClean="0"/>
              <a:t>from South America to Eastern Europe to some parts of Africa.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9625" y="457200"/>
            <a:ext cx="1676400" cy="5943600"/>
          </a:xfrm>
        </p:spPr>
        <p:txBody>
          <a:bodyPr vert="vert"/>
          <a:lstStyle/>
          <a:p>
            <a:pPr algn="ctr">
              <a:defRPr/>
            </a:pPr>
            <a:r>
              <a:rPr lang="en-US" sz="3600" dirty="0" smtClean="0"/>
              <a:t>Waves of democratization</a:t>
            </a:r>
            <a:endParaRPr lang="en-US" sz="3600" dirty="0"/>
          </a:p>
        </p:txBody>
      </p:sp>
      <p:pic>
        <p:nvPicPr>
          <p:cNvPr id="44040" name="Picture 8" descr="C:\Users\Owner\AppData\Local\Microsoft\Windows\Temporary Internet Files\Content.IE5\1AWRSIRC\MC900326942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1380744" cy="18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1" name="Picture 9" descr="C:\Users\Owner\AppData\Local\Microsoft\Windows\Temporary Internet Files\Content.IE5\LTLN4AAN\MC900326946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1816913" cy="172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2" name="Picture 10" descr="C:\Users\Owner\AppData\Local\Microsoft\Windows\Temporary Internet Files\Content.IE5\VB892845\MC900326944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6343"/>
            <a:ext cx="1721815" cy="18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7" name="TextBox 7"/>
          <p:cNvSpPr txBox="1">
            <a:spLocks noChangeArrowheads="1"/>
          </p:cNvSpPr>
          <p:nvPr/>
        </p:nvSpPr>
        <p:spPr bwMode="auto">
          <a:xfrm>
            <a:off x="838200" y="5486400"/>
            <a:ext cx="168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South America</a:t>
            </a:r>
          </a:p>
        </p:txBody>
      </p:sp>
      <p:sp>
        <p:nvSpPr>
          <p:cNvPr id="46088" name="TextBox 8"/>
          <p:cNvSpPr txBox="1">
            <a:spLocks noChangeArrowheads="1"/>
          </p:cNvSpPr>
          <p:nvPr/>
        </p:nvSpPr>
        <p:spPr bwMode="auto">
          <a:xfrm>
            <a:off x="3048000" y="61722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Eastern Europe</a:t>
            </a:r>
          </a:p>
        </p:txBody>
      </p:sp>
      <p:sp>
        <p:nvSpPr>
          <p:cNvPr id="46089" name="TextBox 9"/>
          <p:cNvSpPr txBox="1">
            <a:spLocks noChangeArrowheads="1"/>
          </p:cNvSpPr>
          <p:nvPr/>
        </p:nvSpPr>
        <p:spPr bwMode="auto">
          <a:xfrm>
            <a:off x="5257800" y="5116513"/>
            <a:ext cx="1189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Africa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loss of legitimacy </a:t>
            </a:r>
            <a:r>
              <a:rPr lang="en-US" sz="2800" dirty="0" smtClean="0"/>
              <a:t>by both right and left wing authoritarian regimes has led to democratization.</a:t>
            </a:r>
          </a:p>
          <a:p>
            <a:pPr algn="just">
              <a:defRPr/>
            </a:pP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expansion of an urban middle class </a:t>
            </a:r>
            <a:r>
              <a:rPr lang="en-US" sz="2800" dirty="0" smtClean="0"/>
              <a:t>in developing countries has also been a contributing factor.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has democratization occurred?</a:t>
            </a:r>
            <a:endParaRPr lang="en-US" dirty="0"/>
          </a:p>
        </p:txBody>
      </p:sp>
      <p:pic>
        <p:nvPicPr>
          <p:cNvPr id="47108" name="Picture 4" descr="C:\Users\Owner\AppData\Local\Microsoft\Windows\Temporary Internet Files\Content.IE5\1AWRSIRC\MC900437119[1].wmf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962400" y="4419600"/>
            <a:ext cx="45720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2"/>
            <a:ext cx="8407400" cy="475773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Concert of Europe</a:t>
            </a:r>
            <a:r>
              <a:rPr lang="en-US" sz="2800" dirty="0" smtClean="0"/>
              <a:t> was an effort to restore a balance of power in Europe after the fall of Napoleon Bonaparte.</a:t>
            </a:r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2800" dirty="0"/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2800" dirty="0" smtClean="0"/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League of Nations: </a:t>
            </a:r>
            <a:r>
              <a:rPr lang="en-US" sz="2800" dirty="0" smtClean="0"/>
              <a:t>Although the global effort to prevent further world wars failed, the League of Nations was an attempt to form a lasting international organization.</a:t>
            </a:r>
          </a:p>
          <a:p>
            <a:pPr marL="44450" indent="0"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Historic examples of </a:t>
            </a:r>
            <a:br>
              <a:rPr lang="en-US" dirty="0" smtClean="0"/>
            </a:br>
            <a:r>
              <a:rPr lang="en-US" dirty="0" smtClean="0"/>
              <a:t>supranational organizations</a:t>
            </a:r>
            <a:endParaRPr lang="en-US" dirty="0"/>
          </a:p>
        </p:txBody>
      </p:sp>
      <p:pic>
        <p:nvPicPr>
          <p:cNvPr id="24578" name="Picture 2" descr="C:\Users\Owner\AppData\Local\Microsoft\Windows\Temporary Internet Files\Content.IE5\1AWRSIRC\MC900250270[1].wmf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4648200" y="2819400"/>
            <a:ext cx="24638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800" dirty="0" smtClean="0"/>
              <a:t>There has been a </a:t>
            </a:r>
            <a:r>
              <a:rPr lang="en-US" sz="2800" b="1" dirty="0" smtClean="0">
                <a:solidFill>
                  <a:srgbClr val="FF0000"/>
                </a:solidFill>
              </a:rPr>
              <a:t>new emphasis on “human rights” </a:t>
            </a:r>
            <a:r>
              <a:rPr lang="en-US" sz="2800" dirty="0" smtClean="0"/>
              <a:t>by the U.S. and the European Union.</a:t>
            </a:r>
          </a:p>
          <a:p>
            <a:pPr algn="just">
              <a:defRPr/>
            </a:pP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“snowball” effect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 dirty="0" smtClean="0">
                <a:sym typeface="Wingdings" pitchFamily="2" charset="2"/>
              </a:rPr>
              <a:t>When one country in a region becomes democratic, it influences others to do so.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has democratization occurred?</a:t>
            </a:r>
            <a:endParaRPr lang="en-US" dirty="0"/>
          </a:p>
        </p:txBody>
      </p:sp>
      <p:pic>
        <p:nvPicPr>
          <p:cNvPr id="46084" name="Picture 4" descr="C:\Users\Owner\AppData\Local\Microsoft\Windows\Temporary Internet Files\Content.IE5\VB892845\MP9003417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0"/>
            <a:ext cx="3657600" cy="2609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3800" y="2514600"/>
            <a:ext cx="4876800" cy="32004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3200" b="1" dirty="0" smtClean="0"/>
              <a:t>The greatest obstacle is </a:t>
            </a:r>
            <a:r>
              <a:rPr lang="en-US" sz="3200" b="1" dirty="0" smtClean="0">
                <a:solidFill>
                  <a:srgbClr val="FF0000"/>
                </a:solidFill>
              </a:rPr>
              <a:t>poverty.</a:t>
            </a:r>
          </a:p>
          <a:p>
            <a:pPr algn="just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It blocks citizens from participating in </a:t>
            </a:r>
          </a:p>
          <a:p>
            <a:pPr marL="44450" indent="0" algn="just">
              <a:buFont typeface="Wingdings 2" pitchFamily="18" charset="2"/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  government.</a:t>
            </a:r>
          </a:p>
          <a:p>
            <a:pPr marL="44450" indent="0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Obstacles to democratization</a:t>
            </a:r>
            <a:endParaRPr lang="en-US" dirty="0"/>
          </a:p>
        </p:txBody>
      </p:sp>
      <p:pic>
        <p:nvPicPr>
          <p:cNvPr id="47108" name="Picture 4" descr="C:\Users\Owner\AppData\Local\Microsoft\Windows\Temporary Internet Files\Content.IE5\MSJ24HHB\MP9004277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4" y="1981200"/>
            <a:ext cx="2642890" cy="426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62800" y="460375"/>
            <a:ext cx="1676400" cy="5940425"/>
          </a:xfrm>
        </p:spPr>
        <p:txBody>
          <a:bodyPr vert="vert"/>
          <a:lstStyle/>
          <a:p>
            <a:pPr algn="ctr">
              <a:defRPr/>
            </a:pPr>
            <a:r>
              <a:rPr lang="en-US" sz="3200" dirty="0" smtClean="0"/>
              <a:t>Huntington’s standard for gauging </a:t>
            </a:r>
            <a:br>
              <a:rPr lang="en-US" sz="3200" dirty="0" smtClean="0"/>
            </a:br>
            <a:r>
              <a:rPr lang="en-US" sz="3200" dirty="0" smtClean="0"/>
              <a:t>democratic stability</a:t>
            </a:r>
            <a:endParaRPr lang="en-US" sz="3200" dirty="0"/>
          </a:p>
        </p:txBody>
      </p:sp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609600" y="990600"/>
            <a:ext cx="6019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</a:rPr>
              <a:t>Democracy may be declared when a country has had at least two successive peaceful turnovers of power.</a:t>
            </a:r>
          </a:p>
        </p:txBody>
      </p:sp>
      <p:pic>
        <p:nvPicPr>
          <p:cNvPr id="50180" name="Picture 5" descr="C:\Users\Owner\AppData\Local\Microsoft\Windows\Temporary Internet Files\Content.IE5\VB892845\MC90005973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788" y="3470275"/>
            <a:ext cx="38036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ctr">
              <a:buFont typeface="Wingdings 2" pitchFamily="18" charset="2"/>
              <a:buNone/>
              <a:defRPr/>
            </a:pPr>
            <a:endParaRPr lang="en-US" sz="2800" dirty="0" smtClean="0"/>
          </a:p>
          <a:p>
            <a:pPr marL="44450" indent="0" algn="ctr">
              <a:buFont typeface="Wingdings 2" pitchFamily="18" charset="2"/>
              <a:buNone/>
              <a:defRPr/>
            </a:pPr>
            <a:endParaRPr lang="en-US" sz="2800" dirty="0"/>
          </a:p>
          <a:p>
            <a:pPr marL="44450" indent="0" algn="ctr">
              <a:buFont typeface="Wingdings 2" pitchFamily="18" charset="2"/>
              <a:buNone/>
              <a:defRPr/>
            </a:pPr>
            <a:endParaRPr lang="en-US" sz="2800" dirty="0" smtClean="0"/>
          </a:p>
          <a:p>
            <a:pPr marL="44450" indent="0" algn="ctr">
              <a:buFont typeface="Wingdings 2" pitchFamily="18" charset="2"/>
              <a:buNone/>
              <a:defRPr/>
            </a:pPr>
            <a:endParaRPr lang="en-US" sz="2800" dirty="0" smtClean="0"/>
          </a:p>
          <a:p>
            <a:pPr marL="44450" indent="0" algn="ctr">
              <a:buFont typeface="Wingdings 2" pitchFamily="18" charset="2"/>
              <a:buNone/>
              <a:defRPr/>
            </a:pPr>
            <a:r>
              <a:rPr lang="en-US" sz="3200" dirty="0" smtClean="0"/>
              <a:t>Many political economists today declare that the economic competition between </a:t>
            </a:r>
            <a:r>
              <a:rPr lang="en-US" sz="3200" b="1" dirty="0" smtClean="0">
                <a:solidFill>
                  <a:srgbClr val="FF0000"/>
                </a:solidFill>
              </a:rPr>
              <a:t>capitalism</a:t>
            </a:r>
            <a:r>
              <a:rPr lang="en-US" sz="3200" dirty="0" smtClean="0"/>
              <a:t> and </a:t>
            </a:r>
            <a:r>
              <a:rPr lang="en-US" sz="3200" b="1" dirty="0" smtClean="0">
                <a:solidFill>
                  <a:srgbClr val="FF0000"/>
                </a:solidFill>
              </a:rPr>
              <a:t>socialism</a:t>
            </a:r>
            <a:r>
              <a:rPr lang="en-US" sz="3200" dirty="0" smtClean="0"/>
              <a:t> that dominated  the 20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century is now part of the past.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marketization</a:t>
            </a:r>
            <a:endParaRPr lang="en-US" dirty="0"/>
          </a:p>
        </p:txBody>
      </p:sp>
      <p:pic>
        <p:nvPicPr>
          <p:cNvPr id="51204" name="Picture 4" descr="C:\Users\Owner\AppData\Local\Microsoft\Windows\Temporary Internet Files\Content.IE5\LTLN4AAN\MC9000892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2192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757737"/>
          </a:xfrm>
        </p:spPr>
        <p:txBody>
          <a:bodyPr>
            <a:normAutofit lnSpcReduction="10000"/>
          </a:bodyPr>
          <a:lstStyle/>
          <a:p>
            <a:pPr marL="44450" indent="0" algn="ctr">
              <a:buFont typeface="Wingdings 2" pitchFamily="18" charset="2"/>
              <a:buNone/>
              <a:defRPr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What type of market economy is likely to be most successful in today’s world?</a:t>
            </a:r>
          </a:p>
          <a:p>
            <a:pPr marL="44450" indent="0" algn="ctr">
              <a:buFont typeface="Wingdings 2" pitchFamily="18" charset="2"/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 lvl="1" algn="just">
              <a:defRPr/>
            </a:pPr>
            <a:r>
              <a:rPr lang="en-US" sz="2400" dirty="0" smtClean="0"/>
              <a:t>Will it be one that allows for significant control from the central government –</a:t>
            </a:r>
            <a:r>
              <a:rPr lang="en-US" sz="2400" b="1" dirty="0" smtClean="0">
                <a:solidFill>
                  <a:srgbClr val="FF0000"/>
                </a:solidFill>
              </a:rPr>
              <a:t>a “mixed economy”?</a:t>
            </a:r>
          </a:p>
          <a:p>
            <a:pPr marL="365125" lvl="1" indent="0">
              <a:buFont typeface="Wingdings" pitchFamily="2" charset="2"/>
              <a:buNone/>
              <a:defRPr/>
            </a:pPr>
            <a:endParaRPr lang="en-US" dirty="0"/>
          </a:p>
          <a:p>
            <a:pPr marL="365125" lvl="1" indent="0">
              <a:buFont typeface="Wingdings" pitchFamily="2" charset="2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 algn="just">
              <a:defRPr/>
            </a:pPr>
            <a:endParaRPr lang="en-US" sz="2400" dirty="0" smtClean="0"/>
          </a:p>
          <a:p>
            <a:pPr lvl="1" algn="just">
              <a:defRPr/>
            </a:pPr>
            <a:r>
              <a:rPr lang="en-US" sz="2400" dirty="0" smtClean="0"/>
              <a:t>Will it be an economy that does not allow much control from the central government—</a:t>
            </a:r>
            <a:r>
              <a:rPr lang="en-US" sz="2400" b="1" dirty="0" smtClean="0">
                <a:solidFill>
                  <a:srgbClr val="FF0000"/>
                </a:solidFill>
              </a:rPr>
              <a:t>a pure market economy?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marketization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47886" y="3856029"/>
            <a:ext cx="10759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Marketization</a:t>
            </a:r>
            <a:r>
              <a:rPr lang="en-US" sz="2800" dirty="0" smtClean="0"/>
              <a:t> is the term that describes the state’s re-creation of a market in which property, labor, goods, and services can all function in a competitive environment to determine their value.</a:t>
            </a:r>
          </a:p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Privatization</a:t>
            </a:r>
            <a:r>
              <a:rPr lang="en-US" sz="2800" dirty="0" smtClean="0"/>
              <a:t> is the transfer of state-owned property to private ownership.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marketization</a:t>
            </a:r>
            <a:endParaRPr lang="en-US" dirty="0"/>
          </a:p>
        </p:txBody>
      </p:sp>
      <p:pic>
        <p:nvPicPr>
          <p:cNvPr id="51204" name="Picture 4" descr="C:\Users\Owner\AppData\Local\Microsoft\Windows\Temporary Internet Files\Content.IE5\MSJ24HHB\MC90029596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765675"/>
            <a:ext cx="20701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50" tmFilter="0, 0; .2, .5; .8, .5; 1, 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875" autoRev="1" fill="hold"/>
                                        <p:tgtEl>
                                          <p:spTgt spid="51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757737"/>
          </a:xfrm>
        </p:spPr>
        <p:txBody>
          <a:bodyPr/>
          <a:lstStyle/>
          <a:p>
            <a:pPr algn="just">
              <a:defRPr/>
            </a:pPr>
            <a:r>
              <a:rPr lang="en-US" sz="2600" dirty="0" smtClean="0"/>
              <a:t>Because central political control of economies has decreased during the 20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century, some believe that </a:t>
            </a:r>
            <a:r>
              <a:rPr lang="en-US" sz="2600" b="1" dirty="0" smtClean="0">
                <a:solidFill>
                  <a:srgbClr val="FF0000"/>
                </a:solidFill>
              </a:rPr>
              <a:t>market economies </a:t>
            </a:r>
            <a:r>
              <a:rPr lang="en-US" sz="2600" dirty="0" smtClean="0"/>
              <a:t>promote the move toward the democratization of political institutions.</a:t>
            </a:r>
          </a:p>
          <a:p>
            <a:pPr algn="just">
              <a:defRPr/>
            </a:pPr>
            <a:endParaRPr lang="en-US" sz="2800" dirty="0" smtClean="0"/>
          </a:p>
          <a:p>
            <a:pPr algn="just">
              <a:defRPr/>
            </a:pPr>
            <a:endParaRPr lang="en-US" sz="2800" dirty="0"/>
          </a:p>
          <a:p>
            <a:pPr algn="just">
              <a:defRPr/>
            </a:pPr>
            <a:endParaRPr lang="en-US" sz="800" dirty="0" smtClean="0"/>
          </a:p>
          <a:p>
            <a:pPr algn="just">
              <a:defRPr/>
            </a:pPr>
            <a:r>
              <a:rPr lang="en-US" sz="2600" dirty="0" smtClean="0"/>
              <a:t>However, </a:t>
            </a:r>
            <a:r>
              <a:rPr lang="en-US" sz="2600" b="1" dirty="0" smtClean="0">
                <a:solidFill>
                  <a:srgbClr val="FF0000"/>
                </a:solidFill>
              </a:rPr>
              <a:t>China and Russia </a:t>
            </a:r>
            <a:r>
              <a:rPr lang="en-US" sz="2600" dirty="0" smtClean="0"/>
              <a:t>have developed capitalist economies even though their governments have remained highly authoritarian.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marketization</a:t>
            </a:r>
            <a:endParaRPr lang="en-US" dirty="0"/>
          </a:p>
        </p:txBody>
      </p:sp>
      <p:pic>
        <p:nvPicPr>
          <p:cNvPr id="54276" name="Picture 4" descr="C:\Users\Owner\AppData\Local\Microsoft\Windows\Temporary Internet Files\Content.IE5\1AWRSIRC\MC9002371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276600"/>
            <a:ext cx="16430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2800" dirty="0" smtClean="0"/>
          </a:p>
          <a:p>
            <a:pPr algn="just">
              <a:defRPr/>
            </a:pPr>
            <a:endParaRPr lang="en-US" sz="2800" dirty="0"/>
          </a:p>
          <a:p>
            <a:pPr algn="just">
              <a:defRPr/>
            </a:pPr>
            <a:endParaRPr lang="en-US" sz="2800" dirty="0" smtClean="0"/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2800" dirty="0"/>
          </a:p>
          <a:p>
            <a:pPr algn="just">
              <a:defRPr/>
            </a:pPr>
            <a:endParaRPr lang="en-US" sz="2800" dirty="0" smtClean="0"/>
          </a:p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Fragmentation</a:t>
            </a:r>
            <a:r>
              <a:rPr lang="en-US" sz="2800" dirty="0" smtClean="0"/>
              <a:t> occurs when there are divisions based on ethnic or cultural identity.</a:t>
            </a:r>
          </a:p>
          <a:p>
            <a:pPr algn="just">
              <a:defRPr/>
            </a:pPr>
            <a:r>
              <a:rPr lang="en-US" sz="2800" dirty="0" smtClean="0"/>
              <a:t>A few year ago nationalism seemed to be declining in favor of </a:t>
            </a:r>
            <a:r>
              <a:rPr lang="en-US" sz="2800" b="1" dirty="0" smtClean="0">
                <a:solidFill>
                  <a:srgbClr val="FF0000"/>
                </a:solidFill>
              </a:rPr>
              <a:t>increasing globalization.</a:t>
            </a:r>
          </a:p>
          <a:p>
            <a:pPr marL="44450" indent="0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9625" y="457200"/>
            <a:ext cx="1676400" cy="5867400"/>
          </a:xfrm>
        </p:spPr>
        <p:txBody>
          <a:bodyPr vert="vert"/>
          <a:lstStyle/>
          <a:p>
            <a:pPr algn="ctr">
              <a:defRPr/>
            </a:pPr>
            <a:r>
              <a:rPr lang="en-US" sz="3200" dirty="0" smtClean="0"/>
              <a:t>Revival of ethnic or cultural politics</a:t>
            </a:r>
            <a:endParaRPr lang="en-US" sz="3200" dirty="0"/>
          </a:p>
        </p:txBody>
      </p:sp>
      <p:pic>
        <p:nvPicPr>
          <p:cNvPr id="53252" name="Picture 4" descr="C:\Users\Owner\AppData\Local\Microsoft\Windows\Temporary Internet Files\Content.IE5\VB892845\MC900295577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7145"/>
            <a:ext cx="26522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politicization of religion </a:t>
            </a:r>
            <a:r>
              <a:rPr lang="en-US" sz="2800" dirty="0" smtClean="0"/>
              <a:t>(the use of religious principles to promote political ends and vice versa) has dominated world politics in the early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century.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Revival of ethnic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cultural </a:t>
            </a:r>
            <a:r>
              <a:rPr lang="en-US" dirty="0"/>
              <a:t>politics</a:t>
            </a:r>
          </a:p>
        </p:txBody>
      </p:sp>
      <p:pic>
        <p:nvPicPr>
          <p:cNvPr id="54276" name="Picture 4" descr="C:\Users\Owner\AppData\Local\Microsoft\Windows\Temporary Internet Files\Content.IE5\MSJ24HHB\MC900301364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19945"/>
            <a:ext cx="372876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44450" indent="0" algn="ctr">
              <a:buFont typeface="Wingdings 2" pitchFamily="18" charset="2"/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Samuel Huntington </a:t>
            </a:r>
            <a:r>
              <a:rPr lang="en-US" sz="3200" dirty="0" smtClean="0"/>
              <a:t>argues that the most important and dangerous conflicts in the future will be based on clashes of civilizations, </a:t>
            </a:r>
            <a:r>
              <a:rPr lang="en-US" sz="3200" b="1" dirty="0" smtClean="0">
                <a:solidFill>
                  <a:srgbClr val="FF0000"/>
                </a:solidFill>
              </a:rPr>
              <a:t>NOT </a:t>
            </a:r>
            <a:r>
              <a:rPr lang="en-US" sz="3200" dirty="0" smtClean="0"/>
              <a:t>on socioeconomic or even ideological differences.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Revival of ethnic </a:t>
            </a:r>
            <a:br>
              <a:rPr lang="en-US" dirty="0" smtClean="0"/>
            </a:br>
            <a:r>
              <a:rPr lang="en-US" dirty="0" smtClean="0"/>
              <a:t>or cultural politics</a:t>
            </a:r>
            <a:endParaRPr lang="en-US" dirty="0"/>
          </a:p>
        </p:txBody>
      </p:sp>
      <p:pic>
        <p:nvPicPr>
          <p:cNvPr id="57348" name="Picture 6" descr="C:\Users\Owner\AppData\Local\Microsoft\Windows\Temporary Internet Files\Content.IE5\MSJ24HHB\MP9102164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66863"/>
            <a:ext cx="47244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305800" cy="4406900"/>
          </a:xfrm>
        </p:spPr>
        <p:txBody>
          <a:bodyPr/>
          <a:lstStyle/>
          <a:p>
            <a:pPr algn="just">
              <a:defRPr/>
            </a:pP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original charter </a:t>
            </a:r>
            <a:r>
              <a:rPr lang="en-US" sz="2800" dirty="0" smtClean="0"/>
              <a:t>for the U.N. was signed in 1945 by its 49 members.</a:t>
            </a:r>
          </a:p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Currently, </a:t>
            </a:r>
            <a:r>
              <a:rPr lang="en-US" sz="2800" dirty="0" smtClean="0"/>
              <a:t>there are 192 member states of the U.N.</a:t>
            </a:r>
          </a:p>
          <a:p>
            <a:pPr algn="just">
              <a:defRPr/>
            </a:pPr>
            <a:r>
              <a:rPr lang="en-US" sz="2800" dirty="0" smtClean="0"/>
              <a:t>Membership is </a:t>
            </a:r>
            <a:r>
              <a:rPr lang="en-US" sz="2800" b="1" dirty="0" smtClean="0">
                <a:solidFill>
                  <a:srgbClr val="FF0000"/>
                </a:solidFill>
              </a:rPr>
              <a:t>voluntary, </a:t>
            </a:r>
            <a:r>
              <a:rPr lang="en-US" sz="2800" dirty="0" smtClean="0"/>
              <a:t>and the organization plays an important part in </a:t>
            </a:r>
            <a:r>
              <a:rPr lang="en-US" sz="2800" b="1" dirty="0" smtClean="0">
                <a:solidFill>
                  <a:srgbClr val="FF0000"/>
                </a:solidFill>
              </a:rPr>
              <a:t>geopolitics.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United nations</a:t>
            </a:r>
            <a:endParaRPr lang="en-US" dirty="0"/>
          </a:p>
        </p:txBody>
      </p:sp>
      <p:pic>
        <p:nvPicPr>
          <p:cNvPr id="13316" name="Picture 2" descr="C:\Users\Owner\AppData\Local\Microsoft\Windows\Temporary Internet Files\Content.IE5\LTLN4AAN\MC900228857[1].wmf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4267200" y="4648200"/>
            <a:ext cx="30305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533400" y="4953000"/>
            <a:ext cx="3733800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United Nations Headquarters in New York City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just"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Huntington divided the world into culture regions that threaten world peace:</a:t>
            </a:r>
          </a:p>
          <a:p>
            <a:pPr lvl="1" algn="just">
              <a:defRPr/>
            </a:pPr>
            <a:r>
              <a:rPr lang="en-US" sz="2000" dirty="0" smtClean="0"/>
              <a:t>The West</a:t>
            </a:r>
          </a:p>
          <a:p>
            <a:pPr lvl="1" algn="just">
              <a:defRPr/>
            </a:pPr>
            <a:r>
              <a:rPr lang="en-US" sz="2000" dirty="0" smtClean="0"/>
              <a:t>The Orthodox world (Russia)</a:t>
            </a:r>
          </a:p>
          <a:p>
            <a:pPr lvl="1" algn="just">
              <a:defRPr/>
            </a:pPr>
            <a:r>
              <a:rPr lang="en-US" sz="2000" dirty="0" smtClean="0"/>
              <a:t>Islamic countries</a:t>
            </a:r>
          </a:p>
          <a:p>
            <a:pPr lvl="1" algn="just">
              <a:defRPr/>
            </a:pPr>
            <a:r>
              <a:rPr lang="en-US" sz="2000" dirty="0" smtClean="0"/>
              <a:t>Latin America</a:t>
            </a:r>
          </a:p>
          <a:p>
            <a:pPr lvl="1" algn="just">
              <a:defRPr/>
            </a:pPr>
            <a:r>
              <a:rPr lang="en-US" sz="2000" dirty="0" smtClean="0"/>
              <a:t>Africa</a:t>
            </a:r>
          </a:p>
          <a:p>
            <a:pPr lvl="1" algn="just">
              <a:defRPr/>
            </a:pPr>
            <a:r>
              <a:rPr lang="en-US" sz="2000" dirty="0" smtClean="0"/>
              <a:t>The </a:t>
            </a:r>
            <a:r>
              <a:rPr lang="en-US" sz="2000" dirty="0"/>
              <a:t>H</a:t>
            </a:r>
            <a:r>
              <a:rPr lang="en-US" sz="2000" dirty="0" smtClean="0"/>
              <a:t>indu world</a:t>
            </a:r>
          </a:p>
          <a:p>
            <a:pPr lvl="1" algn="just">
              <a:defRPr/>
            </a:pPr>
            <a:r>
              <a:rPr lang="en-US" sz="2000" dirty="0" smtClean="0"/>
              <a:t>The Confucian world</a:t>
            </a:r>
          </a:p>
          <a:p>
            <a:pPr lvl="1" algn="just">
              <a:defRPr/>
            </a:pPr>
            <a:r>
              <a:rPr lang="en-US" sz="2000" dirty="0" smtClean="0"/>
              <a:t>The Buddhist world</a:t>
            </a:r>
          </a:p>
          <a:p>
            <a:pPr lvl="1" algn="just">
              <a:defRPr/>
            </a:pPr>
            <a:r>
              <a:rPr lang="en-US" sz="2000" dirty="0" smtClean="0"/>
              <a:t>Japan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Revival of ethnic </a:t>
            </a:r>
            <a:br>
              <a:rPr lang="en-US" dirty="0" smtClean="0"/>
            </a:br>
            <a:r>
              <a:rPr lang="en-US" dirty="0" smtClean="0"/>
              <a:t>or cultural politics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ctr">
              <a:buFont typeface="Wingdings 2" pitchFamily="18" charset="2"/>
              <a:buNone/>
              <a:defRPr/>
            </a:pPr>
            <a:r>
              <a:rPr lang="en-US" sz="3200" dirty="0" smtClean="0"/>
              <a:t>Some believe that Huntington underestimated the importance of cultural conflicts</a:t>
            </a:r>
            <a:r>
              <a:rPr lang="en-US" sz="3200" b="1" dirty="0" smtClean="0">
                <a:solidFill>
                  <a:srgbClr val="FF0000"/>
                </a:solidFill>
              </a:rPr>
              <a:t> WITHIN </a:t>
            </a:r>
            <a:r>
              <a:rPr lang="en-US" sz="3200" dirty="0" smtClean="0"/>
              <a:t>nations.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Criticism of </a:t>
            </a:r>
            <a:r>
              <a:rPr lang="en-US" dirty="0" err="1" smtClean="0"/>
              <a:t>huntington</a:t>
            </a:r>
            <a:endParaRPr lang="en-US" dirty="0"/>
          </a:p>
        </p:txBody>
      </p:sp>
      <p:pic>
        <p:nvPicPr>
          <p:cNvPr id="57348" name="Picture 4" descr="C:\Users\Owner\AppData\Local\Microsoft\Windows\Temporary Internet Files\Content.IE5\LTLN4AAN\MC900090615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125" y="3429000"/>
            <a:ext cx="5750797" cy="3017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ctr">
              <a:buFont typeface="Wingdings 2" pitchFamily="18" charset="2"/>
              <a:buNone/>
              <a:defRPr/>
            </a:pPr>
            <a:r>
              <a:rPr lang="en-US" sz="3600" dirty="0" smtClean="0"/>
              <a:t>The revival of ethnic or cultural politics tends to emphasize </a:t>
            </a:r>
            <a:r>
              <a:rPr lang="en-US" sz="3600" b="1" dirty="0" smtClean="0">
                <a:solidFill>
                  <a:srgbClr val="FF0000"/>
                </a:solidFill>
              </a:rPr>
              <a:t>differences among nations rather than commonalities.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Revival of ethnic </a:t>
            </a:r>
            <a:br>
              <a:rPr lang="en-US" dirty="0" smtClean="0"/>
            </a:br>
            <a:r>
              <a:rPr lang="en-US" dirty="0" smtClean="0"/>
              <a:t>or cultural politics</a:t>
            </a:r>
            <a:endParaRPr lang="en-US" dirty="0"/>
          </a:p>
        </p:txBody>
      </p:sp>
      <p:pic>
        <p:nvPicPr>
          <p:cNvPr id="58372" name="Picture 5" descr="C:\Users\Owner\AppData\Local\Microsoft\Windows\Temporary Internet Files\Content.IE5\MSJ24HHB\MC900230406[1].wmf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352800" y="4038600"/>
            <a:ext cx="306387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75773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200" dirty="0" smtClean="0"/>
              <a:t>Concert of Europe</a:t>
            </a:r>
          </a:p>
          <a:p>
            <a:pPr eaLnBrk="1" hangingPunct="1">
              <a:defRPr/>
            </a:pPr>
            <a:r>
              <a:rPr lang="en-US" sz="2200" dirty="0" smtClean="0"/>
              <a:t>League of Nations</a:t>
            </a:r>
          </a:p>
          <a:p>
            <a:pPr eaLnBrk="1" hangingPunct="1">
              <a:defRPr/>
            </a:pPr>
            <a:r>
              <a:rPr lang="en-US" sz="2200" dirty="0" smtClean="0"/>
              <a:t>Peacekeeping force</a:t>
            </a:r>
          </a:p>
          <a:p>
            <a:pPr eaLnBrk="1" hangingPunct="1">
              <a:defRPr/>
            </a:pPr>
            <a:r>
              <a:rPr lang="en-US" sz="2200" dirty="0" smtClean="0"/>
              <a:t>Security Council</a:t>
            </a:r>
          </a:p>
          <a:p>
            <a:pPr eaLnBrk="1" hangingPunct="1">
              <a:defRPr/>
            </a:pPr>
            <a:r>
              <a:rPr lang="en-US" sz="2200" dirty="0" smtClean="0"/>
              <a:t>World Bank</a:t>
            </a:r>
          </a:p>
          <a:p>
            <a:pPr eaLnBrk="1" hangingPunct="1">
              <a:defRPr/>
            </a:pPr>
            <a:r>
              <a:rPr lang="en-US" sz="2200" dirty="0" smtClean="0"/>
              <a:t>International Court of Justice</a:t>
            </a:r>
          </a:p>
          <a:p>
            <a:pPr eaLnBrk="1" hangingPunct="1">
              <a:defRPr/>
            </a:pPr>
            <a:r>
              <a:rPr lang="en-US" sz="2200" dirty="0" smtClean="0"/>
              <a:t>UNESCO</a:t>
            </a:r>
          </a:p>
          <a:p>
            <a:pPr eaLnBrk="1" hangingPunct="1">
              <a:defRPr/>
            </a:pPr>
            <a:r>
              <a:rPr lang="en-US" sz="2200" dirty="0" smtClean="0"/>
              <a:t>NATO</a:t>
            </a:r>
          </a:p>
          <a:p>
            <a:pPr eaLnBrk="1" hangingPunct="1">
              <a:defRPr/>
            </a:pPr>
            <a:r>
              <a:rPr lang="en-US" sz="2200" dirty="0" smtClean="0"/>
              <a:t>Warsaw Pact</a:t>
            </a:r>
          </a:p>
          <a:p>
            <a:pPr eaLnBrk="1" hangingPunct="1">
              <a:defRPr/>
            </a:pPr>
            <a:r>
              <a:rPr lang="en-US" sz="2200" dirty="0" smtClean="0"/>
              <a:t>OAS</a:t>
            </a:r>
          </a:p>
          <a:p>
            <a:pPr eaLnBrk="1" hangingPunct="1">
              <a:defRPr/>
            </a:pPr>
            <a:r>
              <a:rPr lang="en-US" sz="2200" dirty="0" smtClean="0"/>
              <a:t>Arab League</a:t>
            </a:r>
          </a:p>
          <a:p>
            <a:pPr eaLnBrk="1" hangingPunct="1">
              <a:defRPr/>
            </a:pP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069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200" dirty="0" smtClean="0"/>
              <a:t>European Union</a:t>
            </a:r>
          </a:p>
          <a:p>
            <a:pPr eaLnBrk="1" hangingPunct="1">
              <a:defRPr/>
            </a:pPr>
            <a:r>
              <a:rPr lang="en-US" sz="2200" dirty="0" smtClean="0"/>
              <a:t>Maastricht Treaty</a:t>
            </a:r>
          </a:p>
          <a:p>
            <a:pPr eaLnBrk="1" hangingPunct="1">
              <a:defRPr/>
            </a:pPr>
            <a:r>
              <a:rPr lang="en-US" sz="2200" dirty="0" smtClean="0"/>
              <a:t>Fiscal policies</a:t>
            </a:r>
          </a:p>
          <a:p>
            <a:pPr eaLnBrk="1" hangingPunct="1">
              <a:defRPr/>
            </a:pPr>
            <a:r>
              <a:rPr lang="en-US" sz="2200" dirty="0" smtClean="0"/>
              <a:t>Globalization</a:t>
            </a:r>
          </a:p>
          <a:p>
            <a:pPr eaLnBrk="1" hangingPunct="1">
              <a:defRPr/>
            </a:pPr>
            <a:r>
              <a:rPr lang="en-US" sz="2200" dirty="0" smtClean="0"/>
              <a:t>Democratization</a:t>
            </a:r>
          </a:p>
          <a:p>
            <a:pPr eaLnBrk="1" hangingPunct="1">
              <a:defRPr/>
            </a:pPr>
            <a:r>
              <a:rPr lang="en-US" sz="2200" dirty="0" smtClean="0"/>
              <a:t>Civil liberties</a:t>
            </a:r>
          </a:p>
          <a:p>
            <a:pPr eaLnBrk="1" hangingPunct="1">
              <a:defRPr/>
            </a:pPr>
            <a:r>
              <a:rPr lang="en-US" sz="2200" dirty="0" smtClean="0"/>
              <a:t>Rule of law</a:t>
            </a:r>
          </a:p>
          <a:p>
            <a:pPr eaLnBrk="1" hangingPunct="1">
              <a:defRPr/>
            </a:pPr>
            <a:r>
              <a:rPr lang="en-US" sz="2200" dirty="0" smtClean="0"/>
              <a:t>Liberal democracies</a:t>
            </a:r>
          </a:p>
          <a:p>
            <a:pPr eaLnBrk="1" hangingPunct="1">
              <a:defRPr/>
            </a:pPr>
            <a:r>
              <a:rPr lang="en-US" sz="2200" dirty="0" smtClean="0"/>
              <a:t>Illiberal democracies</a:t>
            </a:r>
          </a:p>
          <a:p>
            <a:pPr eaLnBrk="1" hangingPunct="1">
              <a:defRPr/>
            </a:pPr>
            <a:r>
              <a:rPr lang="en-US" sz="2200" dirty="0" smtClean="0"/>
              <a:t>Marketization</a:t>
            </a:r>
          </a:p>
          <a:p>
            <a:pPr eaLnBrk="1" hangingPunct="1">
              <a:defRPr/>
            </a:pPr>
            <a:r>
              <a:rPr lang="en-US" sz="2200" dirty="0" smtClean="0"/>
              <a:t>Market economy</a:t>
            </a:r>
          </a:p>
          <a:p>
            <a:pPr eaLnBrk="1" hangingPunct="1">
              <a:defRPr/>
            </a:pPr>
            <a:r>
              <a:rPr lang="en-US" sz="2200" dirty="0" smtClean="0"/>
              <a:t>Privatization</a:t>
            </a:r>
          </a:p>
          <a:p>
            <a:pPr eaLnBrk="1" hangingPunct="1">
              <a:defRPr/>
            </a:pPr>
            <a:r>
              <a:rPr lang="en-US" sz="2200" dirty="0" smtClean="0"/>
              <a:t>Fragmentation</a:t>
            </a:r>
          </a:p>
          <a:p>
            <a:pPr eaLnBrk="1" hangingPunct="1">
              <a:defRPr/>
            </a:pPr>
            <a:r>
              <a:rPr lang="en-US" sz="2200" dirty="0" err="1" smtClean="0"/>
              <a:t>Politicalization</a:t>
            </a:r>
            <a:r>
              <a:rPr lang="en-US" sz="2200" dirty="0" smtClean="0"/>
              <a:t> of religion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Key Terms to Review </a:t>
            </a:r>
            <a:br>
              <a:rPr lang="en-US" dirty="0" smtClean="0"/>
            </a:br>
            <a:r>
              <a:rPr lang="en-US" dirty="0" smtClean="0"/>
              <a:t>from this session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1862137"/>
          </a:xfrm>
        </p:spPr>
        <p:txBody>
          <a:bodyPr/>
          <a:lstStyle/>
          <a:p>
            <a:pPr algn="just">
              <a:defRPr/>
            </a:pPr>
            <a:r>
              <a:rPr lang="en-US" sz="2800" dirty="0" smtClean="0"/>
              <a:t>The U.N. changes the nature of sovereignty by applying the concept to an organization with </a:t>
            </a:r>
            <a:r>
              <a:rPr lang="en-US" sz="2800" b="1" dirty="0" smtClean="0">
                <a:solidFill>
                  <a:srgbClr val="FF0000"/>
                </a:solidFill>
              </a:rPr>
              <a:t>collective membership</a:t>
            </a:r>
            <a:r>
              <a:rPr lang="en-US" sz="2800" dirty="0" smtClean="0"/>
              <a:t>, not just to individual nation-states.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United nations</a:t>
            </a:r>
            <a:endParaRPr lang="en-US" dirty="0"/>
          </a:p>
        </p:txBody>
      </p:sp>
      <p:pic>
        <p:nvPicPr>
          <p:cNvPr id="14340" name="Picture 2" descr="C:\Users\Owner\AppData\Local\Microsoft\Windows\Temporary Internet Files\Content.IE5\MSJ24HHB\MP9003628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657600"/>
            <a:ext cx="36576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Arrow 3"/>
          <p:cNvSpPr/>
          <p:nvPr/>
        </p:nvSpPr>
        <p:spPr>
          <a:xfrm>
            <a:off x="5943600" y="4572000"/>
            <a:ext cx="2438400" cy="1143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Flag of the </a:t>
            </a:r>
          </a:p>
          <a:p>
            <a:pPr algn="ctr">
              <a:defRPr/>
            </a:pPr>
            <a:r>
              <a:rPr lang="en-US" dirty="0"/>
              <a:t>United Nations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sz="2400" dirty="0" smtClean="0"/>
              <a:t>An important power of the U.N. is that its members can vote to establish a </a:t>
            </a:r>
            <a:r>
              <a:rPr lang="en-US" sz="2400" b="1" dirty="0" smtClean="0">
                <a:solidFill>
                  <a:srgbClr val="FF0000"/>
                </a:solidFill>
              </a:rPr>
              <a:t>peacekeeping force </a:t>
            </a:r>
            <a:r>
              <a:rPr lang="en-US" sz="2400" dirty="0" smtClean="0"/>
              <a:t>in a “hotspot” and request states to contribute military forces.</a:t>
            </a:r>
          </a:p>
          <a:p>
            <a:pPr algn="just">
              <a:defRPr/>
            </a:pPr>
            <a:r>
              <a:rPr lang="en-US" sz="2400" dirty="0" smtClean="0"/>
              <a:t>The body responsible for making the peacekeeping decisions is the </a:t>
            </a:r>
            <a:r>
              <a:rPr lang="en-US" sz="2400" b="1" dirty="0" smtClean="0">
                <a:solidFill>
                  <a:srgbClr val="FF0000"/>
                </a:solidFill>
              </a:rPr>
              <a:t>Security Council.  </a:t>
            </a:r>
            <a:r>
              <a:rPr lang="en-US" sz="2400" dirty="0" smtClean="0"/>
              <a:t>Its permanent members are:</a:t>
            </a:r>
          </a:p>
          <a:p>
            <a:pPr lvl="1" algn="just"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U.S.</a:t>
            </a:r>
          </a:p>
          <a:p>
            <a:pPr lvl="1" algn="just"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Britain</a:t>
            </a:r>
          </a:p>
          <a:p>
            <a:pPr lvl="1" algn="just"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France</a:t>
            </a:r>
          </a:p>
          <a:p>
            <a:pPr lvl="1" algn="just"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China</a:t>
            </a:r>
          </a:p>
          <a:p>
            <a:pPr lvl="1" algn="just"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Russia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United nations</a:t>
            </a:r>
            <a:endParaRPr lang="en-US" dirty="0"/>
          </a:p>
        </p:txBody>
      </p:sp>
      <p:pic>
        <p:nvPicPr>
          <p:cNvPr id="27651" name="Picture 3" descr="C:\Users\Owner\AppData\Local\Microsoft\Windows\Temporary Internet Files\Content.IE5\LTLN4AAN\MC900433231[1].jpg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1820454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800" dirty="0" smtClean="0"/>
              <a:t>U.N. forces are supposed to </a:t>
            </a:r>
            <a:r>
              <a:rPr lang="en-US" sz="2800" b="1" dirty="0" smtClean="0">
                <a:solidFill>
                  <a:srgbClr val="FF0000"/>
                </a:solidFill>
              </a:rPr>
              <a:t>remain neutral, </a:t>
            </a:r>
            <a:r>
              <a:rPr lang="en-US" sz="2800" dirty="0" smtClean="0"/>
              <a:t>and they usually have restrictions on their abilities to use weapons.</a:t>
            </a:r>
          </a:p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U.N. Forces have been sent to:</a:t>
            </a:r>
          </a:p>
          <a:p>
            <a:pPr lvl="1" algn="just">
              <a:defRPr/>
            </a:pPr>
            <a:r>
              <a:rPr lang="en-US" sz="2800" dirty="0" smtClean="0"/>
              <a:t>Eastern Europe</a:t>
            </a:r>
          </a:p>
          <a:p>
            <a:pPr lvl="1" algn="just">
              <a:defRPr/>
            </a:pPr>
            <a:r>
              <a:rPr lang="en-US" sz="2800" dirty="0"/>
              <a:t>t</a:t>
            </a:r>
            <a:r>
              <a:rPr lang="en-US" sz="2800" dirty="0" smtClean="0"/>
              <a:t>he Middle East</a:t>
            </a:r>
          </a:p>
          <a:p>
            <a:pPr lvl="1" algn="just">
              <a:defRPr/>
            </a:pPr>
            <a:r>
              <a:rPr lang="en-US" sz="2800" dirty="0" smtClean="0"/>
              <a:t>Sub-Saharan Africa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United nations</a:t>
            </a:r>
            <a:endParaRPr lang="en-US" dirty="0"/>
          </a:p>
        </p:txBody>
      </p:sp>
      <p:pic>
        <p:nvPicPr>
          <p:cNvPr id="28674" name="Picture 2" descr="C:\Users\Owner\AppData\Local\Microsoft\Windows\Temporary Internet Files\Content.IE5\MSJ24HHB\MC900410437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24200"/>
            <a:ext cx="235673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ctr">
              <a:buFont typeface="Wingdings 2" pitchFamily="18" charset="2"/>
              <a:buNone/>
              <a:defRPr/>
            </a:pPr>
            <a:endParaRPr lang="en-US" sz="800" dirty="0"/>
          </a:p>
          <a:p>
            <a:pPr marL="44450" indent="0" algn="ctr"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Despite its limitations, the United Nations is a forum where most of the states of the world can meet and vote on issues without resorting to war.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9625" y="457200"/>
            <a:ext cx="1676400" cy="5943600"/>
          </a:xfrm>
        </p:spPr>
        <p:txBody>
          <a:bodyPr vert="vert"/>
          <a:lstStyle/>
          <a:p>
            <a:pPr algn="ctr">
              <a:defRPr/>
            </a:pPr>
            <a:r>
              <a:rPr lang="en-US" sz="4000" dirty="0" smtClean="0"/>
              <a:t>United nations</a:t>
            </a:r>
            <a:endParaRPr lang="en-US" sz="4000" dirty="0"/>
          </a:p>
        </p:txBody>
      </p:sp>
      <p:pic>
        <p:nvPicPr>
          <p:cNvPr id="17413" name="Picture 5" descr="C:\Users\Owner\AppData\Local\Microsoft\Windows\Temporary Internet Files\Content.IE5\MSJ24HHB\MC91021771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1000"/>
            <a:ext cx="281220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25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2005</TotalTime>
  <Words>1769</Words>
  <Application>Microsoft Office PowerPoint</Application>
  <PresentationFormat>On-screen Show (4:3)</PresentationFormat>
  <Paragraphs>278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Grid</vt:lpstr>
      <vt:lpstr>Unit 4: Political Organization  of Space </vt:lpstr>
      <vt:lpstr>Supranational organizations:  changing the meaning of sovereignty</vt:lpstr>
      <vt:lpstr>Supranational organizations</vt:lpstr>
      <vt:lpstr>Historic examples of  supranational organizations</vt:lpstr>
      <vt:lpstr>United nations</vt:lpstr>
      <vt:lpstr>United nations</vt:lpstr>
      <vt:lpstr>United nations</vt:lpstr>
      <vt:lpstr>United nations</vt:lpstr>
      <vt:lpstr>United nations</vt:lpstr>
      <vt:lpstr>United Nations</vt:lpstr>
      <vt:lpstr>United nations</vt:lpstr>
      <vt:lpstr>Regional organizations</vt:lpstr>
      <vt:lpstr>Regional organizations</vt:lpstr>
      <vt:lpstr>Regional organizations</vt:lpstr>
      <vt:lpstr>Regional organizations</vt:lpstr>
      <vt:lpstr>Regional organizations</vt:lpstr>
      <vt:lpstr>The european union</vt:lpstr>
      <vt:lpstr>The european union</vt:lpstr>
      <vt:lpstr>The european union</vt:lpstr>
      <vt:lpstr>The european union</vt:lpstr>
      <vt:lpstr>The european union</vt:lpstr>
      <vt:lpstr>The european union</vt:lpstr>
      <vt:lpstr>Difficulties faced by the eu</vt:lpstr>
      <vt:lpstr>Difficulties faced by the eu</vt:lpstr>
      <vt:lpstr>Difficulties faced by the eu</vt:lpstr>
      <vt:lpstr>Difficulties faced by the eu</vt:lpstr>
      <vt:lpstr>PowerPoint Presentation</vt:lpstr>
      <vt:lpstr> Stop!!  This is the end of Session 5.</vt:lpstr>
      <vt:lpstr>Forces of change:  globalization, democratization, and religious politics</vt:lpstr>
      <vt:lpstr>globalization</vt:lpstr>
      <vt:lpstr>democratization</vt:lpstr>
      <vt:lpstr>Characteristics of liberal democracies</vt:lpstr>
      <vt:lpstr>Characteristics of liberal democracies</vt:lpstr>
      <vt:lpstr>Illiberal democracies</vt:lpstr>
      <vt:lpstr>Democratization and  samuel huntington</vt:lpstr>
      <vt:lpstr>Waves of democratization</vt:lpstr>
      <vt:lpstr>Waves of democratization</vt:lpstr>
      <vt:lpstr>Waves of democratization</vt:lpstr>
      <vt:lpstr>Why has democratization occurred?</vt:lpstr>
      <vt:lpstr>Why has democratization occurred?</vt:lpstr>
      <vt:lpstr>Obstacles to democratization</vt:lpstr>
      <vt:lpstr>Huntington’s standard for gauging  democratic stability</vt:lpstr>
      <vt:lpstr>marketization</vt:lpstr>
      <vt:lpstr>marketization</vt:lpstr>
      <vt:lpstr>marketization</vt:lpstr>
      <vt:lpstr>marketization</vt:lpstr>
      <vt:lpstr>Revival of ethnic or cultural politics</vt:lpstr>
      <vt:lpstr>Revival of ethnic  or cultural politics</vt:lpstr>
      <vt:lpstr>Revival of ethnic  or cultural politics</vt:lpstr>
      <vt:lpstr>Revival of ethnic  or cultural politics</vt:lpstr>
      <vt:lpstr>Criticism of huntington</vt:lpstr>
      <vt:lpstr>Revival of ethnic  or cultural politics</vt:lpstr>
      <vt:lpstr>Key Terms to Review  from this session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geography</dc:title>
  <dc:creator>Owner</dc:creator>
  <cp:lastModifiedBy>Amy Kananen</cp:lastModifiedBy>
  <cp:revision>40</cp:revision>
  <dcterms:created xsi:type="dcterms:W3CDTF">2010-11-24T20:40:24Z</dcterms:created>
  <dcterms:modified xsi:type="dcterms:W3CDTF">2015-01-28T22:34:08Z</dcterms:modified>
</cp:coreProperties>
</file>