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handoutMasterIdLst>
    <p:handoutMasterId r:id="rId31"/>
  </p:handoutMasterIdLst>
  <p:sldIdLst>
    <p:sldId id="256" r:id="rId2"/>
    <p:sldId id="258" r:id="rId3"/>
    <p:sldId id="257" r:id="rId4"/>
    <p:sldId id="261" r:id="rId5"/>
    <p:sldId id="275" r:id="rId6"/>
    <p:sldId id="264" r:id="rId7"/>
    <p:sldId id="276" r:id="rId8"/>
    <p:sldId id="265" r:id="rId9"/>
    <p:sldId id="266" r:id="rId10"/>
    <p:sldId id="291" r:id="rId11"/>
    <p:sldId id="271" r:id="rId12"/>
    <p:sldId id="270" r:id="rId13"/>
    <p:sldId id="268" r:id="rId14"/>
    <p:sldId id="272" r:id="rId15"/>
    <p:sldId id="273" r:id="rId16"/>
    <p:sldId id="274" r:id="rId17"/>
    <p:sldId id="278" r:id="rId18"/>
    <p:sldId id="279" r:id="rId19"/>
    <p:sldId id="277" r:id="rId20"/>
    <p:sldId id="280" r:id="rId21"/>
    <p:sldId id="282" r:id="rId22"/>
    <p:sldId id="283" r:id="rId23"/>
    <p:sldId id="284" r:id="rId24"/>
    <p:sldId id="285" r:id="rId25"/>
    <p:sldId id="281" r:id="rId26"/>
    <p:sldId id="286" r:id="rId27"/>
    <p:sldId id="287" r:id="rId28"/>
    <p:sldId id="292" r:id="rId29"/>
    <p:sldId id="288" r:id="rId3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ndar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A2A1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3" autoAdjust="0"/>
    <p:restoredTop sz="94660"/>
  </p:normalViewPr>
  <p:slideViewPr>
    <p:cSldViewPr>
      <p:cViewPr varScale="1">
        <p:scale>
          <a:sx n="66" d="100"/>
          <a:sy n="66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CBEB7C-EBB9-4C69-9BC7-466AF8C548B6}" type="datetimeFigureOut">
              <a:rPr lang="en-US" smtClean="0"/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B77664-D9C6-4D0C-9705-D9AAC989D16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1550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9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A8343-9944-4A75-824B-DA5142D21852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FAB43B-0658-4B58-B152-244B8AB5CC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DC324-4D0A-440F-873E-3C856E6CFA28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A32EA-7D2A-4CBB-AE4E-933F5F4F36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 bwMode="hidden"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5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8D8AF-3ED0-4AE3-BE3D-991B789E68A1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BB944A-CFE4-44FB-8341-A545591621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88A552-9354-4C52-BDD5-4E8F09A62A6E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B257B9-8FFC-45AD-A088-5799E135E5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8600" y="228600"/>
            <a:ext cx="8696325" cy="473710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Freeform 14"/>
          <p:cNvSpPr>
            <a:spLocks/>
          </p:cNvSpPr>
          <p:nvPr/>
        </p:nvSpPr>
        <p:spPr bwMode="hidden">
          <a:xfrm>
            <a:off x="6046788" y="4203700"/>
            <a:ext cx="2876550" cy="714375"/>
          </a:xfrm>
          <a:custGeom>
            <a:avLst/>
            <a:gdLst>
              <a:gd name="T0" fmla="*/ 2147483647 w 2706"/>
              <a:gd name="T1" fmla="*/ 0 h 640"/>
              <a:gd name="T2" fmla="*/ 2147483647 w 2706"/>
              <a:gd name="T3" fmla="*/ 0 h 640"/>
              <a:gd name="T4" fmla="*/ 2147483647 w 2706"/>
              <a:gd name="T5" fmla="*/ 2147483647 h 640"/>
              <a:gd name="T6" fmla="*/ 2147483647 w 2706"/>
              <a:gd name="T7" fmla="*/ 2147483647 h 640"/>
              <a:gd name="T8" fmla="*/ 2147483647 w 2706"/>
              <a:gd name="T9" fmla="*/ 2147483647 h 640"/>
              <a:gd name="T10" fmla="*/ 2147483647 w 2706"/>
              <a:gd name="T11" fmla="*/ 2147483647 h 640"/>
              <a:gd name="T12" fmla="*/ 2147483647 w 2706"/>
              <a:gd name="T13" fmla="*/ 2147483647 h 640"/>
              <a:gd name="T14" fmla="*/ 2147483647 w 2706"/>
              <a:gd name="T15" fmla="*/ 2147483647 h 640"/>
              <a:gd name="T16" fmla="*/ 2147483647 w 2706"/>
              <a:gd name="T17" fmla="*/ 2147483647 h 640"/>
              <a:gd name="T18" fmla="*/ 2147483647 w 2706"/>
              <a:gd name="T19" fmla="*/ 2147483647 h 640"/>
              <a:gd name="T20" fmla="*/ 2147483647 w 2706"/>
              <a:gd name="T21" fmla="*/ 2147483647 h 640"/>
              <a:gd name="T22" fmla="*/ 2147483647 w 2706"/>
              <a:gd name="T23" fmla="*/ 2147483647 h 640"/>
              <a:gd name="T24" fmla="*/ 2147483647 w 2706"/>
              <a:gd name="T25" fmla="*/ 2147483647 h 640"/>
              <a:gd name="T26" fmla="*/ 2147483647 w 2706"/>
              <a:gd name="T27" fmla="*/ 2147483647 h 640"/>
              <a:gd name="T28" fmla="*/ 2147483647 w 2706"/>
              <a:gd name="T29" fmla="*/ 2147483647 h 640"/>
              <a:gd name="T30" fmla="*/ 2147483647 w 2706"/>
              <a:gd name="T31" fmla="*/ 2147483647 h 640"/>
              <a:gd name="T32" fmla="*/ 2147483647 w 2706"/>
              <a:gd name="T33" fmla="*/ 2147483647 h 640"/>
              <a:gd name="T34" fmla="*/ 2147483647 w 2706"/>
              <a:gd name="T35" fmla="*/ 2147483647 h 640"/>
              <a:gd name="T36" fmla="*/ 0 w 2706"/>
              <a:gd name="T37" fmla="*/ 2147483647 h 640"/>
              <a:gd name="T38" fmla="*/ 0 w 2706"/>
              <a:gd name="T39" fmla="*/ 2147483647 h 640"/>
              <a:gd name="T40" fmla="*/ 2147483647 w 2706"/>
              <a:gd name="T41" fmla="*/ 2147483647 h 640"/>
              <a:gd name="T42" fmla="*/ 2147483647 w 2706"/>
              <a:gd name="T43" fmla="*/ 2147483647 h 640"/>
              <a:gd name="T44" fmla="*/ 2147483647 w 2706"/>
              <a:gd name="T45" fmla="*/ 2147483647 h 640"/>
              <a:gd name="T46" fmla="*/ 2147483647 w 2706"/>
              <a:gd name="T47" fmla="*/ 2147483647 h 640"/>
              <a:gd name="T48" fmla="*/ 2147483647 w 2706"/>
              <a:gd name="T49" fmla="*/ 2147483647 h 640"/>
              <a:gd name="T50" fmla="*/ 2147483647 w 2706"/>
              <a:gd name="T51" fmla="*/ 2147483647 h 640"/>
              <a:gd name="T52" fmla="*/ 2147483647 w 2706"/>
              <a:gd name="T53" fmla="*/ 2147483647 h 640"/>
              <a:gd name="T54" fmla="*/ 2147483647 w 2706"/>
              <a:gd name="T55" fmla="*/ 2147483647 h 640"/>
              <a:gd name="T56" fmla="*/ 2147483647 w 2706"/>
              <a:gd name="T57" fmla="*/ 2147483647 h 640"/>
              <a:gd name="T58" fmla="*/ 2147483647 w 2706"/>
              <a:gd name="T59" fmla="*/ 2147483647 h 640"/>
              <a:gd name="T60" fmla="*/ 2147483647 w 2706"/>
              <a:gd name="T61" fmla="*/ 2147483647 h 640"/>
              <a:gd name="T62" fmla="*/ 2147483647 w 2706"/>
              <a:gd name="T63" fmla="*/ 2147483647 h 640"/>
              <a:gd name="T64" fmla="*/ 2147483647 w 2706"/>
              <a:gd name="T65" fmla="*/ 2147483647 h 640"/>
              <a:gd name="T66" fmla="*/ 2147483647 w 2706"/>
              <a:gd name="T67" fmla="*/ 2147483647 h 640"/>
              <a:gd name="T68" fmla="*/ 2147483647 w 2706"/>
              <a:gd name="T69" fmla="*/ 2147483647 h 640"/>
              <a:gd name="T70" fmla="*/ 2147483647 w 2706"/>
              <a:gd name="T71" fmla="*/ 2147483647 h 640"/>
              <a:gd name="T72" fmla="*/ 2147483647 w 2706"/>
              <a:gd name="T73" fmla="*/ 2147483647 h 640"/>
              <a:gd name="T74" fmla="*/ 2147483647 w 2706"/>
              <a:gd name="T75" fmla="*/ 2147483647 h 640"/>
              <a:gd name="T76" fmla="*/ 2147483647 w 2706"/>
              <a:gd name="T77" fmla="*/ 2147483647 h 640"/>
              <a:gd name="T78" fmla="*/ 2147483647 w 2706"/>
              <a:gd name="T79" fmla="*/ 2147483647 h 640"/>
              <a:gd name="T80" fmla="*/ 2147483647 w 2706"/>
              <a:gd name="T81" fmla="*/ 2147483647 h 640"/>
              <a:gd name="T82" fmla="*/ 2147483647 w 2706"/>
              <a:gd name="T83" fmla="*/ 2147483647 h 640"/>
              <a:gd name="T84" fmla="*/ 2147483647 w 2706"/>
              <a:gd name="T85" fmla="*/ 2147483647 h 640"/>
              <a:gd name="T86" fmla="*/ 2147483647 w 2706"/>
              <a:gd name="T87" fmla="*/ 2147483647 h 640"/>
              <a:gd name="T88" fmla="*/ 2147483647 w 2706"/>
              <a:gd name="T89" fmla="*/ 2147483647 h 640"/>
              <a:gd name="T90" fmla="*/ 2147483647 w 2706"/>
              <a:gd name="T91" fmla="*/ 2147483647 h 640"/>
              <a:gd name="T92" fmla="*/ 2147483647 w 2706"/>
              <a:gd name="T93" fmla="*/ 2147483647 h 640"/>
              <a:gd name="T94" fmla="*/ 2147483647 w 2706"/>
              <a:gd name="T95" fmla="*/ 2147483647 h 640"/>
              <a:gd name="T96" fmla="*/ 2147483647 w 2706"/>
              <a:gd name="T97" fmla="*/ 2147483647 h 640"/>
              <a:gd name="T98" fmla="*/ 2147483647 w 2706"/>
              <a:gd name="T99" fmla="*/ 2147483647 h 640"/>
              <a:gd name="T100" fmla="*/ 2147483647 w 2706"/>
              <a:gd name="T101" fmla="*/ 2147483647 h 640"/>
              <a:gd name="T102" fmla="*/ 2147483647 w 2706"/>
              <a:gd name="T103" fmla="*/ 2147483647 h 640"/>
              <a:gd name="T104" fmla="*/ 2147483647 w 2706"/>
              <a:gd name="T105" fmla="*/ 2147483647 h 640"/>
              <a:gd name="T106" fmla="*/ 2147483647 w 2706"/>
              <a:gd name="T107" fmla="*/ 0 h 640"/>
              <a:gd name="T108" fmla="*/ 2147483647 w 2706"/>
              <a:gd name="T109" fmla="*/ 0 h 640"/>
              <a:gd name="T110" fmla="*/ 2147483647 w 2706"/>
              <a:gd name="T111" fmla="*/ 0 h 640"/>
              <a:gd name="T112" fmla="*/ 2147483647 w 2706"/>
              <a:gd name="T113" fmla="*/ 0 h 640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6" y="388"/>
                </a:lnTo>
                <a:lnTo>
                  <a:pt x="2706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1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" name="Freeform 18"/>
          <p:cNvSpPr>
            <a:spLocks/>
          </p:cNvSpPr>
          <p:nvPr/>
        </p:nvSpPr>
        <p:spPr bwMode="hidden">
          <a:xfrm>
            <a:off x="2619375" y="4075113"/>
            <a:ext cx="5545138" cy="850900"/>
          </a:xfrm>
          <a:custGeom>
            <a:avLst/>
            <a:gdLst>
              <a:gd name="T0" fmla="*/ 2147483647 w 5216"/>
              <a:gd name="T1" fmla="*/ 2147483647 h 762"/>
              <a:gd name="T2" fmla="*/ 2147483647 w 5216"/>
              <a:gd name="T3" fmla="*/ 2147483647 h 762"/>
              <a:gd name="T4" fmla="*/ 2147483647 w 5216"/>
              <a:gd name="T5" fmla="*/ 2147483647 h 762"/>
              <a:gd name="T6" fmla="*/ 2147483647 w 5216"/>
              <a:gd name="T7" fmla="*/ 2147483647 h 762"/>
              <a:gd name="T8" fmla="*/ 2147483647 w 5216"/>
              <a:gd name="T9" fmla="*/ 2147483647 h 762"/>
              <a:gd name="T10" fmla="*/ 2147483647 w 5216"/>
              <a:gd name="T11" fmla="*/ 2147483647 h 762"/>
              <a:gd name="T12" fmla="*/ 2147483647 w 5216"/>
              <a:gd name="T13" fmla="*/ 2147483647 h 762"/>
              <a:gd name="T14" fmla="*/ 2147483647 w 5216"/>
              <a:gd name="T15" fmla="*/ 2147483647 h 762"/>
              <a:gd name="T16" fmla="*/ 2147483647 w 5216"/>
              <a:gd name="T17" fmla="*/ 2147483647 h 762"/>
              <a:gd name="T18" fmla="*/ 2147483647 w 5216"/>
              <a:gd name="T19" fmla="*/ 2147483647 h 762"/>
              <a:gd name="T20" fmla="*/ 2147483647 w 5216"/>
              <a:gd name="T21" fmla="*/ 2147483647 h 762"/>
              <a:gd name="T22" fmla="*/ 2147483647 w 5216"/>
              <a:gd name="T23" fmla="*/ 2147483647 h 762"/>
              <a:gd name="T24" fmla="*/ 2147483647 w 5216"/>
              <a:gd name="T25" fmla="*/ 2147483647 h 762"/>
              <a:gd name="T26" fmla="*/ 2147483647 w 5216"/>
              <a:gd name="T27" fmla="*/ 0 h 762"/>
              <a:gd name="T28" fmla="*/ 2147483647 w 5216"/>
              <a:gd name="T29" fmla="*/ 2147483647 h 762"/>
              <a:gd name="T30" fmla="*/ 2147483647 w 5216"/>
              <a:gd name="T31" fmla="*/ 2147483647 h 762"/>
              <a:gd name="T32" fmla="*/ 0 w 5216"/>
              <a:gd name="T33" fmla="*/ 2147483647 h 762"/>
              <a:gd name="T34" fmla="*/ 2147483647 w 5216"/>
              <a:gd name="T35" fmla="*/ 2147483647 h 762"/>
              <a:gd name="T36" fmla="*/ 2147483647 w 5216"/>
              <a:gd name="T37" fmla="*/ 2147483647 h 762"/>
              <a:gd name="T38" fmla="*/ 2147483647 w 5216"/>
              <a:gd name="T39" fmla="*/ 2147483647 h 762"/>
              <a:gd name="T40" fmla="*/ 2147483647 w 5216"/>
              <a:gd name="T41" fmla="*/ 2147483647 h 762"/>
              <a:gd name="T42" fmla="*/ 2147483647 w 5216"/>
              <a:gd name="T43" fmla="*/ 2147483647 h 762"/>
              <a:gd name="T44" fmla="*/ 2147483647 w 5216"/>
              <a:gd name="T45" fmla="*/ 2147483647 h 762"/>
              <a:gd name="T46" fmla="*/ 2147483647 w 5216"/>
              <a:gd name="T47" fmla="*/ 2147483647 h 762"/>
              <a:gd name="T48" fmla="*/ 2147483647 w 5216"/>
              <a:gd name="T49" fmla="*/ 2147483647 h 762"/>
              <a:gd name="T50" fmla="*/ 2147483647 w 5216"/>
              <a:gd name="T51" fmla="*/ 2147483647 h 762"/>
              <a:gd name="T52" fmla="*/ 2147483647 w 5216"/>
              <a:gd name="T53" fmla="*/ 2147483647 h 762"/>
              <a:gd name="T54" fmla="*/ 2147483647 w 5216"/>
              <a:gd name="T55" fmla="*/ 2147483647 h 762"/>
              <a:gd name="T56" fmla="*/ 2147483647 w 5216"/>
              <a:gd name="T57" fmla="*/ 2147483647 h 762"/>
              <a:gd name="T58" fmla="*/ 2147483647 w 5216"/>
              <a:gd name="T59" fmla="*/ 2147483647 h 762"/>
              <a:gd name="T60" fmla="*/ 2147483647 w 5216"/>
              <a:gd name="T61" fmla="*/ 2147483647 h 762"/>
              <a:gd name="T62" fmla="*/ 2147483647 w 5216"/>
              <a:gd name="T63" fmla="*/ 2147483647 h 762"/>
              <a:gd name="T64" fmla="*/ 2147483647 w 5216"/>
              <a:gd name="T65" fmla="*/ 2147483647 h 762"/>
              <a:gd name="T66" fmla="*/ 2147483647 w 5216"/>
              <a:gd name="T67" fmla="*/ 2147483647 h 762"/>
              <a:gd name="T68" fmla="*/ 2147483647 w 5216"/>
              <a:gd name="T69" fmla="*/ 2147483647 h 762"/>
              <a:gd name="T70" fmla="*/ 2147483647 w 5216"/>
              <a:gd name="T71" fmla="*/ 2147483647 h 76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39999"/>
            </a:schemeClr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" name="Freeform 22"/>
          <p:cNvSpPr>
            <a:spLocks/>
          </p:cNvSpPr>
          <p:nvPr/>
        </p:nvSpPr>
        <p:spPr bwMode="hidden">
          <a:xfrm>
            <a:off x="2828925" y="4087813"/>
            <a:ext cx="5467350" cy="774700"/>
          </a:xfrm>
          <a:custGeom>
            <a:avLst/>
            <a:gdLst>
              <a:gd name="T0" fmla="*/ 0 w 5144"/>
              <a:gd name="T1" fmla="*/ 2147483647 h 694"/>
              <a:gd name="T2" fmla="*/ 0 w 5144"/>
              <a:gd name="T3" fmla="*/ 2147483647 h 694"/>
              <a:gd name="T4" fmla="*/ 2147483647 w 5144"/>
              <a:gd name="T5" fmla="*/ 2147483647 h 694"/>
              <a:gd name="T6" fmla="*/ 2147483647 w 5144"/>
              <a:gd name="T7" fmla="*/ 2147483647 h 694"/>
              <a:gd name="T8" fmla="*/ 2147483647 w 5144"/>
              <a:gd name="T9" fmla="*/ 2147483647 h 694"/>
              <a:gd name="T10" fmla="*/ 2147483647 w 5144"/>
              <a:gd name="T11" fmla="*/ 2147483647 h 694"/>
              <a:gd name="T12" fmla="*/ 2147483647 w 5144"/>
              <a:gd name="T13" fmla="*/ 2147483647 h 694"/>
              <a:gd name="T14" fmla="*/ 2147483647 w 5144"/>
              <a:gd name="T15" fmla="*/ 2147483647 h 694"/>
              <a:gd name="T16" fmla="*/ 2147483647 w 5144"/>
              <a:gd name="T17" fmla="*/ 2147483647 h 694"/>
              <a:gd name="T18" fmla="*/ 2147483647 w 5144"/>
              <a:gd name="T19" fmla="*/ 2147483647 h 694"/>
              <a:gd name="T20" fmla="*/ 2147483647 w 5144"/>
              <a:gd name="T21" fmla="*/ 2147483647 h 694"/>
              <a:gd name="T22" fmla="*/ 2147483647 w 5144"/>
              <a:gd name="T23" fmla="*/ 2147483647 h 694"/>
              <a:gd name="T24" fmla="*/ 2147483647 w 5144"/>
              <a:gd name="T25" fmla="*/ 0 h 694"/>
              <a:gd name="T26" fmla="*/ 2147483647 w 5144"/>
              <a:gd name="T27" fmla="*/ 2147483647 h 694"/>
              <a:gd name="T28" fmla="*/ 2147483647 w 5144"/>
              <a:gd name="T29" fmla="*/ 2147483647 h 694"/>
              <a:gd name="T30" fmla="*/ 2147483647 w 5144"/>
              <a:gd name="T31" fmla="*/ 2147483647 h 694"/>
              <a:gd name="T32" fmla="*/ 2147483647 w 5144"/>
              <a:gd name="T33" fmla="*/ 2147483647 h 694"/>
              <a:gd name="T34" fmla="*/ 2147483647 w 5144"/>
              <a:gd name="T35" fmla="*/ 2147483647 h 694"/>
              <a:gd name="T36" fmla="*/ 2147483647 w 5144"/>
              <a:gd name="T37" fmla="*/ 2147483647 h 694"/>
              <a:gd name="T38" fmla="*/ 2147483647 w 5144"/>
              <a:gd name="T39" fmla="*/ 2147483647 h 694"/>
              <a:gd name="T40" fmla="*/ 2147483647 w 5144"/>
              <a:gd name="T41" fmla="*/ 2147483647 h 694"/>
              <a:gd name="T42" fmla="*/ 2147483647 w 5144"/>
              <a:gd name="T43" fmla="*/ 2147483647 h 694"/>
              <a:gd name="T44" fmla="*/ 2147483647 w 5144"/>
              <a:gd name="T45" fmla="*/ 2147483647 h 694"/>
              <a:gd name="T46" fmla="*/ 2147483647 w 5144"/>
              <a:gd name="T47" fmla="*/ 2147483647 h 694"/>
              <a:gd name="T48" fmla="*/ 2147483647 w 5144"/>
              <a:gd name="T49" fmla="*/ 2147483647 h 694"/>
              <a:gd name="T50" fmla="*/ 2147483647 w 5144"/>
              <a:gd name="T51" fmla="*/ 2147483647 h 694"/>
              <a:gd name="T52" fmla="*/ 2147483647 w 5144"/>
              <a:gd name="T53" fmla="*/ 2147483647 h 694"/>
              <a:gd name="T54" fmla="*/ 2147483647 w 5144"/>
              <a:gd name="T55" fmla="*/ 2147483647 h 694"/>
              <a:gd name="T56" fmla="*/ 2147483647 w 5144"/>
              <a:gd name="T57" fmla="*/ 2147483647 h 694"/>
              <a:gd name="T58" fmla="*/ 2147483647 w 5144"/>
              <a:gd name="T59" fmla="*/ 2147483647 h 694"/>
              <a:gd name="T60" fmla="*/ 2147483647 w 5144"/>
              <a:gd name="T61" fmla="*/ 2147483647 h 694"/>
              <a:gd name="T62" fmla="*/ 0 60000 65536"/>
              <a:gd name="T63" fmla="*/ 0 60000 65536"/>
              <a:gd name="T64" fmla="*/ 0 60000 65536"/>
              <a:gd name="T65" fmla="*/ 0 60000 65536"/>
              <a:gd name="T66" fmla="*/ 0 60000 65536"/>
              <a:gd name="T67" fmla="*/ 0 60000 65536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</a:gdLst>
            <a:ahLst/>
            <a:cxnLst>
              <a:cxn ang="T62">
                <a:pos x="T0" y="T1"/>
              </a:cxn>
              <a:cxn ang="T63">
                <a:pos x="T2" y="T3"/>
              </a:cxn>
              <a:cxn ang="T64">
                <a:pos x="T4" y="T5"/>
              </a:cxn>
              <a:cxn ang="T65">
                <a:pos x="T6" y="T7"/>
              </a:cxn>
              <a:cxn ang="T66">
                <a:pos x="T8" y="T9"/>
              </a:cxn>
              <a:cxn ang="T67">
                <a:pos x="T10" y="T11"/>
              </a:cxn>
              <a:cxn ang="T68">
                <a:pos x="T12" y="T13"/>
              </a:cxn>
              <a:cxn ang="T69">
                <a:pos x="T14" y="T15"/>
              </a:cxn>
              <a:cxn ang="T70">
                <a:pos x="T16" y="T17"/>
              </a:cxn>
              <a:cxn ang="T71">
                <a:pos x="T18" y="T19"/>
              </a:cxn>
              <a:cxn ang="T72">
                <a:pos x="T20" y="T21"/>
              </a:cxn>
              <a:cxn ang="T73">
                <a:pos x="T22" y="T23"/>
              </a:cxn>
              <a:cxn ang="T74">
                <a:pos x="T24" y="T25"/>
              </a:cxn>
              <a:cxn ang="T75">
                <a:pos x="T26" y="T27"/>
              </a:cxn>
              <a:cxn ang="T76">
                <a:pos x="T28" y="T29"/>
              </a:cxn>
              <a:cxn ang="T77">
                <a:pos x="T30" y="T31"/>
              </a:cxn>
              <a:cxn ang="T78">
                <a:pos x="T32" y="T33"/>
              </a:cxn>
              <a:cxn ang="T79">
                <a:pos x="T34" y="T35"/>
              </a:cxn>
              <a:cxn ang="T80">
                <a:pos x="T36" y="T37"/>
              </a:cxn>
              <a:cxn ang="T81">
                <a:pos x="T38" y="T39"/>
              </a:cxn>
              <a:cxn ang="T82">
                <a:pos x="T40" y="T41"/>
              </a:cxn>
              <a:cxn ang="T83">
                <a:pos x="T42" y="T43"/>
              </a:cxn>
              <a:cxn ang="T84">
                <a:pos x="T44" y="T45"/>
              </a:cxn>
              <a:cxn ang="T85">
                <a:pos x="T46" y="T47"/>
              </a:cxn>
              <a:cxn ang="T86">
                <a:pos x="T48" y="T49"/>
              </a:cxn>
              <a:cxn ang="T87">
                <a:pos x="T50" y="T51"/>
              </a:cxn>
              <a:cxn ang="T88">
                <a:pos x="T52" y="T53"/>
              </a:cxn>
              <a:cxn ang="T89">
                <a:pos x="T54" y="T55"/>
              </a:cxn>
              <a:cxn ang="T90">
                <a:pos x="T56" y="T57"/>
              </a:cxn>
              <a:cxn ang="T91">
                <a:pos x="T58" y="T59"/>
              </a:cxn>
              <a:cxn ang="T92">
                <a:pos x="T60" y="T61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8" name="Freeform 26"/>
          <p:cNvSpPr>
            <a:spLocks/>
          </p:cNvSpPr>
          <p:nvPr/>
        </p:nvSpPr>
        <p:spPr bwMode="hidden">
          <a:xfrm>
            <a:off x="5610225" y="4073525"/>
            <a:ext cx="3306763" cy="652463"/>
          </a:xfrm>
          <a:custGeom>
            <a:avLst/>
            <a:gdLst>
              <a:gd name="T0" fmla="*/ 0 w 3112"/>
              <a:gd name="T1" fmla="*/ 2147483647 h 584"/>
              <a:gd name="T2" fmla="*/ 0 w 3112"/>
              <a:gd name="T3" fmla="*/ 2147483647 h 584"/>
              <a:gd name="T4" fmla="*/ 2147483647 w 3112"/>
              <a:gd name="T5" fmla="*/ 2147483647 h 584"/>
              <a:gd name="T6" fmla="*/ 2147483647 w 3112"/>
              <a:gd name="T7" fmla="*/ 2147483647 h 584"/>
              <a:gd name="T8" fmla="*/ 2147483647 w 3112"/>
              <a:gd name="T9" fmla="*/ 2147483647 h 584"/>
              <a:gd name="T10" fmla="*/ 2147483647 w 3112"/>
              <a:gd name="T11" fmla="*/ 2147483647 h 584"/>
              <a:gd name="T12" fmla="*/ 2147483647 w 3112"/>
              <a:gd name="T13" fmla="*/ 2147483647 h 584"/>
              <a:gd name="T14" fmla="*/ 2147483647 w 3112"/>
              <a:gd name="T15" fmla="*/ 2147483647 h 584"/>
              <a:gd name="T16" fmla="*/ 2147483647 w 3112"/>
              <a:gd name="T17" fmla="*/ 2147483647 h 584"/>
              <a:gd name="T18" fmla="*/ 2147483647 w 3112"/>
              <a:gd name="T19" fmla="*/ 2147483647 h 584"/>
              <a:gd name="T20" fmla="*/ 2147483647 w 3112"/>
              <a:gd name="T21" fmla="*/ 2147483647 h 584"/>
              <a:gd name="T22" fmla="*/ 2147483647 w 3112"/>
              <a:gd name="T23" fmla="*/ 2147483647 h 584"/>
              <a:gd name="T24" fmla="*/ 2147483647 w 3112"/>
              <a:gd name="T25" fmla="*/ 2147483647 h 584"/>
              <a:gd name="T26" fmla="*/ 2147483647 w 3112"/>
              <a:gd name="T27" fmla="*/ 2147483647 h 584"/>
              <a:gd name="T28" fmla="*/ 2147483647 w 3112"/>
              <a:gd name="T29" fmla="*/ 2147483647 h 584"/>
              <a:gd name="T30" fmla="*/ 2147483647 w 3112"/>
              <a:gd name="T31" fmla="*/ 2147483647 h 584"/>
              <a:gd name="T32" fmla="*/ 2147483647 w 3112"/>
              <a:gd name="T33" fmla="*/ 2147483647 h 584"/>
              <a:gd name="T34" fmla="*/ 2147483647 w 3112"/>
              <a:gd name="T35" fmla="*/ 2147483647 h 584"/>
              <a:gd name="T36" fmla="*/ 2147483647 w 3112"/>
              <a:gd name="T37" fmla="*/ 2147483647 h 584"/>
              <a:gd name="T38" fmla="*/ 2147483647 w 3112"/>
              <a:gd name="T39" fmla="*/ 0 h 584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</a:gdLst>
            <a:ahLst/>
            <a:cxnLst>
              <a:cxn ang="T40">
                <a:pos x="T0" y="T1"/>
              </a:cxn>
              <a:cxn ang="T41">
                <a:pos x="T2" y="T3"/>
              </a:cxn>
              <a:cxn ang="T42">
                <a:pos x="T4" y="T5"/>
              </a:cxn>
              <a:cxn ang="T43">
                <a:pos x="T6" y="T7"/>
              </a:cxn>
              <a:cxn ang="T44">
                <a:pos x="T8" y="T9"/>
              </a:cxn>
              <a:cxn ang="T45">
                <a:pos x="T10" y="T11"/>
              </a:cxn>
              <a:cxn ang="T46">
                <a:pos x="T12" y="T13"/>
              </a:cxn>
              <a:cxn ang="T47">
                <a:pos x="T14" y="T15"/>
              </a:cxn>
              <a:cxn ang="T48">
                <a:pos x="T16" y="T17"/>
              </a:cxn>
              <a:cxn ang="T49">
                <a:pos x="T18" y="T19"/>
              </a:cxn>
              <a:cxn ang="T50">
                <a:pos x="T20" y="T21"/>
              </a:cxn>
              <a:cxn ang="T51">
                <a:pos x="T22" y="T23"/>
              </a:cxn>
              <a:cxn ang="T52">
                <a:pos x="T24" y="T25"/>
              </a:cxn>
              <a:cxn ang="T53">
                <a:pos x="T26" y="T27"/>
              </a:cxn>
              <a:cxn ang="T54">
                <a:pos x="T28" y="T29"/>
              </a:cxn>
              <a:cxn ang="T55">
                <a:pos x="T30" y="T31"/>
              </a:cxn>
              <a:cxn ang="T56">
                <a:pos x="T32" y="T33"/>
              </a:cxn>
              <a:cxn ang="T57">
                <a:pos x="T34" y="T35"/>
              </a:cxn>
              <a:cxn ang="T58">
                <a:pos x="T36" y="T37"/>
              </a:cxn>
              <a:cxn ang="T59">
                <a:pos x="T38" y="T39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 useBgFill="1">
        <p:nvSpPr>
          <p:cNvPr id="9" name="Freeform 10"/>
          <p:cNvSpPr>
            <a:spLocks/>
          </p:cNvSpPr>
          <p:nvPr/>
        </p:nvSpPr>
        <p:spPr bwMode="hidden">
          <a:xfrm>
            <a:off x="211138" y="4059238"/>
            <a:ext cx="8723312" cy="1328737"/>
          </a:xfrm>
          <a:custGeom>
            <a:avLst/>
            <a:gdLst>
              <a:gd name="T0" fmla="*/ 2147483647 w 8196"/>
              <a:gd name="T1" fmla="*/ 2147483647 h 1192"/>
              <a:gd name="T2" fmla="*/ 2147483647 w 8196"/>
              <a:gd name="T3" fmla="*/ 2147483647 h 1192"/>
              <a:gd name="T4" fmla="*/ 2147483647 w 8196"/>
              <a:gd name="T5" fmla="*/ 2147483647 h 1192"/>
              <a:gd name="T6" fmla="*/ 2147483647 w 8196"/>
              <a:gd name="T7" fmla="*/ 2147483647 h 1192"/>
              <a:gd name="T8" fmla="*/ 2147483647 w 8196"/>
              <a:gd name="T9" fmla="*/ 2147483647 h 1192"/>
              <a:gd name="T10" fmla="*/ 2147483647 w 8196"/>
              <a:gd name="T11" fmla="*/ 2147483647 h 1192"/>
              <a:gd name="T12" fmla="*/ 2147483647 w 8196"/>
              <a:gd name="T13" fmla="*/ 2147483647 h 1192"/>
              <a:gd name="T14" fmla="*/ 2147483647 w 8196"/>
              <a:gd name="T15" fmla="*/ 2147483647 h 1192"/>
              <a:gd name="T16" fmla="*/ 2147483647 w 8196"/>
              <a:gd name="T17" fmla="*/ 2147483647 h 1192"/>
              <a:gd name="T18" fmla="*/ 2147483647 w 8196"/>
              <a:gd name="T19" fmla="*/ 2147483647 h 1192"/>
              <a:gd name="T20" fmla="*/ 2147483647 w 8196"/>
              <a:gd name="T21" fmla="*/ 2147483647 h 1192"/>
              <a:gd name="T22" fmla="*/ 2147483647 w 8196"/>
              <a:gd name="T23" fmla="*/ 2147483647 h 1192"/>
              <a:gd name="T24" fmla="*/ 2147483647 w 8196"/>
              <a:gd name="T25" fmla="*/ 2147483647 h 1192"/>
              <a:gd name="T26" fmla="*/ 2147483647 w 8196"/>
              <a:gd name="T27" fmla="*/ 2147483647 h 1192"/>
              <a:gd name="T28" fmla="*/ 2147483647 w 8196"/>
              <a:gd name="T29" fmla="*/ 2147483647 h 1192"/>
              <a:gd name="T30" fmla="*/ 2147483647 w 8196"/>
              <a:gd name="T31" fmla="*/ 2147483647 h 1192"/>
              <a:gd name="T32" fmla="*/ 2147483647 w 8196"/>
              <a:gd name="T33" fmla="*/ 2147483647 h 1192"/>
              <a:gd name="T34" fmla="*/ 2147483647 w 8196"/>
              <a:gd name="T35" fmla="*/ 2147483647 h 1192"/>
              <a:gd name="T36" fmla="*/ 2147483647 w 8196"/>
              <a:gd name="T37" fmla="*/ 2147483647 h 1192"/>
              <a:gd name="T38" fmla="*/ 2147483647 w 8196"/>
              <a:gd name="T39" fmla="*/ 2147483647 h 1192"/>
              <a:gd name="T40" fmla="*/ 2147483647 w 8196"/>
              <a:gd name="T41" fmla="*/ 2147483647 h 1192"/>
              <a:gd name="T42" fmla="*/ 2147483647 w 8196"/>
              <a:gd name="T43" fmla="*/ 2147483647 h 1192"/>
              <a:gd name="T44" fmla="*/ 2147483647 w 8196"/>
              <a:gd name="T45" fmla="*/ 0 h 1192"/>
              <a:gd name="T46" fmla="*/ 2147483647 w 8196"/>
              <a:gd name="T47" fmla="*/ 2147483647 h 1192"/>
              <a:gd name="T48" fmla="*/ 2147483647 w 8196"/>
              <a:gd name="T49" fmla="*/ 2147483647 h 1192"/>
              <a:gd name="T50" fmla="*/ 2147483647 w 8196"/>
              <a:gd name="T51" fmla="*/ 2147483647 h 1192"/>
              <a:gd name="T52" fmla="*/ 2147483647 w 8196"/>
              <a:gd name="T53" fmla="*/ 2147483647 h 1192"/>
              <a:gd name="T54" fmla="*/ 2147483647 w 8196"/>
              <a:gd name="T55" fmla="*/ 2147483647 h 1192"/>
              <a:gd name="T56" fmla="*/ 2147483647 w 8196"/>
              <a:gd name="T57" fmla="*/ 2147483647 h 1192"/>
              <a:gd name="T58" fmla="*/ 2147483647 w 8196"/>
              <a:gd name="T59" fmla="*/ 2147483647 h 1192"/>
              <a:gd name="T60" fmla="*/ 2147483647 w 8196"/>
              <a:gd name="T61" fmla="*/ 2147483647 h 1192"/>
              <a:gd name="T62" fmla="*/ 0 w 8196"/>
              <a:gd name="T63" fmla="*/ 2147483647 h 1192"/>
              <a:gd name="T64" fmla="*/ 2147483647 w 8196"/>
              <a:gd name="T65" fmla="*/ 2147483647 h 1192"/>
              <a:gd name="T66" fmla="*/ 2147483647 w 8196"/>
              <a:gd name="T67" fmla="*/ 2147483647 h 1192"/>
              <a:gd name="T68" fmla="*/ 2147483647 w 8196"/>
              <a:gd name="T69" fmla="*/ 2147483647 h 1192"/>
              <a:gd name="T70" fmla="*/ 2147483647 w 8196"/>
              <a:gd name="T71" fmla="*/ 2147483647 h 1192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510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3E992B-C407-4B97-B089-8B4AFAFAF14D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BBA82C-C55A-4DF2-8283-71AC2FFE1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B1C907-E1AA-4BAA-AA2E-96DD1F28E7C9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750552-B7E9-4E44-A302-0178848723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1D1634-A6B9-4857-B9EC-9A775984B014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B0D89F-BA5D-4899-BAF8-945DFBAC8F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71648F-E970-46B7-9A0C-F9A46CDDB86B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EBF9AE-5642-4EFF-9575-6A41B3FDAF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3" name="Group 15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0325"/>
            <a:chOff x="-3905251" y="4294188"/>
            <a:chExt cx="13027839" cy="1892300"/>
          </a:xfrm>
        </p:grpSpPr>
        <p:sp>
          <p:nvSpPr>
            <p:cNvPr id="4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8" name="Freeform 25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97E27-EF9F-47E8-9AFF-5F64750785E8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572F0-D2BB-4797-A60E-1C80C1285E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1427163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23"/>
          <p:cNvGrpSpPr>
            <a:grpSpLocks noChangeAspect="1"/>
          </p:cNvGrpSpPr>
          <p:nvPr/>
        </p:nvGrpSpPr>
        <p:grpSpPr bwMode="auto">
          <a:xfrm>
            <a:off x="211138" y="714375"/>
            <a:ext cx="8723312" cy="1331913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5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9ACF7E-F887-4908-A968-1D893FA7FCAF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5A597D-DF63-49AF-86DC-3DF5E591FC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28600" y="228600"/>
            <a:ext cx="8696325" cy="6035675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6" name="Group 15"/>
          <p:cNvGrpSpPr>
            <a:grpSpLocks noChangeAspect="1"/>
          </p:cNvGrpSpPr>
          <p:nvPr/>
        </p:nvGrpSpPr>
        <p:grpSpPr bwMode="auto">
          <a:xfrm>
            <a:off x="211138" y="5354638"/>
            <a:ext cx="8723312" cy="1330325"/>
            <a:chOff x="-3905250" y="4294188"/>
            <a:chExt cx="13011150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1" name="Freeform 2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 rtlCol="0">
            <a:normAutofit/>
          </a:bodyPr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12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E7373-2B33-41A0-9734-73EF459E5752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1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3D44C-201B-4B1B-A61A-2D4F4681B4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>
    <p:blinds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6325" cy="2468563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grpSp>
        <p:nvGrpSpPr>
          <p:cNvPr id="1027" name="Group 15"/>
          <p:cNvGrpSpPr>
            <a:grpSpLocks noChangeAspect="1"/>
          </p:cNvGrpSpPr>
          <p:nvPr/>
        </p:nvGrpSpPr>
        <p:grpSpPr bwMode="auto">
          <a:xfrm>
            <a:off x="211138" y="1679575"/>
            <a:ext cx="8723312" cy="1330325"/>
            <a:chOff x="-3905251" y="4294188"/>
            <a:chExt cx="13027839" cy="1892300"/>
          </a:xfrm>
        </p:grpSpPr>
        <p:sp>
          <p:nvSpPr>
            <p:cNvPr id="1033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>
                <a:gd name="T0" fmla="*/ 2147483647 w 2706"/>
                <a:gd name="T1" fmla="*/ 0 h 640"/>
                <a:gd name="T2" fmla="*/ 2147483647 w 2706"/>
                <a:gd name="T3" fmla="*/ 0 h 640"/>
                <a:gd name="T4" fmla="*/ 2147483647 w 2706"/>
                <a:gd name="T5" fmla="*/ 2147483647 h 640"/>
                <a:gd name="T6" fmla="*/ 2147483647 w 2706"/>
                <a:gd name="T7" fmla="*/ 2147483647 h 640"/>
                <a:gd name="T8" fmla="*/ 2147483647 w 2706"/>
                <a:gd name="T9" fmla="*/ 2147483647 h 640"/>
                <a:gd name="T10" fmla="*/ 2147483647 w 2706"/>
                <a:gd name="T11" fmla="*/ 2147483647 h 640"/>
                <a:gd name="T12" fmla="*/ 2147483647 w 2706"/>
                <a:gd name="T13" fmla="*/ 2147483647 h 640"/>
                <a:gd name="T14" fmla="*/ 2147483647 w 2706"/>
                <a:gd name="T15" fmla="*/ 2147483647 h 640"/>
                <a:gd name="T16" fmla="*/ 2147483647 w 2706"/>
                <a:gd name="T17" fmla="*/ 2147483647 h 640"/>
                <a:gd name="T18" fmla="*/ 2147483647 w 2706"/>
                <a:gd name="T19" fmla="*/ 2147483647 h 640"/>
                <a:gd name="T20" fmla="*/ 2147483647 w 2706"/>
                <a:gd name="T21" fmla="*/ 2147483647 h 640"/>
                <a:gd name="T22" fmla="*/ 2147483647 w 2706"/>
                <a:gd name="T23" fmla="*/ 2147483647 h 640"/>
                <a:gd name="T24" fmla="*/ 2147483647 w 2706"/>
                <a:gd name="T25" fmla="*/ 2147483647 h 640"/>
                <a:gd name="T26" fmla="*/ 2147483647 w 2706"/>
                <a:gd name="T27" fmla="*/ 2147483647 h 640"/>
                <a:gd name="T28" fmla="*/ 2147483647 w 2706"/>
                <a:gd name="T29" fmla="*/ 2147483647 h 640"/>
                <a:gd name="T30" fmla="*/ 2147483647 w 2706"/>
                <a:gd name="T31" fmla="*/ 2147483647 h 640"/>
                <a:gd name="T32" fmla="*/ 2147483647 w 2706"/>
                <a:gd name="T33" fmla="*/ 2147483647 h 640"/>
                <a:gd name="T34" fmla="*/ 2147483647 w 2706"/>
                <a:gd name="T35" fmla="*/ 2147483647 h 640"/>
                <a:gd name="T36" fmla="*/ 0 w 2706"/>
                <a:gd name="T37" fmla="*/ 2147483647 h 640"/>
                <a:gd name="T38" fmla="*/ 0 w 2706"/>
                <a:gd name="T39" fmla="*/ 2147483647 h 640"/>
                <a:gd name="T40" fmla="*/ 2147483647 w 2706"/>
                <a:gd name="T41" fmla="*/ 2147483647 h 640"/>
                <a:gd name="T42" fmla="*/ 2147483647 w 2706"/>
                <a:gd name="T43" fmla="*/ 2147483647 h 640"/>
                <a:gd name="T44" fmla="*/ 2147483647 w 2706"/>
                <a:gd name="T45" fmla="*/ 2147483647 h 640"/>
                <a:gd name="T46" fmla="*/ 2147483647 w 2706"/>
                <a:gd name="T47" fmla="*/ 2147483647 h 640"/>
                <a:gd name="T48" fmla="*/ 2147483647 w 2706"/>
                <a:gd name="T49" fmla="*/ 2147483647 h 640"/>
                <a:gd name="T50" fmla="*/ 2147483647 w 2706"/>
                <a:gd name="T51" fmla="*/ 2147483647 h 640"/>
                <a:gd name="T52" fmla="*/ 2147483647 w 2706"/>
                <a:gd name="T53" fmla="*/ 2147483647 h 640"/>
                <a:gd name="T54" fmla="*/ 2147483647 w 2706"/>
                <a:gd name="T55" fmla="*/ 2147483647 h 640"/>
                <a:gd name="T56" fmla="*/ 2147483647 w 2706"/>
                <a:gd name="T57" fmla="*/ 2147483647 h 640"/>
                <a:gd name="T58" fmla="*/ 2147483647 w 2706"/>
                <a:gd name="T59" fmla="*/ 2147483647 h 640"/>
                <a:gd name="T60" fmla="*/ 2147483647 w 2706"/>
                <a:gd name="T61" fmla="*/ 2147483647 h 640"/>
                <a:gd name="T62" fmla="*/ 2147483647 w 2706"/>
                <a:gd name="T63" fmla="*/ 2147483647 h 640"/>
                <a:gd name="T64" fmla="*/ 2147483647 w 2706"/>
                <a:gd name="T65" fmla="*/ 2147483647 h 640"/>
                <a:gd name="T66" fmla="*/ 2147483647 w 2706"/>
                <a:gd name="T67" fmla="*/ 2147483647 h 640"/>
                <a:gd name="T68" fmla="*/ 2147483647 w 2706"/>
                <a:gd name="T69" fmla="*/ 2147483647 h 640"/>
                <a:gd name="T70" fmla="*/ 2147483647 w 2706"/>
                <a:gd name="T71" fmla="*/ 2147483647 h 640"/>
                <a:gd name="T72" fmla="*/ 2147483647 w 2706"/>
                <a:gd name="T73" fmla="*/ 2147483647 h 640"/>
                <a:gd name="T74" fmla="*/ 2147483647 w 2706"/>
                <a:gd name="T75" fmla="*/ 2147483647 h 640"/>
                <a:gd name="T76" fmla="*/ 2147483647 w 2706"/>
                <a:gd name="T77" fmla="*/ 2147483647 h 640"/>
                <a:gd name="T78" fmla="*/ 2147483647 w 2706"/>
                <a:gd name="T79" fmla="*/ 2147483647 h 640"/>
                <a:gd name="T80" fmla="*/ 2147483647 w 2706"/>
                <a:gd name="T81" fmla="*/ 2147483647 h 640"/>
                <a:gd name="T82" fmla="*/ 2147483647 w 2706"/>
                <a:gd name="T83" fmla="*/ 2147483647 h 640"/>
                <a:gd name="T84" fmla="*/ 2147483647 w 2706"/>
                <a:gd name="T85" fmla="*/ 2147483647 h 640"/>
                <a:gd name="T86" fmla="*/ 2147483647 w 2706"/>
                <a:gd name="T87" fmla="*/ 2147483647 h 640"/>
                <a:gd name="T88" fmla="*/ 2147483647 w 2706"/>
                <a:gd name="T89" fmla="*/ 2147483647 h 640"/>
                <a:gd name="T90" fmla="*/ 2147483647 w 2706"/>
                <a:gd name="T91" fmla="*/ 2147483647 h 640"/>
                <a:gd name="T92" fmla="*/ 2147483647 w 2706"/>
                <a:gd name="T93" fmla="*/ 2147483647 h 640"/>
                <a:gd name="T94" fmla="*/ 2147483647 w 2706"/>
                <a:gd name="T95" fmla="*/ 2147483647 h 640"/>
                <a:gd name="T96" fmla="*/ 2147483647 w 2706"/>
                <a:gd name="T97" fmla="*/ 2147483647 h 640"/>
                <a:gd name="T98" fmla="*/ 2147483647 w 2706"/>
                <a:gd name="T99" fmla="*/ 2147483647 h 640"/>
                <a:gd name="T100" fmla="*/ 2147483647 w 2706"/>
                <a:gd name="T101" fmla="*/ 2147483647 h 640"/>
                <a:gd name="T102" fmla="*/ 2147483647 w 2706"/>
                <a:gd name="T103" fmla="*/ 2147483647 h 640"/>
                <a:gd name="T104" fmla="*/ 2147483647 w 2706"/>
                <a:gd name="T105" fmla="*/ 2147483647 h 640"/>
                <a:gd name="T106" fmla="*/ 2147483647 w 2706"/>
                <a:gd name="T107" fmla="*/ 0 h 640"/>
                <a:gd name="T108" fmla="*/ 2147483647 w 2706"/>
                <a:gd name="T109" fmla="*/ 0 h 640"/>
                <a:gd name="T110" fmla="*/ 2147483647 w 2706"/>
                <a:gd name="T111" fmla="*/ 0 h 640"/>
                <a:gd name="T112" fmla="*/ 2147483647 w 2706"/>
                <a:gd name="T113" fmla="*/ 0 h 64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1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>
                <a:gd name="T0" fmla="*/ 2147483647 w 5216"/>
                <a:gd name="T1" fmla="*/ 2147483647 h 762"/>
                <a:gd name="T2" fmla="*/ 2147483647 w 5216"/>
                <a:gd name="T3" fmla="*/ 2147483647 h 762"/>
                <a:gd name="T4" fmla="*/ 2147483647 w 5216"/>
                <a:gd name="T5" fmla="*/ 2147483647 h 762"/>
                <a:gd name="T6" fmla="*/ 2147483647 w 5216"/>
                <a:gd name="T7" fmla="*/ 2147483647 h 762"/>
                <a:gd name="T8" fmla="*/ 2147483647 w 5216"/>
                <a:gd name="T9" fmla="*/ 2147483647 h 762"/>
                <a:gd name="T10" fmla="*/ 2147483647 w 5216"/>
                <a:gd name="T11" fmla="*/ 2147483647 h 762"/>
                <a:gd name="T12" fmla="*/ 2147483647 w 5216"/>
                <a:gd name="T13" fmla="*/ 2147483647 h 762"/>
                <a:gd name="T14" fmla="*/ 2147483647 w 5216"/>
                <a:gd name="T15" fmla="*/ 2147483647 h 762"/>
                <a:gd name="T16" fmla="*/ 2147483647 w 5216"/>
                <a:gd name="T17" fmla="*/ 2147483647 h 762"/>
                <a:gd name="T18" fmla="*/ 2147483647 w 5216"/>
                <a:gd name="T19" fmla="*/ 2147483647 h 762"/>
                <a:gd name="T20" fmla="*/ 2147483647 w 5216"/>
                <a:gd name="T21" fmla="*/ 2147483647 h 762"/>
                <a:gd name="T22" fmla="*/ 2147483647 w 5216"/>
                <a:gd name="T23" fmla="*/ 2147483647 h 762"/>
                <a:gd name="T24" fmla="*/ 2147483647 w 5216"/>
                <a:gd name="T25" fmla="*/ 2147483647 h 762"/>
                <a:gd name="T26" fmla="*/ 2147483647 w 5216"/>
                <a:gd name="T27" fmla="*/ 0 h 762"/>
                <a:gd name="T28" fmla="*/ 2147483647 w 5216"/>
                <a:gd name="T29" fmla="*/ 2147483647 h 762"/>
                <a:gd name="T30" fmla="*/ 2147483647 w 5216"/>
                <a:gd name="T31" fmla="*/ 2147483647 h 762"/>
                <a:gd name="T32" fmla="*/ 0 w 5216"/>
                <a:gd name="T33" fmla="*/ 2147483647 h 762"/>
                <a:gd name="T34" fmla="*/ 2147483647 w 5216"/>
                <a:gd name="T35" fmla="*/ 2147483647 h 762"/>
                <a:gd name="T36" fmla="*/ 2147483647 w 5216"/>
                <a:gd name="T37" fmla="*/ 2147483647 h 762"/>
                <a:gd name="T38" fmla="*/ 2147483647 w 5216"/>
                <a:gd name="T39" fmla="*/ 2147483647 h 762"/>
                <a:gd name="T40" fmla="*/ 2147483647 w 5216"/>
                <a:gd name="T41" fmla="*/ 2147483647 h 762"/>
                <a:gd name="T42" fmla="*/ 2147483647 w 5216"/>
                <a:gd name="T43" fmla="*/ 2147483647 h 762"/>
                <a:gd name="T44" fmla="*/ 2147483647 w 5216"/>
                <a:gd name="T45" fmla="*/ 2147483647 h 762"/>
                <a:gd name="T46" fmla="*/ 2147483647 w 5216"/>
                <a:gd name="T47" fmla="*/ 2147483647 h 762"/>
                <a:gd name="T48" fmla="*/ 2147483647 w 5216"/>
                <a:gd name="T49" fmla="*/ 2147483647 h 762"/>
                <a:gd name="T50" fmla="*/ 2147483647 w 5216"/>
                <a:gd name="T51" fmla="*/ 2147483647 h 762"/>
                <a:gd name="T52" fmla="*/ 2147483647 w 5216"/>
                <a:gd name="T53" fmla="*/ 2147483647 h 762"/>
                <a:gd name="T54" fmla="*/ 2147483647 w 5216"/>
                <a:gd name="T55" fmla="*/ 2147483647 h 762"/>
                <a:gd name="T56" fmla="*/ 2147483647 w 5216"/>
                <a:gd name="T57" fmla="*/ 2147483647 h 762"/>
                <a:gd name="T58" fmla="*/ 2147483647 w 5216"/>
                <a:gd name="T59" fmla="*/ 2147483647 h 762"/>
                <a:gd name="T60" fmla="*/ 2147483647 w 5216"/>
                <a:gd name="T61" fmla="*/ 2147483647 h 762"/>
                <a:gd name="T62" fmla="*/ 2147483647 w 5216"/>
                <a:gd name="T63" fmla="*/ 2147483647 h 762"/>
                <a:gd name="T64" fmla="*/ 2147483647 w 5216"/>
                <a:gd name="T65" fmla="*/ 2147483647 h 762"/>
                <a:gd name="T66" fmla="*/ 2147483647 w 5216"/>
                <a:gd name="T67" fmla="*/ 2147483647 h 762"/>
                <a:gd name="T68" fmla="*/ 2147483647 w 5216"/>
                <a:gd name="T69" fmla="*/ 2147483647 h 762"/>
                <a:gd name="T70" fmla="*/ 2147483647 w 5216"/>
                <a:gd name="T71" fmla="*/ 2147483647 h 76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>
                <a:gd name="T0" fmla="*/ 0 w 5144"/>
                <a:gd name="T1" fmla="*/ 2147483647 h 694"/>
                <a:gd name="T2" fmla="*/ 0 w 5144"/>
                <a:gd name="T3" fmla="*/ 2147483647 h 694"/>
                <a:gd name="T4" fmla="*/ 2147483647 w 5144"/>
                <a:gd name="T5" fmla="*/ 2147483647 h 694"/>
                <a:gd name="T6" fmla="*/ 2147483647 w 5144"/>
                <a:gd name="T7" fmla="*/ 2147483647 h 694"/>
                <a:gd name="T8" fmla="*/ 2147483647 w 5144"/>
                <a:gd name="T9" fmla="*/ 2147483647 h 694"/>
                <a:gd name="T10" fmla="*/ 2147483647 w 5144"/>
                <a:gd name="T11" fmla="*/ 2147483647 h 694"/>
                <a:gd name="T12" fmla="*/ 2147483647 w 5144"/>
                <a:gd name="T13" fmla="*/ 2147483647 h 694"/>
                <a:gd name="T14" fmla="*/ 2147483647 w 5144"/>
                <a:gd name="T15" fmla="*/ 2147483647 h 694"/>
                <a:gd name="T16" fmla="*/ 2147483647 w 5144"/>
                <a:gd name="T17" fmla="*/ 2147483647 h 694"/>
                <a:gd name="T18" fmla="*/ 2147483647 w 5144"/>
                <a:gd name="T19" fmla="*/ 2147483647 h 694"/>
                <a:gd name="T20" fmla="*/ 2147483647 w 5144"/>
                <a:gd name="T21" fmla="*/ 2147483647 h 694"/>
                <a:gd name="T22" fmla="*/ 2147483647 w 5144"/>
                <a:gd name="T23" fmla="*/ 2147483647 h 694"/>
                <a:gd name="T24" fmla="*/ 2147483647 w 5144"/>
                <a:gd name="T25" fmla="*/ 0 h 694"/>
                <a:gd name="T26" fmla="*/ 2147483647 w 5144"/>
                <a:gd name="T27" fmla="*/ 2147483647 h 694"/>
                <a:gd name="T28" fmla="*/ 2147483647 w 5144"/>
                <a:gd name="T29" fmla="*/ 2147483647 h 694"/>
                <a:gd name="T30" fmla="*/ 2147483647 w 5144"/>
                <a:gd name="T31" fmla="*/ 2147483647 h 694"/>
                <a:gd name="T32" fmla="*/ 2147483647 w 5144"/>
                <a:gd name="T33" fmla="*/ 2147483647 h 694"/>
                <a:gd name="T34" fmla="*/ 2147483647 w 5144"/>
                <a:gd name="T35" fmla="*/ 2147483647 h 694"/>
                <a:gd name="T36" fmla="*/ 2147483647 w 5144"/>
                <a:gd name="T37" fmla="*/ 2147483647 h 694"/>
                <a:gd name="T38" fmla="*/ 2147483647 w 5144"/>
                <a:gd name="T39" fmla="*/ 2147483647 h 694"/>
                <a:gd name="T40" fmla="*/ 2147483647 w 5144"/>
                <a:gd name="T41" fmla="*/ 2147483647 h 694"/>
                <a:gd name="T42" fmla="*/ 2147483647 w 5144"/>
                <a:gd name="T43" fmla="*/ 2147483647 h 694"/>
                <a:gd name="T44" fmla="*/ 2147483647 w 5144"/>
                <a:gd name="T45" fmla="*/ 2147483647 h 694"/>
                <a:gd name="T46" fmla="*/ 2147483647 w 5144"/>
                <a:gd name="T47" fmla="*/ 2147483647 h 694"/>
                <a:gd name="T48" fmla="*/ 2147483647 w 5144"/>
                <a:gd name="T49" fmla="*/ 2147483647 h 694"/>
                <a:gd name="T50" fmla="*/ 2147483647 w 5144"/>
                <a:gd name="T51" fmla="*/ 2147483647 h 694"/>
                <a:gd name="T52" fmla="*/ 2147483647 w 5144"/>
                <a:gd name="T53" fmla="*/ 2147483647 h 694"/>
                <a:gd name="T54" fmla="*/ 2147483647 w 5144"/>
                <a:gd name="T55" fmla="*/ 2147483647 h 694"/>
                <a:gd name="T56" fmla="*/ 2147483647 w 5144"/>
                <a:gd name="T57" fmla="*/ 2147483647 h 694"/>
                <a:gd name="T58" fmla="*/ 2147483647 w 5144"/>
                <a:gd name="T59" fmla="*/ 2147483647 h 694"/>
                <a:gd name="T60" fmla="*/ 2147483647 w 5144"/>
                <a:gd name="T61" fmla="*/ 2147483647 h 694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>
                <a:gd name="T0" fmla="*/ 0 w 3112"/>
                <a:gd name="T1" fmla="*/ 2147483647 h 584"/>
                <a:gd name="T2" fmla="*/ 0 w 3112"/>
                <a:gd name="T3" fmla="*/ 2147483647 h 584"/>
                <a:gd name="T4" fmla="*/ 2147483647 w 3112"/>
                <a:gd name="T5" fmla="*/ 2147483647 h 584"/>
                <a:gd name="T6" fmla="*/ 2147483647 w 3112"/>
                <a:gd name="T7" fmla="*/ 2147483647 h 584"/>
                <a:gd name="T8" fmla="*/ 2147483647 w 3112"/>
                <a:gd name="T9" fmla="*/ 2147483647 h 584"/>
                <a:gd name="T10" fmla="*/ 2147483647 w 3112"/>
                <a:gd name="T11" fmla="*/ 2147483647 h 584"/>
                <a:gd name="T12" fmla="*/ 2147483647 w 3112"/>
                <a:gd name="T13" fmla="*/ 2147483647 h 584"/>
                <a:gd name="T14" fmla="*/ 2147483647 w 3112"/>
                <a:gd name="T15" fmla="*/ 2147483647 h 584"/>
                <a:gd name="T16" fmla="*/ 2147483647 w 3112"/>
                <a:gd name="T17" fmla="*/ 2147483647 h 584"/>
                <a:gd name="T18" fmla="*/ 2147483647 w 3112"/>
                <a:gd name="T19" fmla="*/ 2147483647 h 584"/>
                <a:gd name="T20" fmla="*/ 2147483647 w 3112"/>
                <a:gd name="T21" fmla="*/ 2147483647 h 584"/>
                <a:gd name="T22" fmla="*/ 2147483647 w 3112"/>
                <a:gd name="T23" fmla="*/ 2147483647 h 584"/>
                <a:gd name="T24" fmla="*/ 2147483647 w 3112"/>
                <a:gd name="T25" fmla="*/ 2147483647 h 584"/>
                <a:gd name="T26" fmla="*/ 2147483647 w 3112"/>
                <a:gd name="T27" fmla="*/ 2147483647 h 584"/>
                <a:gd name="T28" fmla="*/ 2147483647 w 3112"/>
                <a:gd name="T29" fmla="*/ 2147483647 h 584"/>
                <a:gd name="T30" fmla="*/ 2147483647 w 3112"/>
                <a:gd name="T31" fmla="*/ 2147483647 h 584"/>
                <a:gd name="T32" fmla="*/ 2147483647 w 3112"/>
                <a:gd name="T33" fmla="*/ 2147483647 h 584"/>
                <a:gd name="T34" fmla="*/ 2147483647 w 3112"/>
                <a:gd name="T35" fmla="*/ 2147483647 h 584"/>
                <a:gd name="T36" fmla="*/ 2147483647 w 3112"/>
                <a:gd name="T37" fmla="*/ 2147483647 h 584"/>
                <a:gd name="T38" fmla="*/ 2147483647 w 3112"/>
                <a:gd name="T39" fmla="*/ 0 h 584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 useBgFill="1">
          <p:nvSpPr>
            <p:cNvPr id="1037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>
                <a:gd name="T0" fmla="*/ 2147483647 w 8196"/>
                <a:gd name="T1" fmla="*/ 2147483647 h 1192"/>
                <a:gd name="T2" fmla="*/ 2147483647 w 8196"/>
                <a:gd name="T3" fmla="*/ 2147483647 h 1192"/>
                <a:gd name="T4" fmla="*/ 2147483647 w 8196"/>
                <a:gd name="T5" fmla="*/ 2147483647 h 1192"/>
                <a:gd name="T6" fmla="*/ 2147483647 w 8196"/>
                <a:gd name="T7" fmla="*/ 2147483647 h 1192"/>
                <a:gd name="T8" fmla="*/ 2147483647 w 8196"/>
                <a:gd name="T9" fmla="*/ 2147483647 h 1192"/>
                <a:gd name="T10" fmla="*/ 2147483647 w 8196"/>
                <a:gd name="T11" fmla="*/ 2147483647 h 1192"/>
                <a:gd name="T12" fmla="*/ 2147483647 w 8196"/>
                <a:gd name="T13" fmla="*/ 2147483647 h 1192"/>
                <a:gd name="T14" fmla="*/ 2147483647 w 8196"/>
                <a:gd name="T15" fmla="*/ 2147483647 h 1192"/>
                <a:gd name="T16" fmla="*/ 2147483647 w 8196"/>
                <a:gd name="T17" fmla="*/ 2147483647 h 1192"/>
                <a:gd name="T18" fmla="*/ 2147483647 w 8196"/>
                <a:gd name="T19" fmla="*/ 2147483647 h 1192"/>
                <a:gd name="T20" fmla="*/ 2147483647 w 8196"/>
                <a:gd name="T21" fmla="*/ 2147483647 h 1192"/>
                <a:gd name="T22" fmla="*/ 2147483647 w 8196"/>
                <a:gd name="T23" fmla="*/ 2147483647 h 1192"/>
                <a:gd name="T24" fmla="*/ 2147483647 w 8196"/>
                <a:gd name="T25" fmla="*/ 2147483647 h 1192"/>
                <a:gd name="T26" fmla="*/ 2147483647 w 8196"/>
                <a:gd name="T27" fmla="*/ 2147483647 h 1192"/>
                <a:gd name="T28" fmla="*/ 2147483647 w 8196"/>
                <a:gd name="T29" fmla="*/ 2147483647 h 1192"/>
                <a:gd name="T30" fmla="*/ 2147483647 w 8196"/>
                <a:gd name="T31" fmla="*/ 2147483647 h 1192"/>
                <a:gd name="T32" fmla="*/ 2147483647 w 8196"/>
                <a:gd name="T33" fmla="*/ 2147483647 h 1192"/>
                <a:gd name="T34" fmla="*/ 2147483647 w 8196"/>
                <a:gd name="T35" fmla="*/ 2147483647 h 1192"/>
                <a:gd name="T36" fmla="*/ 2147483647 w 8196"/>
                <a:gd name="T37" fmla="*/ 2147483647 h 1192"/>
                <a:gd name="T38" fmla="*/ 2147483647 w 8196"/>
                <a:gd name="T39" fmla="*/ 2147483647 h 1192"/>
                <a:gd name="T40" fmla="*/ 2147483647 w 8196"/>
                <a:gd name="T41" fmla="*/ 2147483647 h 1192"/>
                <a:gd name="T42" fmla="*/ 2147483647 w 8196"/>
                <a:gd name="T43" fmla="*/ 2147483647 h 1192"/>
                <a:gd name="T44" fmla="*/ 2147483647 w 8196"/>
                <a:gd name="T45" fmla="*/ 0 h 1192"/>
                <a:gd name="T46" fmla="*/ 2147483647 w 8196"/>
                <a:gd name="T47" fmla="*/ 2147483647 h 1192"/>
                <a:gd name="T48" fmla="*/ 2147483647 w 8196"/>
                <a:gd name="T49" fmla="*/ 2147483647 h 1192"/>
                <a:gd name="T50" fmla="*/ 2147483647 w 8196"/>
                <a:gd name="T51" fmla="*/ 2147483647 h 1192"/>
                <a:gd name="T52" fmla="*/ 2147483647 w 8196"/>
                <a:gd name="T53" fmla="*/ 2147483647 h 1192"/>
                <a:gd name="T54" fmla="*/ 2147483647 w 8196"/>
                <a:gd name="T55" fmla="*/ 2147483647 h 1192"/>
                <a:gd name="T56" fmla="*/ 2147483647 w 8196"/>
                <a:gd name="T57" fmla="*/ 2147483647 h 1192"/>
                <a:gd name="T58" fmla="*/ 2147483647 w 8196"/>
                <a:gd name="T59" fmla="*/ 2147483647 h 1192"/>
                <a:gd name="T60" fmla="*/ 2147483647 w 8196"/>
                <a:gd name="T61" fmla="*/ 2147483647 h 1192"/>
                <a:gd name="T62" fmla="*/ 0 w 8196"/>
                <a:gd name="T63" fmla="*/ 2147483647 h 1192"/>
                <a:gd name="T64" fmla="*/ 2147483647 w 8196"/>
                <a:gd name="T65" fmla="*/ 2147483647 h 1192"/>
                <a:gd name="T66" fmla="*/ 2147483647 w 8196"/>
                <a:gd name="T67" fmla="*/ 2147483647 h 1192"/>
                <a:gd name="T68" fmla="*/ 2147483647 w 8196"/>
                <a:gd name="T69" fmla="*/ 2147483647 h 1192"/>
                <a:gd name="T70" fmla="*/ 2147483647 w 8196"/>
                <a:gd name="T71" fmla="*/ 2147483647 h 119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338138"/>
            <a:ext cx="8229600" cy="1252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4138" y="6249988"/>
            <a:ext cx="37861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84172C-BBCA-45B3-BDB9-87EA988BB585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75" y="6249988"/>
            <a:ext cx="3786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0975" y="6249988"/>
            <a:ext cx="11620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9083EC1-B408-47AB-98A4-015C92A313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71538" y="2674938"/>
            <a:ext cx="7408862" cy="345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9" r:id="rId1"/>
    <p:sldLayoutId id="2147483804" r:id="rId2"/>
    <p:sldLayoutId id="2147483810" r:id="rId3"/>
    <p:sldLayoutId id="2147483805" r:id="rId4"/>
    <p:sldLayoutId id="2147483806" r:id="rId5"/>
    <p:sldLayoutId id="2147483807" r:id="rId6"/>
    <p:sldLayoutId id="2147483811" r:id="rId7"/>
    <p:sldLayoutId id="2147483812" r:id="rId8"/>
    <p:sldLayoutId id="2147483813" r:id="rId9"/>
    <p:sldLayoutId id="2147483808" r:id="rId10"/>
    <p:sldLayoutId id="2147483814" r:id="rId11"/>
  </p:sldLayoutIdLst>
  <p:transition spd="slow">
    <p:blinds dir="vert"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FFFFFF"/>
          </a:solidFill>
          <a:latin typeface="Candara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kern="1200">
          <a:solidFill>
            <a:schemeClr val="tx2"/>
          </a:solidFill>
          <a:latin typeface="+mn-lt"/>
          <a:ea typeface="+mn-ea"/>
          <a:cs typeface="+mn-cs"/>
        </a:defRPr>
      </a:lvl4pPr>
      <a:lvl5pPr marL="1462088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w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79588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dirty="0" smtClean="0"/>
              <a:t>UNIT FIVE</a:t>
            </a:r>
            <a:br>
              <a:rPr lang="en-US" dirty="0" smtClean="0"/>
            </a:br>
            <a:r>
              <a:rPr lang="en-US" dirty="0" smtClean="0"/>
              <a:t>AGRICULTURE:  </a:t>
            </a:r>
            <a:br>
              <a:rPr lang="en-US" dirty="0" smtClean="0"/>
            </a:br>
            <a:r>
              <a:rPr lang="en-US" dirty="0" smtClean="0"/>
              <a:t>PRIMARY ECONOMIC ACTIVITIES</a:t>
            </a:r>
          </a:p>
        </p:txBody>
      </p:sp>
      <p:sp>
        <p:nvSpPr>
          <p:cNvPr id="8195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0"/>
            <a:ext cx="6400800" cy="1473200"/>
          </a:xfrm>
        </p:spPr>
        <p:txBody>
          <a:bodyPr/>
          <a:lstStyle/>
          <a:p>
            <a:pPr eaLnBrk="1" hangingPunct="1"/>
            <a:r>
              <a:rPr lang="en-US" sz="3600" b="1" smtClean="0">
                <a:solidFill>
                  <a:srgbClr val="6A2A16"/>
                </a:solidFill>
              </a:rPr>
              <a:t>ADVANCED PLACEMENT HUMAN GEOGRAPHY</a:t>
            </a:r>
          </a:p>
        </p:txBody>
      </p:sp>
      <p:sp>
        <p:nvSpPr>
          <p:cNvPr id="8196" name="TextBox 1"/>
          <p:cNvSpPr txBox="1">
            <a:spLocks noChangeArrowheads="1"/>
          </p:cNvSpPr>
          <p:nvPr/>
        </p:nvSpPr>
        <p:spPr bwMode="auto">
          <a:xfrm>
            <a:off x="609600" y="6172200"/>
            <a:ext cx="12954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solidFill>
                  <a:srgbClr val="002060"/>
                </a:solidFill>
              </a:rPr>
              <a:t>Session 1</a:t>
            </a:r>
          </a:p>
        </p:txBody>
      </p:sp>
      <p:pic>
        <p:nvPicPr>
          <p:cNvPr id="8197" name="Picture 5" descr="C:\Users\Owner\AppData\Local\Microsoft\Windows\Temporary Internet Files\Content.IE5\VB892845\MP900443965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4899025"/>
            <a:ext cx="2476500" cy="1647825"/>
          </a:xfrm>
          <a:prstGeom prst="rect">
            <a:avLst/>
          </a:prstGeom>
          <a:ln w="57150" cap="sq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1"/>
          <p:cNvSpPr>
            <a:spLocks noGrp="1"/>
          </p:cNvSpPr>
          <p:nvPr>
            <p:ph idx="1"/>
          </p:nvPr>
        </p:nvSpPr>
        <p:spPr>
          <a:xfrm>
            <a:off x="609600" y="2674938"/>
            <a:ext cx="8001000" cy="3451225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sz="3200" b="1" smtClean="0"/>
          </a:p>
          <a:p>
            <a:pPr algn="just">
              <a:buFont typeface="Wingdings" pitchFamily="2" charset="2"/>
              <a:buChar char="Ø"/>
            </a:pPr>
            <a:r>
              <a:rPr lang="en-US" sz="3200" b="1" smtClean="0"/>
              <a:t>The tertiary sector </a:t>
            </a:r>
            <a:r>
              <a:rPr lang="en-US" sz="3200" b="1" smtClean="0">
                <a:solidFill>
                  <a:srgbClr val="C00000"/>
                </a:solidFill>
              </a:rPr>
              <a:t>grows with industrialization</a:t>
            </a:r>
            <a:r>
              <a:rPr lang="en-US" sz="3200" b="1" smtClean="0"/>
              <a:t> and comes to dominate </a:t>
            </a:r>
            <a:r>
              <a:rPr lang="en-US" sz="3200" b="1" smtClean="0">
                <a:solidFill>
                  <a:srgbClr val="C00000"/>
                </a:solidFill>
              </a:rPr>
              <a:t>post-industrial societies</a:t>
            </a:r>
            <a:r>
              <a:rPr lang="en-US" sz="3200" b="1" smtClean="0"/>
              <a:t>, or countries where most people are no longer employed in industry.</a:t>
            </a:r>
          </a:p>
          <a:p>
            <a:endParaRPr lang="en-US" smtClean="0"/>
          </a:p>
        </p:txBody>
      </p:sp>
      <p:sp>
        <p:nvSpPr>
          <p:cNvPr id="1843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TERTIARY SECTOR</a:t>
            </a:r>
          </a:p>
        </p:txBody>
      </p:sp>
      <p:pic>
        <p:nvPicPr>
          <p:cNvPr id="18437" name="Picture 5" descr="C:\Users\Owner\AppData\Local\Microsoft\Windows\Temporary Internet Files\Content.IE5\VB892845\MC900056522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4">
                <a:tint val="45000"/>
                <a:satMod val="400000"/>
              </a:schemeClr>
            </a:duotone>
            <a:lum brigh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916" y="1447800"/>
            <a:ext cx="1883664" cy="1628546"/>
          </a:xfrm>
          <a:prstGeom prst="rect">
            <a:avLst/>
          </a:prstGeom>
          <a:solidFill>
            <a:srgbClr val="000000">
              <a:shade val="95000"/>
            </a:srgbClr>
          </a:solidFill>
          <a:ln w="381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84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397000" y="2819400"/>
          <a:ext cx="6380164" cy="36226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595041"/>
                <a:gridCol w="1595041"/>
                <a:gridCol w="1595041"/>
                <a:gridCol w="1595041"/>
              </a:tblGrid>
              <a:tr h="490727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Country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Primary (agriculture)</a:t>
                      </a:r>
                      <a:endParaRPr lang="en-US" sz="1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Secondary (industry)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</a:rPr>
                        <a:t>Tertiary (service)</a:t>
                      </a:r>
                      <a:endParaRPr lang="en-US" sz="1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China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38%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46.9%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43%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Iran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25%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31%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45%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Mexico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13.7%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23.4%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62.9%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Nigeria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70%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20%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Russia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10%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31.9%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58.1%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>
                          <a:effectLst/>
                        </a:rPr>
                        <a:t>United Kingdom</a:t>
                      </a:r>
                      <a:endParaRPr lang="en-US" sz="1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18.2%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80.4%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  <a:tr h="447421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600" dirty="0">
                          <a:effectLst/>
                        </a:rPr>
                        <a:t>United States</a:t>
                      </a:r>
                      <a:endParaRPr lang="en-US" sz="1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.7%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smtClean="0">
                          <a:effectLst/>
                        </a:rPr>
                        <a:t>20.3%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mtClean="0">
                          <a:effectLst/>
                        </a:rPr>
                        <a:t>79%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5" marR="68585" marT="0" marB="0"/>
                </a:tc>
              </a:tr>
            </a:tbl>
          </a:graphicData>
        </a:graphic>
      </p:graphicFrame>
      <p:sp>
        <p:nvSpPr>
          <p:cNvPr id="19505" name="Rectangle 1"/>
          <p:cNvSpPr>
            <a:spLocks noChangeArrowheads="1"/>
          </p:cNvSpPr>
          <p:nvPr/>
        </p:nvSpPr>
        <p:spPr bwMode="auto">
          <a:xfrm>
            <a:off x="1066800" y="1600200"/>
            <a:ext cx="70405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>
            <a:spAutoFit/>
          </a:bodyPr>
          <a:lstStyle/>
          <a:p>
            <a:pPr algn="ctr" eaLnBrk="0" hangingPunct="0"/>
            <a:r>
              <a:rPr lang="en-US" sz="3600" b="1">
                <a:latin typeface="Calibri" pitchFamily="34" charset="0"/>
                <a:cs typeface="Calibri" pitchFamily="34" charset="0"/>
              </a:rPr>
              <a:t>COMPARATIVE ECONOMIC SECTORS</a:t>
            </a:r>
            <a:endParaRPr lang="en-US" sz="1600"/>
          </a:p>
          <a:p>
            <a:pPr algn="ctr" eaLnBrk="0" hangingPunct="0"/>
            <a:r>
              <a:rPr lang="en-US" sz="2800">
                <a:latin typeface="Calibri" pitchFamily="34" charset="0"/>
                <a:cs typeface="Calibri" pitchFamily="34" charset="0"/>
              </a:rPr>
              <a:t>(as percentage of labor force by occupation)</a:t>
            </a:r>
            <a:endParaRPr lang="en-US" sz="1600"/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1"/>
          <p:cNvSpPr>
            <a:spLocks noGrp="1"/>
          </p:cNvSpPr>
          <p:nvPr>
            <p:ph idx="1"/>
          </p:nvPr>
        </p:nvSpPr>
        <p:spPr>
          <a:ln>
            <a:solidFill>
              <a:schemeClr val="accent4">
                <a:lumMod val="50000"/>
              </a:schemeClr>
            </a:solidFill>
          </a:ln>
        </p:spPr>
        <p:txBody>
          <a:bodyPr/>
          <a:lstStyle/>
          <a:p>
            <a:pPr marL="0" indent="0" algn="ctr">
              <a:buFont typeface="Symbol" pitchFamily="18" charset="2"/>
              <a:buNone/>
              <a:defRPr/>
            </a:pPr>
            <a:endParaRPr lang="en-US" sz="3000" b="1" dirty="0" smtClean="0"/>
          </a:p>
          <a:p>
            <a:pPr marL="0" indent="0" algn="ctr">
              <a:buFont typeface="Symbol" pitchFamily="18" charset="2"/>
              <a:buNone/>
              <a:defRPr/>
            </a:pPr>
            <a:r>
              <a:rPr lang="en-US" sz="3000" b="1" dirty="0" smtClean="0"/>
              <a:t>For thousands of years </a:t>
            </a:r>
            <a:r>
              <a:rPr lang="en-US" sz="3000" b="1" dirty="0" smtClean="0">
                <a:solidFill>
                  <a:srgbClr val="C00000"/>
                </a:solidFill>
              </a:rPr>
              <a:t>agriculture</a:t>
            </a:r>
            <a:r>
              <a:rPr lang="en-US" sz="3000" b="1" dirty="0" smtClean="0"/>
              <a:t> was the main economic activity of most people on earth, until the</a:t>
            </a:r>
            <a:r>
              <a:rPr lang="en-US" sz="3000" b="1" dirty="0" smtClean="0">
                <a:solidFill>
                  <a:srgbClr val="C00000"/>
                </a:solidFill>
              </a:rPr>
              <a:t> Industrial Revolution </a:t>
            </a:r>
            <a:r>
              <a:rPr lang="en-US" sz="3000" b="1" dirty="0" smtClean="0"/>
              <a:t>transformed economies first in Europe and North America, and eventually influenced most countries in the world.</a:t>
            </a:r>
          </a:p>
        </p:txBody>
      </p:sp>
      <p:sp>
        <p:nvSpPr>
          <p:cNvPr id="2048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ECONOMIC ACTIVITIES</a:t>
            </a:r>
          </a:p>
        </p:txBody>
      </p:sp>
      <p:pic>
        <p:nvPicPr>
          <p:cNvPr id="20485" name="Picture 5" descr="C:\Users\Owner\AppData\Local\Microsoft\Windows\Temporary Internet Files\Content.IE5\MSJ24HHB\MC900281004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1354" y="1371600"/>
            <a:ext cx="2959499" cy="1752600"/>
          </a:xfrm>
          <a:prstGeom prst="rect">
            <a:avLst/>
          </a:prstGeom>
          <a:ln w="5715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048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114800" y="1570038"/>
            <a:ext cx="4419600" cy="2667000"/>
          </a:xfrm>
        </p:spPr>
        <p:txBody>
          <a:bodyPr>
            <a:normAutofit fontScale="90000"/>
          </a:bodyPr>
          <a:lstStyle/>
          <a:p>
            <a:pPr algn="just">
              <a:defRPr/>
            </a:pPr>
            <a:r>
              <a:rPr lang="en-US" sz="3000" b="1" smtClean="0">
                <a:solidFill>
                  <a:schemeClr val="bg1"/>
                </a:solidFill>
              </a:rPr>
              <a:t>Because the sectors represent necessary economic activities, most countries today have some people employed in </a:t>
            </a:r>
            <a:r>
              <a:rPr lang="en-US" sz="3000" b="1" smtClean="0">
                <a:solidFill>
                  <a:srgbClr val="C00000"/>
                </a:solidFill>
              </a:rPr>
              <a:t>ALL economic sectors.</a:t>
            </a:r>
          </a:p>
        </p:txBody>
      </p:sp>
      <p:pic>
        <p:nvPicPr>
          <p:cNvPr id="21509" name="Picture 5" descr="C:\Users\Owner\AppData\Local\Microsoft\Windows\Temporary Internet Files\Content.IE5\LTLN4AAN\MP900433088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088" y="1752600"/>
            <a:ext cx="3200400" cy="2395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4">
                <a:lumMod val="50000"/>
              </a:schemeClr>
            </a:solidFill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690563" y="2463800"/>
            <a:ext cx="7772400" cy="1524000"/>
          </a:xfrm>
        </p:spPr>
        <p:txBody>
          <a:bodyPr/>
          <a:lstStyle/>
          <a:p>
            <a:r>
              <a:rPr lang="en-US" b="1" smtClean="0"/>
              <a:t>The Origin and Spread of Agriculture</a:t>
            </a:r>
          </a:p>
        </p:txBody>
      </p:sp>
      <p:pic>
        <p:nvPicPr>
          <p:cNvPr id="22531" name="Picture 4" descr="C:\Users\Owner\AppData\Local\Microsoft\Windows\Temporary Internet Files\Content.IE5\1AWRSIRC\MC90029717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4495800"/>
            <a:ext cx="2971800" cy="1604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smtClean="0">
                <a:solidFill>
                  <a:srgbClr val="C00000"/>
                </a:solidFill>
              </a:rPr>
              <a:t>Agriculture</a:t>
            </a:r>
            <a:r>
              <a:rPr lang="en-US" b="1" smtClean="0"/>
              <a:t> is the deliberate tending of crops and livestock in order to produce food and fiber.</a:t>
            </a:r>
          </a:p>
        </p:txBody>
      </p:sp>
      <p:sp>
        <p:nvSpPr>
          <p:cNvPr id="2355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 is agriculture?</a:t>
            </a:r>
          </a:p>
        </p:txBody>
      </p:sp>
      <p:pic>
        <p:nvPicPr>
          <p:cNvPr id="23556" name="Picture 2" descr="C:\Program Files (x86)\Microsoft Office\MEDIA\CAGCAT10\j0233312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5975" y="3657600"/>
            <a:ext cx="2381250" cy="2425700"/>
          </a:xfrm>
          <a:prstGeom prst="rect">
            <a:avLst/>
          </a:prstGeom>
          <a:ln w="57150">
            <a:solidFill>
              <a:schemeClr val="accent4">
                <a:lumMod val="50000"/>
              </a:schemeClr>
            </a:solidFill>
            <a:miter lim="800000"/>
            <a:headEnd/>
            <a:tailEnd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3200400"/>
            <a:ext cx="8153400" cy="2925763"/>
          </a:xfrm>
        </p:spPr>
        <p:txBody>
          <a:bodyPr/>
          <a:lstStyle/>
          <a:p>
            <a:pPr>
              <a:defRPr/>
            </a:pPr>
            <a:r>
              <a:rPr lang="en-US" b="1" dirty="0" smtClean="0">
                <a:solidFill>
                  <a:srgbClr val="C00000"/>
                </a:solidFill>
              </a:rPr>
              <a:t>Agricultural production </a:t>
            </a:r>
            <a:r>
              <a:rPr lang="en-US" b="1" dirty="0" smtClean="0"/>
              <a:t>in the world today is at an all-time high, mainly because the nature of farming has changed with:</a:t>
            </a:r>
          </a:p>
          <a:p>
            <a:pPr lvl="1">
              <a:defRPr/>
            </a:pPr>
            <a:r>
              <a:rPr lang="en-US" dirty="0"/>
              <a:t>m</a:t>
            </a:r>
            <a:r>
              <a:rPr lang="en-US" dirty="0" smtClean="0"/>
              <a:t>echanization</a:t>
            </a:r>
          </a:p>
          <a:p>
            <a:pPr lvl="1">
              <a:defRPr/>
            </a:pPr>
            <a:r>
              <a:rPr lang="en-US" dirty="0"/>
              <a:t>f</a:t>
            </a:r>
            <a:r>
              <a:rPr lang="en-US" dirty="0" smtClean="0"/>
              <a:t>arm consolidation</a:t>
            </a:r>
          </a:p>
          <a:p>
            <a:pPr marL="303213" lvl="1" indent="0" algn="ctr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These changes have had the most impact in</a:t>
            </a:r>
          </a:p>
          <a:p>
            <a:pPr marL="303213" lvl="1" indent="0" algn="ctr">
              <a:buNone/>
              <a:defRPr/>
            </a:pPr>
            <a:r>
              <a:rPr lang="en-US" b="1" i="1" dirty="0" smtClean="0">
                <a:latin typeface="Times New Roman" pitchFamily="18" charset="0"/>
                <a:cs typeface="Times New Roman" pitchFamily="18" charset="0"/>
              </a:rPr>
              <a:t> industrial and post-industrial countries.</a:t>
            </a:r>
          </a:p>
          <a:p>
            <a:pPr lvl="1">
              <a:buNone/>
              <a:defRPr/>
            </a:pPr>
            <a:endParaRPr lang="en-US" dirty="0" smtClean="0"/>
          </a:p>
        </p:txBody>
      </p:sp>
      <p:sp>
        <p:nvSpPr>
          <p:cNvPr id="2457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About agriculture…</a:t>
            </a:r>
          </a:p>
        </p:txBody>
      </p:sp>
      <p:pic>
        <p:nvPicPr>
          <p:cNvPr id="24580" name="Picture 2" descr="C:\Users\Owner\AppData\Local\Microsoft\Windows\Temporary Internet Files\Content.IE5\VB892845\MC900195350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95400"/>
            <a:ext cx="1784350" cy="178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endParaRPr lang="en-US" dirty="0" smtClean="0"/>
          </a:p>
          <a:p>
            <a:pPr algn="just">
              <a:buFont typeface="Wingdings" pitchFamily="2" charset="2"/>
              <a:buChar char="Ø"/>
            </a:pPr>
            <a:r>
              <a:rPr lang="en-US" dirty="0" smtClean="0"/>
              <a:t>In </a:t>
            </a:r>
            <a:r>
              <a:rPr lang="en-US" b="1" dirty="0" smtClean="0">
                <a:solidFill>
                  <a:srgbClr val="C00000"/>
                </a:solidFill>
              </a:rPr>
              <a:t>ALL</a:t>
            </a:r>
            <a:r>
              <a:rPr lang="en-US" dirty="0" smtClean="0"/>
              <a:t> countries, the processes that determine the production, distribution, and consumption of food form </a:t>
            </a:r>
            <a:r>
              <a:rPr lang="en-US" b="1" dirty="0" smtClean="0">
                <a:solidFill>
                  <a:srgbClr val="C00000"/>
                </a:solidFill>
              </a:rPr>
              <a:t>an important part of culture</a:t>
            </a:r>
            <a:r>
              <a:rPr lang="en-US" dirty="0" smtClean="0"/>
              <a:t>.</a:t>
            </a: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/>
              <a:t>Other cultural factors affect agriculture: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the ways that land is distributed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functions of livestock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>
                <a:solidFill>
                  <a:srgbClr val="C00000"/>
                </a:solidFill>
              </a:rPr>
              <a:t>consumption of food from crops and animals</a:t>
            </a:r>
          </a:p>
        </p:txBody>
      </p:sp>
      <p:sp>
        <p:nvSpPr>
          <p:cNvPr id="2560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culture relate to agriculture?</a:t>
            </a:r>
          </a:p>
        </p:txBody>
      </p:sp>
      <p:pic>
        <p:nvPicPr>
          <p:cNvPr id="25604" name="Picture 6" descr="C:\Users\Owner\AppData\Local\Microsoft\Windows\Temporary Internet Files\Content.IE5\LTLN4AAN\MC900071215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914400"/>
            <a:ext cx="233045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250" fill="hold"/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250" fill="hold"/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250" fill="hold"/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250" fill="hold"/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25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25" accel="50000" fill="hold">
                                          <p:stCondLst>
                                            <p:cond delay="625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25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1"/>
          <p:cNvSpPr>
            <a:spLocks noGrp="1"/>
          </p:cNvSpPr>
          <p:nvPr>
            <p:ph idx="1"/>
          </p:nvPr>
        </p:nvSpPr>
        <p:spPr>
          <a:xfrm>
            <a:off x="609600" y="2674938"/>
            <a:ext cx="5867400" cy="37258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C00000"/>
                </a:solidFill>
              </a:rPr>
              <a:t>Example 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Hindus do not eat beef and Muslims do not eat pork. 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b="1" dirty="0" smtClean="0"/>
              <a:t>Therefore, the two religions greatly impact the nature of agriculture in regions where they have many adherents.</a:t>
            </a:r>
          </a:p>
        </p:txBody>
      </p:sp>
      <p:sp>
        <p:nvSpPr>
          <p:cNvPr id="2662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How does culture relate to agriculture?</a:t>
            </a:r>
          </a:p>
        </p:txBody>
      </p:sp>
      <p:pic>
        <p:nvPicPr>
          <p:cNvPr id="26634" name="Picture 10" descr="C:\Users\Owner\AppData\Local\Microsoft\Windows\Temporary Internet Files\Content.IE5\VB892845\MC900368252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743200"/>
            <a:ext cx="2057400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trellis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C:\Users\Owner\AppData\Local\Microsoft\Windows\Temporary Internet Files\Content.IE5\LTLN4AAN\MC900022245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lum bright="-40000" contrast="-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241800"/>
            <a:ext cx="2686003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7236" y="2286000"/>
            <a:ext cx="8284127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HUNTERS AND GATHERERS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762000" y="914400"/>
            <a:ext cx="7772400" cy="1524000"/>
          </a:xfrm>
        </p:spPr>
        <p:txBody>
          <a:bodyPr/>
          <a:lstStyle/>
          <a:p>
            <a:pPr eaLnBrk="1" hangingPunct="1"/>
            <a:r>
              <a:rPr lang="en-US" sz="6600" smtClean="0"/>
              <a:t>Overview</a:t>
            </a:r>
          </a:p>
        </p:txBody>
      </p:sp>
      <p:pic>
        <p:nvPicPr>
          <p:cNvPr id="9221" name="Picture 5" descr="C:\Users\Owner\AppData\Local\Microsoft\Windows\Temporary Internet Files\Content.IE5\LTLN4AAN\MC90035061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47900"/>
            <a:ext cx="4394200" cy="288579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  <a:reflection blurRad="6350" stA="50000" endA="300" endPos="55500" dist="50800" dir="5400000" sy="-100000" algn="bl" rotWithShape="0"/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b="1" dirty="0" smtClean="0">
                <a:solidFill>
                  <a:srgbClr val="C00000"/>
                </a:solidFill>
              </a:rPr>
              <a:t>The first humans probably emerged in eastern Africa as a result of:</a:t>
            </a:r>
          </a:p>
          <a:p>
            <a:pPr marL="303213" lvl="1" indent="0" algn="just">
              <a:buFont typeface="Symbol" pitchFamily="18" charset="2"/>
              <a:buNone/>
              <a:defRPr/>
            </a:pPr>
            <a:endParaRPr lang="en-US" b="1" dirty="0">
              <a:solidFill>
                <a:srgbClr val="C00000"/>
              </a:solidFill>
            </a:endParaRP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dirty="0" smtClean="0"/>
              <a:t>availability of food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dirty="0" err="1" smtClean="0"/>
              <a:t>domesticable</a:t>
            </a:r>
            <a:r>
              <a:rPr lang="en-US" dirty="0" smtClean="0"/>
              <a:t> animals</a:t>
            </a:r>
          </a:p>
          <a:p>
            <a:pPr lvl="1" algn="just">
              <a:buFont typeface="Wingdings" pitchFamily="2" charset="2"/>
              <a:buChar char="Ø"/>
              <a:defRPr/>
            </a:pPr>
            <a:r>
              <a:rPr lang="en-US" dirty="0" smtClean="0"/>
              <a:t>favorable climate</a:t>
            </a:r>
          </a:p>
        </p:txBody>
      </p:sp>
      <p:sp>
        <p:nvSpPr>
          <p:cNvPr id="28675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Hunters and Gatherers</a:t>
            </a:r>
          </a:p>
        </p:txBody>
      </p:sp>
      <p:pic>
        <p:nvPicPr>
          <p:cNvPr id="28678" name="Picture 6" descr="C:\Users\Owner\AppData\Local\Microsoft\Windows\Temporary Internet Files\Content.IE5\1AWRSIRC\MC900438062[2].pn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454400"/>
            <a:ext cx="27432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H="1">
            <a:off x="6096000" y="3581400"/>
            <a:ext cx="1371600" cy="762000"/>
          </a:xfrm>
          <a:prstGeom prst="straightConnector1">
            <a:avLst/>
          </a:prstGeom>
          <a:ln w="76200">
            <a:solidFill>
              <a:schemeClr val="accent4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5"/>
          <p:cNvSpPr txBox="1">
            <a:spLocks noChangeArrowheads="1"/>
          </p:cNvSpPr>
          <p:nvPr/>
        </p:nvSpPr>
        <p:spPr bwMode="auto">
          <a:xfrm>
            <a:off x="7607300" y="3257550"/>
            <a:ext cx="12192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Eastern</a:t>
            </a:r>
          </a:p>
          <a:p>
            <a:r>
              <a:rPr lang="en-US"/>
              <a:t>Africa</a:t>
            </a: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286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0" dur="1000"/>
                                        <p:tgtEl>
                                          <p:spTgt spid="286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3" dur="1000"/>
                                        <p:tgtEl>
                                          <p:spTgt spid="286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Content Placeholder 1"/>
          <p:cNvSpPr>
            <a:spLocks noGrp="1"/>
          </p:cNvSpPr>
          <p:nvPr>
            <p:ph idx="1"/>
          </p:nvPr>
        </p:nvSpPr>
        <p:spPr>
          <a:xfrm>
            <a:off x="228600" y="2514600"/>
            <a:ext cx="6781800" cy="2411413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Hunters</a:t>
            </a:r>
            <a:r>
              <a:rPr lang="en-US" sz="2800" b="1" smtClean="0"/>
              <a:t> gained skills in capturing and killing animals.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smtClean="0">
                <a:solidFill>
                  <a:srgbClr val="C00000"/>
                </a:solidFill>
              </a:rPr>
              <a:t>Gatherers</a:t>
            </a:r>
            <a:r>
              <a:rPr lang="en-US" sz="2800" b="1" smtClean="0"/>
              <a:t> learned which plants and fruits were edible and nutritious.</a:t>
            </a:r>
          </a:p>
        </p:txBody>
      </p:sp>
      <p:sp>
        <p:nvSpPr>
          <p:cNvPr id="29699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Hunters and Gatherers</a:t>
            </a:r>
          </a:p>
        </p:txBody>
      </p:sp>
      <p:pic>
        <p:nvPicPr>
          <p:cNvPr id="29702" name="Picture 6" descr="C:\Users\Owner\AppData\Local\Microsoft\Windows\Temporary Internet Files\Content.IE5\1AWRSIRC\MP900411701[1].jpg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4038600"/>
            <a:ext cx="3716421" cy="26479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296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3200" b="1" dirty="0" smtClean="0"/>
              <a:t>Generally, </a:t>
            </a:r>
            <a:r>
              <a:rPr lang="en-US" sz="3200" b="1" dirty="0" smtClean="0">
                <a:solidFill>
                  <a:srgbClr val="C00000"/>
                </a:solidFill>
              </a:rPr>
              <a:t>technological inventions </a:t>
            </a:r>
            <a:r>
              <a:rPr lang="en-US" sz="3200" b="1" dirty="0" smtClean="0"/>
              <a:t>supported the activities of hunters and gatherers: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/>
              <a:t>Stone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800" b="1" dirty="0" smtClean="0"/>
              <a:t>Metals</a:t>
            </a:r>
          </a:p>
        </p:txBody>
      </p:sp>
      <p:sp>
        <p:nvSpPr>
          <p:cNvPr id="3072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Hunters and Gatherers</a:t>
            </a:r>
          </a:p>
        </p:txBody>
      </p:sp>
      <p:pic>
        <p:nvPicPr>
          <p:cNvPr id="30724" name="Picture 4" descr="C:\Users\Owner\AppData\Local\Microsoft\Windows\Temporary Internet Files\Content.IE5\1AWRSIRC\MC9000897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3886200"/>
            <a:ext cx="2133600" cy="250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07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3962400"/>
            <a:ext cx="7408863" cy="2354263"/>
          </a:xfrm>
        </p:spPr>
        <p:txBody>
          <a:bodyPr/>
          <a:lstStyle/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groups traveled frequently</a:t>
            </a:r>
            <a:r>
              <a:rPr lang="en-US" sz="2800" b="1" dirty="0" smtClean="0"/>
              <a:t>, establishing new home bases or camps.</a:t>
            </a:r>
          </a:p>
          <a:p>
            <a:pPr algn="just">
              <a:buFont typeface="Wingdings" pitchFamily="2" charset="2"/>
              <a:buChar char="Ø"/>
              <a:defRPr/>
            </a:pPr>
            <a:r>
              <a:rPr lang="en-US" sz="2800" b="1" dirty="0" smtClean="0"/>
              <a:t>Their </a:t>
            </a:r>
            <a:r>
              <a:rPr lang="en-US" sz="2800" b="1" dirty="0" smtClean="0">
                <a:solidFill>
                  <a:srgbClr val="C00000"/>
                </a:solidFill>
              </a:rPr>
              <a:t>migration patterns </a:t>
            </a:r>
            <a:r>
              <a:rPr lang="en-US" sz="2800" b="1" dirty="0" smtClean="0"/>
              <a:t>depended on the movement of game and the seasonal growth of plants.</a:t>
            </a:r>
          </a:p>
          <a:p>
            <a:pPr marL="0" indent="0">
              <a:buFont typeface="Symbol" pitchFamily="18" charset="2"/>
              <a:buNone/>
              <a:defRPr/>
            </a:pPr>
            <a:endParaRPr lang="en-US" dirty="0"/>
          </a:p>
          <a:p>
            <a:pPr marL="0" indent="0"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3174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Hunters and Gatherers</a:t>
            </a:r>
          </a:p>
        </p:txBody>
      </p:sp>
      <p:pic>
        <p:nvPicPr>
          <p:cNvPr id="31748" name="Picture 7" descr="C:\Users\Owner\AppData\Local\Microsoft\Windows\Temporary Internet Files\Content.IE5\7SOKX3GN\MC900437313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1447800"/>
            <a:ext cx="2211388" cy="2209800"/>
          </a:xfrm>
          <a:prstGeom prst="rect">
            <a:avLst/>
          </a:prstGeom>
          <a:noFill/>
          <a:ln w="139700" cmpd="tri">
            <a:solidFill>
              <a:srgbClr val="6A2A16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25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125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9544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sz="2800" b="1" dirty="0" smtClean="0"/>
          </a:p>
          <a:p>
            <a:pPr algn="just">
              <a:buFont typeface="Wingdings" pitchFamily="2" charset="2"/>
              <a:buChar char="Ø"/>
            </a:pPr>
            <a:endParaRPr lang="en-US" sz="800" b="1" dirty="0" smtClean="0"/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/>
              <a:t>By 8000 B.C.E., humans had </a:t>
            </a:r>
            <a:r>
              <a:rPr lang="en-US" sz="2800" b="1" dirty="0" smtClean="0">
                <a:solidFill>
                  <a:srgbClr val="C00000"/>
                </a:solidFill>
              </a:rPr>
              <a:t>migrated </a:t>
            </a:r>
            <a:r>
              <a:rPr lang="en-US" sz="2800" b="1" dirty="0" smtClean="0"/>
              <a:t>to many areas, probably following herds and other food sources.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>
                <a:solidFill>
                  <a:srgbClr val="C00000"/>
                </a:solidFill>
              </a:rPr>
              <a:t>Major migrations include: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smtClean="0"/>
              <a:t>Eastern </a:t>
            </a:r>
            <a:r>
              <a:rPr lang="en-US" sz="2400" dirty="0" smtClean="0"/>
              <a:t>Africa to Australia, the Middle East, Europe, and Asia</a:t>
            </a:r>
          </a:p>
          <a:p>
            <a:pPr lvl="1" algn="just">
              <a:buFont typeface="Wingdings" pitchFamily="2" charset="2"/>
              <a:buChar char="Ø"/>
            </a:pPr>
            <a:r>
              <a:rPr lang="en-US" sz="2400" dirty="0" smtClean="0"/>
              <a:t>Asia across the land bridge to the Americas</a:t>
            </a:r>
          </a:p>
          <a:p>
            <a:endParaRPr lang="en-US" dirty="0" smtClean="0"/>
          </a:p>
        </p:txBody>
      </p:sp>
      <p:sp>
        <p:nvSpPr>
          <p:cNvPr id="32771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Hunters and Gatherers</a:t>
            </a:r>
          </a:p>
        </p:txBody>
      </p:sp>
      <p:pic>
        <p:nvPicPr>
          <p:cNvPr id="32772" name="Picture 4" descr="C:\Users\Owner\AppData\Local\Microsoft\Windows\Temporary Internet Files\Content.IE5\816OX8L9\MP900447797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799" y="1447800"/>
            <a:ext cx="2457303" cy="1651000"/>
          </a:xfrm>
          <a:prstGeom prst="rect">
            <a:avLst/>
          </a:prstGeom>
          <a:ln w="88900" cap="sq" cmpd="thickThin">
            <a:solidFill>
              <a:schemeClr val="accent1">
                <a:lumMod val="50000"/>
              </a:schemeClr>
            </a:solidFill>
            <a:prstDash val="solid"/>
            <a:miter lim="800000"/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27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327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/>
          <p:cNvSpPr>
            <a:spLocks noGrp="1"/>
          </p:cNvSpPr>
          <p:nvPr>
            <p:ph type="title"/>
          </p:nvPr>
        </p:nvSpPr>
        <p:spPr>
          <a:xfrm>
            <a:off x="762000" y="2057400"/>
            <a:ext cx="7772400" cy="1524000"/>
          </a:xfrm>
        </p:spPr>
        <p:txBody>
          <a:bodyPr/>
          <a:lstStyle/>
          <a:p>
            <a:r>
              <a:rPr lang="en-US" b="1" smtClean="0"/>
              <a:t>THE NEOLITHIC REVOLUTION</a:t>
            </a:r>
          </a:p>
        </p:txBody>
      </p:sp>
      <p:pic>
        <p:nvPicPr>
          <p:cNvPr id="33798" name="Picture 6" descr="C:\Users\Owner\AppData\Local\Microsoft\Windows\Temporary Internet Files\Content.IE5\M7A4I806\MP900443333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048000"/>
            <a:ext cx="2133600" cy="3196630"/>
          </a:xfrm>
          <a:prstGeom prst="ellipse">
            <a:avLst/>
          </a:prstGeom>
          <a:ln w="63500" cap="rnd">
            <a:solidFill>
              <a:schemeClr val="accent1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571500" y="1143000"/>
            <a:ext cx="4419600" cy="2438400"/>
          </a:xfrm>
          <a:ln w="57150">
            <a:solidFill>
              <a:srgbClr val="C00000"/>
            </a:solidFill>
          </a:ln>
        </p:spPr>
        <p:txBody>
          <a:bodyPr/>
          <a:lstStyle/>
          <a:p>
            <a:pPr algn="just"/>
            <a:r>
              <a:rPr lang="en-US" sz="3600" smtClean="0"/>
              <a:t>When and how did people give up their </a:t>
            </a:r>
            <a:r>
              <a:rPr lang="en-US" sz="3600" b="1" smtClean="0">
                <a:solidFill>
                  <a:schemeClr val="bg1"/>
                </a:solidFill>
              </a:rPr>
              <a:t>wandering</a:t>
            </a:r>
            <a:r>
              <a:rPr lang="en-US" sz="3600" smtClean="0"/>
              <a:t> and settle to live in one place?</a:t>
            </a:r>
          </a:p>
        </p:txBody>
      </p:sp>
      <p:pic>
        <p:nvPicPr>
          <p:cNvPr id="34819" name="Picture 4" descr="C:\Users\Owner\AppData\Local\Microsoft\Windows\Temporary Internet Files\Content.IE5\816OX8L9\MC900383224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73700" y="2819400"/>
            <a:ext cx="2549525" cy="2286000"/>
          </a:xfrm>
          <a:prstGeom prst="rect">
            <a:avLst/>
          </a:prstGeom>
          <a:noFill/>
          <a:ln w="76200">
            <a:solidFill>
              <a:srgbClr val="C00000"/>
            </a:solidFill>
            <a:miter lim="800000"/>
            <a:headEnd/>
            <a:tailEnd/>
          </a:ln>
        </p:spPr>
      </p:pic>
      <p:pic>
        <p:nvPicPr>
          <p:cNvPr id="34820" name="Picture 5" descr="C:\Users\Owner\AppData\Local\Microsoft\Windows\Temporary Internet Files\Content.IE5\POZSG6VI\MC900437655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48363" y="990600"/>
            <a:ext cx="1600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4038600"/>
            <a:ext cx="1295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Font typeface="Wingdings" pitchFamily="2" charset="2"/>
              <a:buChar char="Ø"/>
            </a:pPr>
            <a:r>
              <a:rPr lang="en-US" sz="2800" b="1" dirty="0" smtClean="0"/>
              <a:t>The </a:t>
            </a:r>
            <a:r>
              <a:rPr lang="en-US" sz="2800" b="1" dirty="0" smtClean="0">
                <a:solidFill>
                  <a:srgbClr val="C00000"/>
                </a:solidFill>
              </a:rPr>
              <a:t>ability to settle </a:t>
            </a:r>
            <a:r>
              <a:rPr lang="en-US" sz="2800" b="1" dirty="0" smtClean="0"/>
              <a:t>was based almost entirely on the cultivation of plants and the domestication of animals.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2800" b="1" dirty="0" smtClean="0"/>
              <a:t>These drastic changes in human life are known collectively as the </a:t>
            </a:r>
            <a:r>
              <a:rPr lang="en-US" sz="2800" b="1" dirty="0" smtClean="0">
                <a:solidFill>
                  <a:srgbClr val="C00000"/>
                </a:solidFill>
              </a:rPr>
              <a:t>NEOLITHIC REVOLUTION (8000 B.C.E.).</a:t>
            </a:r>
          </a:p>
        </p:txBody>
      </p:sp>
      <p:sp>
        <p:nvSpPr>
          <p:cNvPr id="3584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Settlements</a:t>
            </a:r>
          </a:p>
        </p:txBody>
      </p:sp>
      <p:pic>
        <p:nvPicPr>
          <p:cNvPr id="35844" name="Picture 4" descr="C:\Users\Owner\AppData\Local\Microsoft\Windows\Temporary Internet Files\Content.IE5\7SOKX3GN\MC900297189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7200" y="5105400"/>
            <a:ext cx="3124200" cy="14472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358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58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71538" y="2674938"/>
            <a:ext cx="7408862" cy="3802062"/>
          </a:xfrm>
        </p:spPr>
        <p:txBody>
          <a:bodyPr/>
          <a:lstStyle/>
          <a:p>
            <a:pPr algn="just">
              <a:buFont typeface="Wingdings" pitchFamily="2" charset="2"/>
              <a:buChar char="Ø"/>
            </a:pPr>
            <a:endParaRPr lang="en-US" sz="32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endParaRPr lang="en-US" sz="800" b="1" dirty="0" smtClean="0">
              <a:solidFill>
                <a:srgbClr val="C00000"/>
              </a:solidFill>
            </a:endParaRP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>
                <a:solidFill>
                  <a:srgbClr val="C00000"/>
                </a:solidFill>
              </a:rPr>
              <a:t>Agricultural hearths </a:t>
            </a:r>
            <a:r>
              <a:rPr lang="en-US" sz="3200" b="1" dirty="0" smtClean="0"/>
              <a:t>developed independently in several regions of the world over a long period of time.</a:t>
            </a:r>
          </a:p>
          <a:p>
            <a:pPr algn="just">
              <a:buFont typeface="Wingdings" pitchFamily="2" charset="2"/>
              <a:buChar char="Ø"/>
            </a:pPr>
            <a:r>
              <a:rPr lang="en-US" sz="3200" b="1" dirty="0" smtClean="0"/>
              <a:t>From these agricultural hearths, farming practices </a:t>
            </a:r>
            <a:r>
              <a:rPr lang="en-US" sz="3200" b="1" dirty="0" smtClean="0">
                <a:solidFill>
                  <a:srgbClr val="C00000"/>
                </a:solidFill>
              </a:rPr>
              <a:t>diffused </a:t>
            </a:r>
            <a:r>
              <a:rPr lang="en-US" sz="3200" b="1" dirty="0" smtClean="0"/>
              <a:t>across the earth.</a:t>
            </a:r>
          </a:p>
        </p:txBody>
      </p:sp>
      <p:sp>
        <p:nvSpPr>
          <p:cNvPr id="36867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Settlements</a:t>
            </a:r>
          </a:p>
        </p:txBody>
      </p:sp>
      <p:pic>
        <p:nvPicPr>
          <p:cNvPr id="56322" name="Picture 2" descr="C:\Users\Owner\AppData\Local\Microsoft\Windows\Temporary Internet Files\Content.IE5\M7A4I806\MP900437262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198" y="1371600"/>
            <a:ext cx="2971473" cy="19781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Changes that resulted from the Neolithic Revolution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676275" y="2679700"/>
            <a:ext cx="3822700" cy="3873500"/>
          </a:xfrm>
        </p:spPr>
        <p:txBody>
          <a:bodyPr/>
          <a:lstStyle/>
          <a:p>
            <a:pPr>
              <a:buFont typeface="Wingdings" pitchFamily="2" charset="2"/>
              <a:buChar char="Ø"/>
              <a:defRPr/>
            </a:pPr>
            <a:endParaRPr lang="en-US" sz="800" dirty="0" smtClean="0"/>
          </a:p>
          <a:p>
            <a:pPr>
              <a:buFont typeface="Wingdings" pitchFamily="2" charset="2"/>
              <a:buChar char="Ø"/>
              <a:defRPr/>
            </a:pPr>
            <a:endParaRPr lang="en-US" sz="800" dirty="0" smtClean="0"/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Increase in reliable</a:t>
            </a:r>
            <a:r>
              <a:rPr lang="en-US" dirty="0" smtClean="0">
                <a:solidFill>
                  <a:srgbClr val="C00000"/>
                </a:solidFill>
              </a:rPr>
              <a:t> food supplies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Rapid increase in </a:t>
            </a:r>
            <a:r>
              <a:rPr lang="en-US" dirty="0" smtClean="0">
                <a:solidFill>
                  <a:srgbClr val="C00000"/>
                </a:solidFill>
              </a:rPr>
              <a:t>total human population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>
                <a:solidFill>
                  <a:srgbClr val="C00000"/>
                </a:solidFill>
              </a:rPr>
              <a:t>Job specialization</a:t>
            </a:r>
          </a:p>
          <a:p>
            <a:pPr>
              <a:buFont typeface="Wingdings" pitchFamily="2" charset="2"/>
              <a:buChar char="Ø"/>
              <a:defRPr/>
            </a:pPr>
            <a:r>
              <a:rPr lang="en-US" dirty="0" smtClean="0"/>
              <a:t>Development of </a:t>
            </a:r>
            <a:r>
              <a:rPr lang="en-US" dirty="0" smtClean="0">
                <a:solidFill>
                  <a:srgbClr val="C00000"/>
                </a:solidFill>
              </a:rPr>
              <a:t>distinction between settled people and nomads</a:t>
            </a:r>
          </a:p>
          <a:p>
            <a:pPr>
              <a:defRPr/>
            </a:pPr>
            <a:endParaRPr lang="en-US" dirty="0" smtClean="0"/>
          </a:p>
          <a:p>
            <a:pPr marL="0" indent="0">
              <a:buFont typeface="Symbol" pitchFamily="18" charset="2"/>
              <a:buNone/>
              <a:defRPr/>
            </a:pPr>
            <a:endParaRPr lang="en-US" dirty="0"/>
          </a:p>
        </p:txBody>
      </p:sp>
      <p:sp>
        <p:nvSpPr>
          <p:cNvPr id="36868" name="Content Placeholder 3"/>
          <p:cNvSpPr>
            <a:spLocks noGrp="1"/>
          </p:cNvSpPr>
          <p:nvPr>
            <p:ph sz="quarter" idx="14"/>
          </p:nvPr>
        </p:nvSpPr>
        <p:spPr>
          <a:xfrm>
            <a:off x="4648200" y="3124200"/>
            <a:ext cx="3822700" cy="3035300"/>
          </a:xfrm>
        </p:spPr>
        <p:txBody>
          <a:bodyPr/>
          <a:lstStyle/>
          <a:p>
            <a:pPr>
              <a:buFont typeface="Wingdings" pitchFamily="2" charset="2"/>
              <a:buChar char="Ø"/>
            </a:pPr>
            <a:r>
              <a:rPr lang="en-US" dirty="0" smtClean="0"/>
              <a:t>Widening of </a:t>
            </a:r>
            <a:r>
              <a:rPr lang="en-US" smtClean="0">
                <a:solidFill>
                  <a:srgbClr val="C00000"/>
                </a:solidFill>
              </a:rPr>
              <a:t>gender-specific activities</a:t>
            </a:r>
            <a:endParaRPr lang="en-US" dirty="0" smtClean="0">
              <a:solidFill>
                <a:srgbClr val="C00000"/>
              </a:solidFill>
            </a:endParaRP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</a:rPr>
              <a:t>Men</a:t>
            </a:r>
            <a:r>
              <a:rPr lang="en-US" dirty="0" err="1" smtClean="0">
                <a:sym typeface="Wingdings" pitchFamily="2" charset="2"/>
              </a:rPr>
              <a:t>agricultural</a:t>
            </a:r>
            <a:r>
              <a:rPr lang="en-US" dirty="0" smtClean="0">
                <a:sym typeface="Wingdings" pitchFamily="2" charset="2"/>
              </a:rPr>
              <a:t>  production and domestication of animals</a:t>
            </a:r>
          </a:p>
          <a:p>
            <a:pPr lvl="1">
              <a:buFont typeface="Wingdings" pitchFamily="2" charset="2"/>
              <a:buChar char="Ø"/>
            </a:pPr>
            <a:r>
              <a:rPr lang="en-US" dirty="0" err="1" smtClean="0">
                <a:solidFill>
                  <a:srgbClr val="C00000"/>
                </a:solidFill>
                <a:sym typeface="Wingdings" pitchFamily="2" charset="2"/>
              </a:rPr>
              <a:t>Women</a:t>
            </a:r>
            <a:r>
              <a:rPr lang="en-US" dirty="0" err="1" smtClean="0">
                <a:sym typeface="Wingdings" pitchFamily="2" charset="2"/>
              </a:rPr>
              <a:t>child</a:t>
            </a:r>
            <a:r>
              <a:rPr lang="en-US" dirty="0" smtClean="0">
                <a:sym typeface="Wingdings" pitchFamily="2" charset="2"/>
              </a:rPr>
              <a:t>-rearing, food preparation, care of home</a:t>
            </a:r>
            <a:endParaRPr lang="en-US" dirty="0" smtClean="0"/>
          </a:p>
        </p:txBody>
      </p:sp>
      <p:pic>
        <p:nvPicPr>
          <p:cNvPr id="36869" name="Picture 5" descr="C:\Users\Owner\AppData\Local\Microsoft\Windows\Temporary Internet Files\Content.IE5\7SOKX3GN\MC900198493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752600"/>
            <a:ext cx="3962400" cy="1010216"/>
          </a:xfrm>
          <a:prstGeom prst="rect">
            <a:avLst/>
          </a:prstGeom>
          <a:solidFill>
            <a:srgbClr val="000000">
              <a:shade val="95000"/>
            </a:srgbClr>
          </a:solidFill>
          <a:ln w="28575" cap="sq">
            <a:solidFill>
              <a:schemeClr val="accent1">
                <a:lumMod val="50000"/>
              </a:schemeClr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  <a:extLst/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75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750" fill="hold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75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750" fill="hold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750"/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 eaLnBrk="1" hangingPunct="1">
              <a:buFont typeface="Symbol" pitchFamily="18" charset="2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Economic activities can be organized </a:t>
            </a:r>
          </a:p>
          <a:p>
            <a:pPr marL="0" indent="0" algn="just" eaLnBrk="1" hangingPunct="1">
              <a:buFont typeface="Symbol" pitchFamily="18" charset="2"/>
              <a:buNone/>
              <a:defRPr/>
            </a:pPr>
            <a:r>
              <a:rPr lang="en-US" sz="3200" b="1" dirty="0" smtClean="0">
                <a:solidFill>
                  <a:srgbClr val="C00000"/>
                </a:solidFill>
              </a:rPr>
              <a:t>as follows:</a:t>
            </a:r>
          </a:p>
          <a:p>
            <a:pPr algn="just" eaLnBrk="1" hangingPunct="1">
              <a:defRPr/>
            </a:pPr>
            <a:r>
              <a:rPr lang="en-US" sz="3200" b="1" dirty="0"/>
              <a:t>p</a:t>
            </a:r>
            <a:r>
              <a:rPr lang="en-US" sz="3200" b="1" dirty="0" smtClean="0"/>
              <a:t>rimary</a:t>
            </a:r>
          </a:p>
          <a:p>
            <a:pPr algn="just" eaLnBrk="1" hangingPunct="1">
              <a:defRPr/>
            </a:pPr>
            <a:r>
              <a:rPr lang="en-US" sz="3200" b="1" dirty="0"/>
              <a:t>s</a:t>
            </a:r>
            <a:r>
              <a:rPr lang="en-US" sz="3200" b="1" dirty="0" smtClean="0"/>
              <a:t>econdary</a:t>
            </a:r>
          </a:p>
          <a:p>
            <a:pPr algn="just" eaLnBrk="1" hangingPunct="1">
              <a:defRPr/>
            </a:pPr>
            <a:r>
              <a:rPr lang="en-US" sz="3200" b="1" dirty="0"/>
              <a:t>t</a:t>
            </a:r>
            <a:r>
              <a:rPr lang="en-US" sz="3200" b="1" dirty="0" smtClean="0"/>
              <a:t>ertiary</a:t>
            </a:r>
          </a:p>
        </p:txBody>
      </p:sp>
      <p:sp>
        <p:nvSpPr>
          <p:cNvPr id="10243" name="Title 2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09663"/>
          </a:xfrm>
        </p:spPr>
        <p:txBody>
          <a:bodyPr/>
          <a:lstStyle/>
          <a:p>
            <a:pPr eaLnBrk="1" hangingPunct="1"/>
            <a:r>
              <a:rPr lang="en-US" sz="2800" b="1" smtClean="0">
                <a:solidFill>
                  <a:schemeClr val="bg1"/>
                </a:solidFill>
              </a:rPr>
              <a:t>A crucial influence on the organization of the earth’s surface is the way that people make a living.</a:t>
            </a:r>
          </a:p>
        </p:txBody>
      </p:sp>
      <p:pic>
        <p:nvPicPr>
          <p:cNvPr id="10244" name="Picture 4" descr="C:\Users\Owner\AppData\Local\Microsoft\Windows\Temporary Internet Files\Content.IE5\LTLN4AAN\MC900089210[1].wmf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3547753"/>
            <a:ext cx="2667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2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024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4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PRIMARY SECTOR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3400" y="2819400"/>
            <a:ext cx="8077200" cy="3970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b="1" dirty="0">
                <a:solidFill>
                  <a:srgbClr val="C00000"/>
                </a:solidFill>
              </a:rPr>
              <a:t>The primary sector is the part of the economy that draws raw materials </a:t>
            </a:r>
            <a:r>
              <a:rPr lang="en-US" sz="2800" b="1" dirty="0" smtClean="0">
                <a:solidFill>
                  <a:srgbClr val="C00000"/>
                </a:solidFill>
              </a:rPr>
              <a:t>from </a:t>
            </a:r>
            <a:r>
              <a:rPr lang="en-US" sz="2800" b="1" dirty="0">
                <a:solidFill>
                  <a:srgbClr val="C00000"/>
                </a:solidFill>
              </a:rPr>
              <a:t>the natural environment.</a:t>
            </a:r>
          </a:p>
          <a:p>
            <a:pPr>
              <a:defRPr/>
            </a:pPr>
            <a:endParaRPr lang="en-US" sz="2400" dirty="0"/>
          </a:p>
          <a:p>
            <a:pPr>
              <a:defRPr/>
            </a:pPr>
            <a:r>
              <a:rPr lang="en-US" sz="2800" b="1" dirty="0">
                <a:solidFill>
                  <a:srgbClr val="002060"/>
                </a:solidFill>
              </a:rPr>
              <a:t>Examples: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b="1" dirty="0"/>
              <a:t>agriculture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b="1" dirty="0"/>
              <a:t>raising animals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b="1" dirty="0"/>
              <a:t>fishing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b="1" dirty="0"/>
              <a:t>forestry</a:t>
            </a:r>
          </a:p>
          <a:p>
            <a:pPr marL="285750" indent="-285750">
              <a:buFont typeface="Wingdings" pitchFamily="2" charset="2"/>
              <a:buChar char="§"/>
              <a:defRPr/>
            </a:pPr>
            <a:r>
              <a:rPr lang="en-US" sz="2400" b="1" dirty="0"/>
              <a:t>mining</a:t>
            </a:r>
          </a:p>
          <a:p>
            <a:pPr>
              <a:defRPr/>
            </a:pPr>
            <a:endParaRPr lang="en-US" sz="2400" dirty="0"/>
          </a:p>
        </p:txBody>
      </p:sp>
      <p:pic>
        <p:nvPicPr>
          <p:cNvPr id="12292" name="Picture 3" descr="C:\Users\Owner\AppData\Local\Microsoft\Windows\Temporary Internet Files\Content.IE5\VB892845\MC90028028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3733800"/>
            <a:ext cx="2081213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25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PRIMARY SECTOR</a:t>
            </a:r>
          </a:p>
        </p:txBody>
      </p:sp>
      <p:sp>
        <p:nvSpPr>
          <p:cNvPr id="13315" name="TextBox 2"/>
          <p:cNvSpPr txBox="1">
            <a:spLocks noChangeArrowheads="1"/>
          </p:cNvSpPr>
          <p:nvPr/>
        </p:nvSpPr>
        <p:spPr bwMode="auto">
          <a:xfrm>
            <a:off x="1143000" y="3581400"/>
            <a:ext cx="7010400" cy="249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sz="3200" b="1"/>
          </a:p>
          <a:p>
            <a:pPr algn="ctr"/>
            <a:r>
              <a:rPr lang="en-US" sz="3200" b="1"/>
              <a:t>The primary sector is the </a:t>
            </a:r>
            <a:r>
              <a:rPr lang="en-US" sz="3200" b="1">
                <a:solidFill>
                  <a:srgbClr val="C00000"/>
                </a:solidFill>
              </a:rPr>
              <a:t>largest sector </a:t>
            </a:r>
            <a:r>
              <a:rPr lang="en-US" sz="3200" b="1"/>
              <a:t>of the economy in low-income, pre-industrial nations.</a:t>
            </a:r>
          </a:p>
          <a:p>
            <a:pPr algn="ctr"/>
            <a:endParaRPr lang="en-US" sz="2800"/>
          </a:p>
        </p:txBody>
      </p:sp>
      <p:pic>
        <p:nvPicPr>
          <p:cNvPr id="13316" name="Picture 2" descr="C:\Users\Owner\AppData\Local\Microsoft\Windows\Temporary Internet Files\Content.IE5\LTLN4AAN\MC900336313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75025" y="1371600"/>
            <a:ext cx="2546350" cy="2549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SECONDARY SECTOR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33425" y="2874963"/>
            <a:ext cx="8077200" cy="3140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C00000"/>
                </a:solidFill>
              </a:rPr>
              <a:t>secondary sector </a:t>
            </a:r>
            <a:r>
              <a:rPr lang="en-US" sz="2800" dirty="0"/>
              <a:t>is the part of the economy that transforms raw materials into manufactured goods.</a:t>
            </a:r>
          </a:p>
          <a:p>
            <a:pPr algn="just">
              <a:defRPr/>
            </a:pPr>
            <a:endParaRPr lang="en-US" sz="2400" dirty="0"/>
          </a:p>
          <a:p>
            <a:pPr algn="just">
              <a:defRPr/>
            </a:pPr>
            <a:r>
              <a:rPr lang="en-US" sz="2400" b="1" dirty="0">
                <a:solidFill>
                  <a:srgbClr val="C00000"/>
                </a:solidFill>
              </a:rPr>
              <a:t>Examples: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400" dirty="0"/>
              <a:t>Refining petroleum into gasoline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sz="2400" dirty="0"/>
              <a:t>Turning metals into tools and automobiles</a:t>
            </a:r>
          </a:p>
          <a:p>
            <a:pPr>
              <a:defRPr/>
            </a:pPr>
            <a:endParaRPr lang="en-US" dirty="0"/>
          </a:p>
        </p:txBody>
      </p:sp>
      <p:pic>
        <p:nvPicPr>
          <p:cNvPr id="14341" name="Picture 5" descr="C:\Users\Owner\AppData\Local\Microsoft\Windows\Temporary Internet Files\Content.IE5\VB892845\MC90031885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4191000"/>
            <a:ext cx="1824038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6" dur="2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SECONDARY SECTOR</a:t>
            </a:r>
          </a:p>
        </p:txBody>
      </p:sp>
      <p:sp>
        <p:nvSpPr>
          <p:cNvPr id="4" name="Rectangle 3"/>
          <p:cNvSpPr/>
          <p:nvPr/>
        </p:nvSpPr>
        <p:spPr>
          <a:xfrm>
            <a:off x="380349" y="4800600"/>
            <a:ext cx="8434104" cy="107721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The secondary sector grows quickly as </a:t>
            </a:r>
          </a:p>
          <a:p>
            <a:pPr algn="ctr">
              <a:defRPr/>
            </a:pPr>
            <a:r>
              <a:rPr lang="en-US" sz="3200" b="1" cap="all" dirty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societies industrialize.</a:t>
            </a:r>
          </a:p>
        </p:txBody>
      </p:sp>
      <p:pic>
        <p:nvPicPr>
          <p:cNvPr id="15364" name="Picture 4" descr="C:\Users\Owner\AppData\Local\Microsoft\Windows\Temporary Internet Files\Content.IE5\1AWRSIRC\MC90029553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35225" y="1676400"/>
            <a:ext cx="4324350" cy="301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TERTIARY SECTOR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648200" y="3810000"/>
            <a:ext cx="3822700" cy="1511300"/>
          </a:xfrm>
        </p:spPr>
        <p:txBody>
          <a:bodyPr/>
          <a:lstStyle/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/>
              <a:t>Private services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/>
              <a:t>Government</a:t>
            </a:r>
          </a:p>
          <a:p>
            <a:pPr marL="285750" indent="-285750" algn="just">
              <a:buFont typeface="Arial" pitchFamily="34" charset="0"/>
              <a:buChar char="•"/>
              <a:defRPr/>
            </a:pPr>
            <a:r>
              <a:rPr lang="en-US" dirty="0"/>
              <a:t>Transportation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6388" name="Rectangle 5"/>
          <p:cNvSpPr>
            <a:spLocks noChangeArrowheads="1"/>
          </p:cNvSpPr>
          <p:nvPr/>
        </p:nvSpPr>
        <p:spPr bwMode="auto">
          <a:xfrm>
            <a:off x="457200" y="2590800"/>
            <a:ext cx="8001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 smtClean="0"/>
              <a:t>The tertiary sector </a:t>
            </a:r>
            <a:r>
              <a:rPr lang="en-US" sz="2800" b="1" dirty="0"/>
              <a:t>is the part of the economy that involves </a:t>
            </a:r>
            <a:r>
              <a:rPr lang="en-US" sz="2800" b="1" dirty="0">
                <a:solidFill>
                  <a:srgbClr val="C00000"/>
                </a:solidFill>
              </a:rPr>
              <a:t>services</a:t>
            </a:r>
            <a:r>
              <a:rPr lang="en-US" sz="2800" b="1" dirty="0"/>
              <a:t> rather than goods.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062038" y="3810000"/>
            <a:ext cx="2447925" cy="2120900"/>
          </a:xfrm>
        </p:spPr>
        <p:txBody>
          <a:bodyPr/>
          <a:lstStyle/>
          <a:p>
            <a:pPr lvl="1" algn="just">
              <a:buFont typeface="Arial" pitchFamily="34" charset="0"/>
              <a:buChar char="•"/>
              <a:defRPr/>
            </a:pPr>
            <a:r>
              <a:rPr lang="en-US" sz="2400" dirty="0"/>
              <a:t>Construction</a:t>
            </a:r>
          </a:p>
          <a:p>
            <a:pPr marL="588963" lvl="1" indent="-285750" algn="just">
              <a:buFont typeface="Arial" pitchFamily="34" charset="0"/>
              <a:buChar char="•"/>
              <a:defRPr/>
            </a:pPr>
            <a:r>
              <a:rPr lang="en-US" sz="2400" dirty="0"/>
              <a:t>Trade</a:t>
            </a:r>
          </a:p>
          <a:p>
            <a:pPr marL="588963" lvl="1" indent="-285750" algn="just">
              <a:buFont typeface="Arial" pitchFamily="34" charset="0"/>
              <a:buChar char="•"/>
              <a:defRPr/>
            </a:pPr>
            <a:r>
              <a:rPr lang="en-US" sz="2400" dirty="0"/>
              <a:t>Finance</a:t>
            </a:r>
          </a:p>
          <a:p>
            <a:pPr marL="588963" lvl="1" indent="-285750" algn="just">
              <a:buFont typeface="Arial" pitchFamily="34" charset="0"/>
              <a:buChar char="•"/>
              <a:defRPr/>
            </a:pPr>
            <a:r>
              <a:rPr lang="en-US" sz="2400" dirty="0"/>
              <a:t>Real estate</a:t>
            </a:r>
            <a:endParaRPr lang="en-US" sz="2000" dirty="0"/>
          </a:p>
          <a:p>
            <a:pPr>
              <a:defRPr/>
            </a:pPr>
            <a:endParaRPr lang="en-US" dirty="0"/>
          </a:p>
        </p:txBody>
      </p:sp>
      <p:pic>
        <p:nvPicPr>
          <p:cNvPr id="16391" name="Picture 7" descr="C:\Users\Owner\AppData\Local\Microsoft\Windows\Temporary Internet Files\Content.IE5\MSJ24HHB\MC900332035[1].wmf"/>
          <p:cNvPicPr>
            <a:picLocks noChangeAspect="1" noChangeArrowheads="1"/>
          </p:cNvPicPr>
          <p:nvPr/>
        </p:nvPicPr>
        <p:blipFill>
          <a:blip r:embed="rId2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5257800"/>
            <a:ext cx="1816729" cy="1296154"/>
          </a:xfrm>
          <a:prstGeom prst="rect">
            <a:avLst/>
          </a:prstGeom>
          <a:ln w="88900" cap="sq" cmpd="thickThin">
            <a:solidFill>
              <a:schemeClr val="accent1">
                <a:lumMod val="75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TERTIARY SECTOR</a:t>
            </a:r>
          </a:p>
        </p:txBody>
      </p:sp>
      <p:sp>
        <p:nvSpPr>
          <p:cNvPr id="17411" name="TextBox 2"/>
          <p:cNvSpPr txBox="1">
            <a:spLocks noChangeArrowheads="1"/>
          </p:cNvSpPr>
          <p:nvPr/>
        </p:nvSpPr>
        <p:spPr bwMode="auto">
          <a:xfrm>
            <a:off x="685800" y="2971800"/>
            <a:ext cx="8001000" cy="267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800" dirty="0"/>
              <a:t>The </a:t>
            </a:r>
            <a:r>
              <a:rPr lang="en-US" sz="2800" b="1" dirty="0">
                <a:solidFill>
                  <a:srgbClr val="C00000"/>
                </a:solidFill>
              </a:rPr>
              <a:t>quaternary sector </a:t>
            </a:r>
            <a:r>
              <a:rPr lang="en-US" sz="2800" dirty="0"/>
              <a:t>is often seen as a subset of the tertiary sector.</a:t>
            </a: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800" b="1" dirty="0">
                <a:solidFill>
                  <a:srgbClr val="C00000"/>
                </a:solidFill>
              </a:rPr>
              <a:t>It includes jobs concerned with:</a:t>
            </a:r>
          </a:p>
          <a:p>
            <a:pPr marL="1200150" lvl="2" indent="-285750" algn="just">
              <a:buFont typeface="Arial" charset="0"/>
              <a:buChar char="•"/>
            </a:pPr>
            <a:r>
              <a:rPr lang="en-US" sz="2800" dirty="0"/>
              <a:t>research and </a:t>
            </a:r>
            <a:r>
              <a:rPr lang="en-US" sz="2800" dirty="0" smtClean="0"/>
              <a:t>development</a:t>
            </a:r>
            <a:endParaRPr lang="en-US" sz="2800" dirty="0"/>
          </a:p>
          <a:p>
            <a:pPr marL="1200150" lvl="2" indent="-285750" algn="just">
              <a:buFont typeface="Arial" charset="0"/>
              <a:buChar char="•"/>
            </a:pPr>
            <a:r>
              <a:rPr lang="en-US" sz="2800" dirty="0"/>
              <a:t>management and </a:t>
            </a:r>
            <a:r>
              <a:rPr lang="en-US" sz="2800" dirty="0" smtClean="0"/>
              <a:t>administration</a:t>
            </a:r>
            <a:endParaRPr lang="en-US" sz="2800" dirty="0"/>
          </a:p>
          <a:p>
            <a:pPr marL="1200150" lvl="2" indent="-285750">
              <a:buFont typeface="Arial" charset="0"/>
              <a:buChar char="•"/>
            </a:pPr>
            <a:r>
              <a:rPr lang="en-US" sz="2800" dirty="0"/>
              <a:t>processing and disseminating </a:t>
            </a:r>
            <a:r>
              <a:rPr lang="en-US" sz="2800" dirty="0" smtClean="0"/>
              <a:t>information</a:t>
            </a:r>
            <a:endParaRPr lang="en-US" sz="2800" dirty="0"/>
          </a:p>
        </p:txBody>
      </p:sp>
      <p:pic>
        <p:nvPicPr>
          <p:cNvPr id="17412" name="Picture 4" descr="C:\Users\Owner\AppData\Local\Microsoft\Windows\Temporary Internet Files\Content.IE5\LTLN4AAN\MC900305427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7013" y="1158875"/>
            <a:ext cx="1131887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Custom 2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5C7237"/>
      </a:accent1>
      <a:accent2>
        <a:srgbClr val="5F5F5F"/>
      </a:accent2>
      <a:accent3>
        <a:srgbClr val="08A1D9"/>
      </a:accent3>
      <a:accent4>
        <a:srgbClr val="7C984A"/>
      </a:accent4>
      <a:accent5>
        <a:srgbClr val="C2AD8D"/>
      </a:accent5>
      <a:accent6>
        <a:srgbClr val="3C526F"/>
      </a:accent6>
      <a:hlink>
        <a:srgbClr val="5F5F5F"/>
      </a:hlink>
      <a:folHlink>
        <a:srgbClr val="969696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3690</TotalTime>
  <Words>802</Words>
  <Application>Microsoft Office PowerPoint</Application>
  <PresentationFormat>On-screen Show (4:3)</PresentationFormat>
  <Paragraphs>153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Waveform</vt:lpstr>
      <vt:lpstr>UNIT FIVE AGRICULTURE:   PRIMARY ECONOMIC ACTIVITIES</vt:lpstr>
      <vt:lpstr>Overview</vt:lpstr>
      <vt:lpstr>A crucial influence on the organization of the earth’s surface is the way that people make a living.</vt:lpstr>
      <vt:lpstr>THE PRIMARY SECTOR</vt:lpstr>
      <vt:lpstr>THE PRIMARY SECTOR</vt:lpstr>
      <vt:lpstr>THE SECONDARY SECTOR</vt:lpstr>
      <vt:lpstr>THE SECONDARY SECTOR</vt:lpstr>
      <vt:lpstr>THE TERTIARY SECTOR</vt:lpstr>
      <vt:lpstr>THE TERTIARY SECTOR</vt:lpstr>
      <vt:lpstr>THE TERTIARY SECTOR</vt:lpstr>
      <vt:lpstr>PowerPoint Presentation</vt:lpstr>
      <vt:lpstr>ECONOMIC ACTIVITIES</vt:lpstr>
      <vt:lpstr>Because the sectors represent necessary economic activities, most countries today have some people employed in ALL economic sectors.</vt:lpstr>
      <vt:lpstr>The Origin and Spread of Agriculture</vt:lpstr>
      <vt:lpstr>What is agriculture?</vt:lpstr>
      <vt:lpstr>About agriculture…</vt:lpstr>
      <vt:lpstr>How does culture relate to agriculture?</vt:lpstr>
      <vt:lpstr>How does culture relate to agriculture?</vt:lpstr>
      <vt:lpstr>PowerPoint Presentation</vt:lpstr>
      <vt:lpstr>Hunters and Gatherers</vt:lpstr>
      <vt:lpstr>Hunters and Gatherers</vt:lpstr>
      <vt:lpstr>Hunters and Gatherers</vt:lpstr>
      <vt:lpstr>Hunters and Gatherers</vt:lpstr>
      <vt:lpstr>Hunters and Gatherers</vt:lpstr>
      <vt:lpstr>THE NEOLITHIC REVOLUTION</vt:lpstr>
      <vt:lpstr>When and how did people give up their wandering and settle to live in one place?</vt:lpstr>
      <vt:lpstr>Settlements</vt:lpstr>
      <vt:lpstr>Settlements</vt:lpstr>
      <vt:lpstr>Changes that resulted from the Neolithic Revolution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Bruce Johnson</cp:lastModifiedBy>
  <cp:revision>43</cp:revision>
  <cp:lastPrinted>2016-02-03T17:03:44Z</cp:lastPrinted>
  <dcterms:created xsi:type="dcterms:W3CDTF">2010-12-29T19:55:13Z</dcterms:created>
  <dcterms:modified xsi:type="dcterms:W3CDTF">2016-02-03T23:03:05Z</dcterms:modified>
</cp:coreProperties>
</file>