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9" r:id="rId2"/>
    <p:sldId id="290" r:id="rId3"/>
    <p:sldId id="297" r:id="rId4"/>
    <p:sldId id="299" r:id="rId5"/>
    <p:sldId id="298" r:id="rId6"/>
    <p:sldId id="301" r:id="rId7"/>
    <p:sldId id="300" r:id="rId8"/>
    <p:sldId id="302" r:id="rId9"/>
    <p:sldId id="303" r:id="rId10"/>
    <p:sldId id="317" r:id="rId11"/>
    <p:sldId id="318" r:id="rId12"/>
    <p:sldId id="316" r:id="rId13"/>
    <p:sldId id="319" r:id="rId14"/>
    <p:sldId id="304" r:id="rId15"/>
    <p:sldId id="305" r:id="rId16"/>
    <p:sldId id="321" r:id="rId17"/>
    <p:sldId id="322" r:id="rId18"/>
    <p:sldId id="323" r:id="rId19"/>
    <p:sldId id="294" r:id="rId20"/>
    <p:sldId id="307" r:id="rId21"/>
    <p:sldId id="296" r:id="rId22"/>
    <p:sldId id="308" r:id="rId23"/>
    <p:sldId id="309" r:id="rId24"/>
    <p:sldId id="310" r:id="rId25"/>
    <p:sldId id="311" r:id="rId26"/>
    <p:sldId id="314" r:id="rId27"/>
    <p:sldId id="312" r:id="rId28"/>
    <p:sldId id="313" r:id="rId29"/>
    <p:sldId id="315" r:id="rId30"/>
    <p:sldId id="26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2A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C98D41A0-22E8-40D7-A3F9-DAE12D5593F9}" type="datetimeFigureOut">
              <a:rPr lang="en-US"/>
              <a:pPr>
                <a:defRPr/>
              </a:pPr>
              <a:t>10/29/2012</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F2CA04ED-63B7-4BB7-959C-FCF2FA98AE54}" type="slidenum">
              <a:rPr lang="en-US"/>
              <a:pPr>
                <a:defRPr/>
              </a:pPr>
              <a:t>‹#›</a:t>
            </a:fld>
            <a:endParaRPr lang="en-US"/>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0BD311-76BA-4F10-91D6-E2BA9D1FB7D3}"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772C25-7CB5-45B9-BDC6-631CC2201F11}" type="slidenum">
              <a:rPr lang="en-US"/>
              <a:pPr>
                <a:defRPr/>
              </a:pPr>
              <a:t>‹#›</a:t>
            </a:fld>
            <a:endParaRPr lang="en-US"/>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FEF25F27-56BF-4D63-97B9-B239F228D087}" type="datetimeFigureOut">
              <a:rPr lang="en-US"/>
              <a:pPr>
                <a:defRPr/>
              </a:pPr>
              <a:t>10/29/2012</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C000162F-FAB3-4878-B0C4-6D250BC0FE0F}" type="slidenum">
              <a:rPr lang="en-US"/>
              <a:pPr>
                <a:defRPr/>
              </a:pPr>
              <a:t>‹#›</a:t>
            </a:fld>
            <a:endParaRPr lang="en-US"/>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11D45CD-EFAC-4554-8B2F-8AC5DDB3F3E3}"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A3947-1F55-4E0C-9227-33CD0FA14F60}" type="slidenum">
              <a:rPr lang="en-US"/>
              <a:pPr>
                <a:defRPr/>
              </a:pPr>
              <a:t>‹#›</a:t>
            </a:fld>
            <a:endParaRPr lang="en-US"/>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FC117818-E08E-4D14-8997-73567C1F81D5}" type="datetimeFigureOut">
              <a:rPr lang="en-US"/>
              <a:pPr>
                <a:defRPr/>
              </a:pPr>
              <a:t>10/29/2012</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250F763F-092A-47A8-A9CB-C419ED9F821A}" type="slidenum">
              <a:rPr lang="en-US"/>
              <a:pPr>
                <a:defRPr/>
              </a:pPr>
              <a:t>‹#›</a:t>
            </a:fld>
            <a:endParaRPr lang="en-US"/>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DB1629DF-8162-4B1F-8DCE-3BADDD5817E2}" type="datetimeFigureOut">
              <a:rPr lang="en-US"/>
              <a:pPr>
                <a:defRPr/>
              </a:pPr>
              <a:t>10/29/2012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15E77B9-A453-489F-B8AA-440BD90846D2}" type="slidenum">
              <a:rPr lang="en-US"/>
              <a:pPr>
                <a:defRPr/>
              </a:pPr>
              <a:t>‹#›</a:t>
            </a:fld>
            <a:endParaRPr lang="en-US"/>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E1ADB64-770F-422A-9C34-B7F7AB609D5F}" type="datetimeFigureOut">
              <a:rPr lang="en-US"/>
              <a:pPr>
                <a:defRPr/>
              </a:pPr>
              <a:t>10/29/2012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71642F-F771-4FDF-B20B-88D3C18A17B0}" type="slidenum">
              <a:rPr lang="en-US"/>
              <a:pPr>
                <a:defRPr/>
              </a:pPr>
              <a:t>‹#›</a:t>
            </a:fld>
            <a:endParaRPr lang="en-US"/>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CCB4D9-A4BD-4DAA-965D-DFA6109F2F82}" type="datetimeFigureOut">
              <a:rPr lang="en-US"/>
              <a:pPr>
                <a:defRPr/>
              </a:pPr>
              <a:t>10/29/2012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9068F1-463E-4FA1-825E-AB8B5191645C}" type="slidenum">
              <a:rPr lang="en-US"/>
              <a:pPr>
                <a:defRPr/>
              </a:pPr>
              <a:t>‹#›</a:t>
            </a:fld>
            <a:endParaRPr 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67F17C53-222B-4119-B29B-1EC743D01919}" type="datetimeFigureOut">
              <a:rPr lang="en-US"/>
              <a:pPr>
                <a:defRPr/>
              </a:pPr>
              <a:t>10/29/2012</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CE42D696-7A36-4A33-A0BB-5D1047A4FABF}" type="slidenum">
              <a:rPr lang="en-US"/>
              <a:pPr>
                <a:defRPr/>
              </a:pPr>
              <a:t>‹#›</a:t>
            </a:fld>
            <a:endParaRPr 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C57897D1-F57E-42F8-BB43-BC6D20A58876}" type="datetimeFigureOut">
              <a:rPr lang="en-US"/>
              <a:pPr>
                <a:defRPr/>
              </a:pPr>
              <a:t>10/29/2012</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1E62840B-1F86-47D0-A596-9BD5ED4A987B}" type="slidenum">
              <a:rPr lang="en-US"/>
              <a:pPr>
                <a:defRPr/>
              </a:pPr>
              <a:t>‹#›</a:t>
            </a:fld>
            <a:endParaRPr lang="en-US"/>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2A925400-E4A1-4932-AD53-F9DDD14D991C}" type="datetimeFigureOut">
              <a:rPr lang="en-US"/>
              <a:pPr>
                <a:defRPr/>
              </a:pPr>
              <a:t>10/29/2012</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61322BD5-0885-448D-B5C9-1D5C5EA59D1F}" type="slidenum">
              <a:rPr lang="en-US"/>
              <a:pPr>
                <a:defRPr/>
              </a:pPr>
              <a:t>‹#›</a:t>
            </a:fld>
            <a:endParaRPr lang="en-US"/>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394FC18D-96C9-4672-8368-BA3435F6C83F}" type="datetimeFigureOut">
              <a:rPr lang="en-US"/>
              <a:pPr>
                <a:defRPr/>
              </a:pPr>
              <a:t>10/29/2012</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66B9E0AC-EB3B-46E7-A49A-5C992161C4FC}"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6" r:id="rId1"/>
    <p:sldLayoutId id="2147483821" r:id="rId2"/>
    <p:sldLayoutId id="2147483827" r:id="rId3"/>
    <p:sldLayoutId id="2147483822" r:id="rId4"/>
    <p:sldLayoutId id="2147483823" r:id="rId5"/>
    <p:sldLayoutId id="2147483824" r:id="rId6"/>
    <p:sldLayoutId id="2147483828" r:id="rId7"/>
    <p:sldLayoutId id="2147483829" r:id="rId8"/>
    <p:sldLayoutId id="2147483830" r:id="rId9"/>
    <p:sldLayoutId id="2147483825" r:id="rId10"/>
    <p:sldLayoutId id="2147483831" r:id="rId11"/>
  </p:sldLayoutIdLst>
  <p:transition spd="slow">
    <p:blinds dir="vert"/>
  </p:transition>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304800" y="3233738"/>
            <a:ext cx="6375400" cy="2752725"/>
          </a:xfrm>
        </p:spPr>
        <p:txBody>
          <a:bodyPr/>
          <a:lstStyle/>
          <a:p>
            <a:pPr algn="just">
              <a:buFont typeface="Wingdings" pitchFamily="2" charset="2"/>
              <a:buChar char="Ø"/>
            </a:pPr>
            <a:r>
              <a:rPr lang="en-US" sz="2800" b="1" smtClean="0"/>
              <a:t>Sauer, a cultural geographer, believed that the earliest form of plant cultivation was </a:t>
            </a:r>
            <a:r>
              <a:rPr lang="en-US" sz="2800" b="1" smtClean="0">
                <a:solidFill>
                  <a:srgbClr val="C00000"/>
                </a:solidFill>
              </a:rPr>
              <a:t>vegetative planting, </a:t>
            </a:r>
            <a:r>
              <a:rPr lang="en-US" sz="2800" b="1" smtClean="0"/>
              <a:t>in which new plants were produced from existing plants, such as cutting stems and dividing roots.</a:t>
            </a:r>
          </a:p>
        </p:txBody>
      </p:sp>
      <p:sp>
        <p:nvSpPr>
          <p:cNvPr id="8195" name="Title 2"/>
          <p:cNvSpPr>
            <a:spLocks noGrp="1"/>
          </p:cNvSpPr>
          <p:nvPr>
            <p:ph type="title"/>
          </p:nvPr>
        </p:nvSpPr>
        <p:spPr/>
        <p:txBody>
          <a:bodyPr/>
          <a:lstStyle/>
          <a:p>
            <a:r>
              <a:rPr lang="en-US" smtClean="0"/>
              <a:t>Carl Sauer</a:t>
            </a:r>
          </a:p>
        </p:txBody>
      </p:sp>
      <p:pic>
        <p:nvPicPr>
          <p:cNvPr id="8196" name="Picture 5" descr="C:\Users\Owner\AppData\Local\Microsoft\Windows\Temporary Internet Files\Content.IE5\LTLN4AAN\MP900446726[1].jpg"/>
          <p:cNvPicPr>
            <a:picLocks noChangeAspect="1" noChangeArrowheads="1"/>
          </p:cNvPicPr>
          <p:nvPr/>
        </p:nvPicPr>
        <p:blipFill>
          <a:blip r:embed="rId2" cstate="print"/>
          <a:srcRect/>
          <a:stretch>
            <a:fillRect/>
          </a:stretch>
        </p:blipFill>
        <p:spPr bwMode="auto">
          <a:xfrm>
            <a:off x="6858000" y="2819400"/>
            <a:ext cx="2062163" cy="35814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algn="just">
              <a:buFont typeface="Wingdings" pitchFamily="2" charset="2"/>
              <a:buChar char="Ø"/>
            </a:pPr>
            <a:r>
              <a:rPr lang="en-US" sz="2800" b="1" smtClean="0"/>
              <a:t>Hearths of crops:</a:t>
            </a:r>
          </a:p>
          <a:p>
            <a:pPr lvl="1" algn="just">
              <a:buFont typeface="Wingdings" pitchFamily="2" charset="2"/>
              <a:buChar char="Ø"/>
            </a:pPr>
            <a:r>
              <a:rPr lang="en-US" sz="2400" b="1" smtClean="0">
                <a:solidFill>
                  <a:srgbClr val="C00000"/>
                </a:solidFill>
              </a:rPr>
              <a:t>Southwest Asia:  </a:t>
            </a:r>
            <a:r>
              <a:rPr lang="en-US" sz="2400" b="1" smtClean="0"/>
              <a:t>barley and cattle</a:t>
            </a:r>
          </a:p>
          <a:p>
            <a:pPr lvl="1" algn="just">
              <a:buFont typeface="Wingdings" pitchFamily="2" charset="2"/>
              <a:buChar char="Ø"/>
            </a:pPr>
            <a:r>
              <a:rPr lang="en-US" sz="2400" b="1" smtClean="0">
                <a:solidFill>
                  <a:srgbClr val="C00000"/>
                </a:solidFill>
              </a:rPr>
              <a:t>Ethiopia:  </a:t>
            </a:r>
            <a:r>
              <a:rPr lang="en-US" sz="2400" b="1" smtClean="0"/>
              <a:t>millet and sorghum</a:t>
            </a:r>
          </a:p>
        </p:txBody>
      </p:sp>
      <p:sp>
        <p:nvSpPr>
          <p:cNvPr id="17411" name="Title 2"/>
          <p:cNvSpPr>
            <a:spLocks noGrp="1"/>
          </p:cNvSpPr>
          <p:nvPr>
            <p:ph type="title"/>
          </p:nvPr>
        </p:nvSpPr>
        <p:spPr/>
        <p:txBody>
          <a:bodyPr/>
          <a:lstStyle/>
          <a:p>
            <a:r>
              <a:rPr lang="en-US" smtClean="0"/>
              <a:t>Seed Agriculture</a:t>
            </a:r>
          </a:p>
        </p:txBody>
      </p:sp>
      <p:pic>
        <p:nvPicPr>
          <p:cNvPr id="74754" name="Picture 2" descr="C:\Users\Owner\AppData\Local\Microsoft\Windows\Temporary Internet Files\Content.IE5\POZSG6VI\MC900036387[1].wmf"/>
          <p:cNvPicPr>
            <a:picLocks noChangeAspect="1" noChangeArrowheads="1"/>
          </p:cNvPicPr>
          <p:nvPr/>
        </p:nvPicPr>
        <p:blipFill>
          <a:blip r:embed="rId2" cstate="print">
            <a:duotone>
              <a:schemeClr val="accent4">
                <a:shade val="45000"/>
                <a:satMod val="135000"/>
              </a:schemeClr>
              <a:prstClr val="white"/>
            </a:duotone>
            <a:lum contrast="20000"/>
          </a:blip>
          <a:srcRect/>
          <a:stretch>
            <a:fillRect/>
          </a:stretch>
        </p:blipFill>
        <p:spPr bwMode="auto">
          <a:xfrm>
            <a:off x="3492500" y="4398963"/>
            <a:ext cx="2124075" cy="17605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wipe(left)">
                                      <p:cBhvr>
                                        <p:cTn id="7"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Symbol" pitchFamily="18" charset="2"/>
              <a:buNone/>
              <a:defRPr/>
            </a:pPr>
            <a:endParaRPr lang="en-US" sz="3200" b="1" dirty="0" smtClean="0">
              <a:solidFill>
                <a:srgbClr val="C00000"/>
              </a:solidFill>
            </a:endParaRPr>
          </a:p>
          <a:p>
            <a:pPr marL="0" indent="0" algn="ctr">
              <a:buFont typeface="Symbol" pitchFamily="18" charset="2"/>
              <a:buNone/>
              <a:defRPr/>
            </a:pPr>
            <a:endParaRPr lang="en-US" sz="3200" b="1" dirty="0">
              <a:solidFill>
                <a:srgbClr val="C00000"/>
              </a:solidFill>
            </a:endParaRPr>
          </a:p>
          <a:p>
            <a:pPr marL="0" indent="0" algn="ctr">
              <a:buFont typeface="Symbol" pitchFamily="18" charset="2"/>
              <a:buNone/>
              <a:defRPr/>
            </a:pPr>
            <a:endParaRPr lang="en-US" sz="3200" b="1" dirty="0" smtClean="0">
              <a:solidFill>
                <a:srgbClr val="C00000"/>
              </a:solidFill>
            </a:endParaRPr>
          </a:p>
          <a:p>
            <a:pPr marL="0" indent="0" algn="ctr">
              <a:buFont typeface="Symbol" pitchFamily="18" charset="2"/>
              <a:buNone/>
              <a:defRPr/>
            </a:pPr>
            <a:endParaRPr lang="en-US" sz="800" b="1" dirty="0">
              <a:solidFill>
                <a:schemeClr val="bg2">
                  <a:lumMod val="10000"/>
                </a:schemeClr>
              </a:solidFill>
            </a:endParaRPr>
          </a:p>
          <a:p>
            <a:pPr marL="0" indent="0" algn="ctr">
              <a:buFont typeface="Symbol" pitchFamily="18" charset="2"/>
              <a:buNone/>
              <a:defRPr/>
            </a:pPr>
            <a:r>
              <a:rPr lang="en-US" sz="3200" b="1" dirty="0" smtClean="0">
                <a:solidFill>
                  <a:schemeClr val="bg2">
                    <a:lumMod val="10000"/>
                  </a:schemeClr>
                </a:solidFill>
              </a:rPr>
              <a:t>The cultural hearth of rice is unknown, but it probably was </a:t>
            </a:r>
            <a:r>
              <a:rPr lang="en-US" sz="3200" b="1" dirty="0" smtClean="0">
                <a:solidFill>
                  <a:srgbClr val="C00000"/>
                </a:solidFill>
              </a:rPr>
              <a:t>Southeast Asia.</a:t>
            </a:r>
            <a:endParaRPr lang="en-US" sz="3200" b="1" dirty="0">
              <a:solidFill>
                <a:srgbClr val="C00000"/>
              </a:solidFill>
            </a:endParaRPr>
          </a:p>
        </p:txBody>
      </p:sp>
      <p:sp>
        <p:nvSpPr>
          <p:cNvPr id="18435" name="Title 2"/>
          <p:cNvSpPr>
            <a:spLocks noGrp="1"/>
          </p:cNvSpPr>
          <p:nvPr>
            <p:ph type="title"/>
          </p:nvPr>
        </p:nvSpPr>
        <p:spPr/>
        <p:txBody>
          <a:bodyPr/>
          <a:lstStyle/>
          <a:p>
            <a:r>
              <a:rPr lang="en-US" smtClean="0"/>
              <a:t>Seed Agriculture</a:t>
            </a:r>
          </a:p>
        </p:txBody>
      </p:sp>
      <p:pic>
        <p:nvPicPr>
          <p:cNvPr id="75779" name="Picture 3" descr="C:\Users\Owner\AppData\Local\Microsoft\Windows\Temporary Internet Files\Content.IE5\816OX8L9\MP900406589[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38400" y="1524000"/>
            <a:ext cx="4343400" cy="2895600"/>
          </a:xfrm>
          <a:prstGeom prst="roundRect">
            <a:avLst>
              <a:gd name="adj" fmla="val 16667"/>
            </a:avLst>
          </a:prstGeom>
          <a:ln w="57150">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algn="just">
              <a:buFont typeface="Wingdings" pitchFamily="2" charset="2"/>
              <a:buChar char="Ø"/>
            </a:pPr>
            <a:r>
              <a:rPr lang="en-US" sz="2800" b="1" dirty="0" smtClean="0"/>
              <a:t>Two independent seed agriculture hearts originated in the </a:t>
            </a:r>
            <a:r>
              <a:rPr lang="en-US" sz="2800" b="1" dirty="0" smtClean="0">
                <a:solidFill>
                  <a:srgbClr val="C00000"/>
                </a:solidFill>
              </a:rPr>
              <a:t>Western Hemisphere:</a:t>
            </a:r>
          </a:p>
          <a:p>
            <a:pPr lvl="1" algn="just">
              <a:buFont typeface="Wingdings" pitchFamily="2" charset="2"/>
              <a:buChar char="Ø"/>
            </a:pPr>
            <a:r>
              <a:rPr lang="en-US" sz="2400" b="1" dirty="0" smtClean="0"/>
              <a:t>southern Mexico</a:t>
            </a:r>
          </a:p>
          <a:p>
            <a:pPr lvl="1" algn="just">
              <a:buFont typeface="Wingdings" pitchFamily="2" charset="2"/>
              <a:buChar char="Ø"/>
            </a:pPr>
            <a:r>
              <a:rPr lang="en-US" sz="2400" b="1" dirty="0" smtClean="0"/>
              <a:t>northern Peru</a:t>
            </a:r>
          </a:p>
        </p:txBody>
      </p:sp>
      <p:sp>
        <p:nvSpPr>
          <p:cNvPr id="19459" name="Title 2"/>
          <p:cNvSpPr>
            <a:spLocks noGrp="1"/>
          </p:cNvSpPr>
          <p:nvPr>
            <p:ph type="title"/>
          </p:nvPr>
        </p:nvSpPr>
        <p:spPr/>
        <p:txBody>
          <a:bodyPr/>
          <a:lstStyle/>
          <a:p>
            <a:r>
              <a:rPr lang="en-US" smtClean="0"/>
              <a:t>Seed Agriculture</a:t>
            </a:r>
          </a:p>
        </p:txBody>
      </p:sp>
      <p:pic>
        <p:nvPicPr>
          <p:cNvPr id="73731" name="Picture 3" descr="C:\Users\Owner\AppData\Local\Microsoft\Windows\Temporary Internet Files\Content.IE5\816OX8L9\MC900431532[1].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257800" y="3810000"/>
            <a:ext cx="2286521" cy="228652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arn(outVertical)">
                                      <p:cBhvr>
                                        <p:cTn id="7" dur="125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algn="just">
              <a:buFont typeface="Wingdings" pitchFamily="2" charset="2"/>
              <a:buChar char="Ø"/>
            </a:pPr>
            <a:r>
              <a:rPr lang="en-US" sz="2800" b="1" dirty="0" smtClean="0"/>
              <a:t>Origin of crops</a:t>
            </a:r>
          </a:p>
          <a:p>
            <a:pPr lvl="1" algn="just">
              <a:buFont typeface="Wingdings" pitchFamily="2" charset="2"/>
              <a:buChar char="Ø"/>
            </a:pPr>
            <a:r>
              <a:rPr lang="en-US" sz="2400" b="1" dirty="0" smtClean="0">
                <a:solidFill>
                  <a:srgbClr val="C00000"/>
                </a:solidFill>
              </a:rPr>
              <a:t>Southern Mexico:  </a:t>
            </a:r>
            <a:r>
              <a:rPr lang="en-US" sz="2400" b="1" dirty="0" smtClean="0"/>
              <a:t>squash and maize (corn)</a:t>
            </a:r>
          </a:p>
          <a:p>
            <a:pPr lvl="1" algn="just">
              <a:buFont typeface="Wingdings" pitchFamily="2" charset="2"/>
              <a:buChar char="Ø"/>
            </a:pPr>
            <a:r>
              <a:rPr lang="en-US" sz="2400" b="1" dirty="0" smtClean="0">
                <a:solidFill>
                  <a:srgbClr val="C00000"/>
                </a:solidFill>
              </a:rPr>
              <a:t>Peru:  </a:t>
            </a:r>
            <a:r>
              <a:rPr lang="en-US" sz="2400" b="1" dirty="0" smtClean="0"/>
              <a:t>beans, cotton, squash</a:t>
            </a:r>
          </a:p>
        </p:txBody>
      </p:sp>
      <p:sp>
        <p:nvSpPr>
          <p:cNvPr id="20483" name="Title 2"/>
          <p:cNvSpPr>
            <a:spLocks noGrp="1"/>
          </p:cNvSpPr>
          <p:nvPr>
            <p:ph type="title"/>
          </p:nvPr>
        </p:nvSpPr>
        <p:spPr/>
        <p:txBody>
          <a:bodyPr/>
          <a:lstStyle/>
          <a:p>
            <a:r>
              <a:rPr lang="en-US" smtClean="0"/>
              <a:t>Seed Agriculture</a:t>
            </a:r>
          </a:p>
        </p:txBody>
      </p:sp>
      <p:pic>
        <p:nvPicPr>
          <p:cNvPr id="20484" name="Picture 2" descr="C:\Users\Owner\AppData\Local\Microsoft\Windows\Temporary Internet Files\Content.IE5\7SOKX3GN\MC900331262[1].wmf"/>
          <p:cNvPicPr>
            <a:picLocks noChangeAspect="1" noChangeArrowheads="1"/>
          </p:cNvPicPr>
          <p:nvPr/>
        </p:nvPicPr>
        <p:blipFill>
          <a:blip r:embed="rId2" cstate="print"/>
          <a:srcRect/>
          <a:stretch>
            <a:fillRect/>
          </a:stretch>
        </p:blipFill>
        <p:spPr bwMode="auto">
          <a:xfrm>
            <a:off x="1066800" y="4572000"/>
            <a:ext cx="1817688" cy="1271588"/>
          </a:xfrm>
          <a:prstGeom prst="rect">
            <a:avLst/>
          </a:prstGeom>
          <a:noFill/>
          <a:ln w="9525">
            <a:noFill/>
            <a:miter lim="800000"/>
            <a:headEnd/>
            <a:tailEnd/>
          </a:ln>
        </p:spPr>
      </p:pic>
      <p:pic>
        <p:nvPicPr>
          <p:cNvPr id="76803" name="Picture 3" descr="C:\Users\Owner\AppData\Local\Microsoft\Windows\Temporary Internet Files\Content.IE5\7SOKX3GN\MP900401686[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5200" y="4572000"/>
            <a:ext cx="1829515" cy="1219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pic>
        <p:nvPicPr>
          <p:cNvPr id="20486" name="Picture 4" descr="C:\Users\Owner\AppData\Local\Microsoft\Windows\Temporary Internet Files\Content.IE5\816OX8L9\MC900331417[1].wmf"/>
          <p:cNvPicPr>
            <a:picLocks noChangeAspect="1" noChangeArrowheads="1"/>
          </p:cNvPicPr>
          <p:nvPr/>
        </p:nvPicPr>
        <p:blipFill>
          <a:blip r:embed="rId4" cstate="print"/>
          <a:srcRect/>
          <a:stretch>
            <a:fillRect/>
          </a:stretch>
        </p:blipFill>
        <p:spPr bwMode="auto">
          <a:xfrm>
            <a:off x="6400800" y="4437063"/>
            <a:ext cx="1365250" cy="14890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912813" y="4419600"/>
            <a:ext cx="7407275" cy="1439863"/>
          </a:xfrm>
        </p:spPr>
        <p:txBody>
          <a:bodyPr/>
          <a:lstStyle/>
          <a:p>
            <a:pPr algn="just">
              <a:buFont typeface="Wingdings" pitchFamily="2" charset="2"/>
              <a:buChar char="Ø"/>
            </a:pPr>
            <a:r>
              <a:rPr lang="en-US" sz="2800" b="1" smtClean="0"/>
              <a:t>Over the years many </a:t>
            </a:r>
            <a:r>
              <a:rPr lang="en-US" sz="2800" b="1" smtClean="0">
                <a:solidFill>
                  <a:srgbClr val="C00000"/>
                </a:solidFill>
              </a:rPr>
              <a:t>innovations</a:t>
            </a:r>
            <a:r>
              <a:rPr lang="en-US" sz="2800" b="1" smtClean="0"/>
              <a:t> increased the chances of success for seed agricultural practices.</a:t>
            </a:r>
          </a:p>
        </p:txBody>
      </p:sp>
      <p:sp>
        <p:nvSpPr>
          <p:cNvPr id="21507" name="Title 2"/>
          <p:cNvSpPr>
            <a:spLocks noGrp="1"/>
          </p:cNvSpPr>
          <p:nvPr>
            <p:ph type="title"/>
          </p:nvPr>
        </p:nvSpPr>
        <p:spPr/>
        <p:txBody>
          <a:bodyPr/>
          <a:lstStyle/>
          <a:p>
            <a:r>
              <a:rPr lang="en-US" smtClean="0"/>
              <a:t>Seed Agriculture</a:t>
            </a:r>
          </a:p>
        </p:txBody>
      </p:sp>
      <p:pic>
        <p:nvPicPr>
          <p:cNvPr id="62466" name="Picture 2" descr="C:\Users\Owner\AppData\Local\Microsoft\Windows\Temporary Internet Files\Content.IE5\POZSG6VI\MP900431717[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1447800"/>
            <a:ext cx="2679700" cy="2679700"/>
          </a:xfrm>
          <a:prstGeom prst="rect">
            <a:avLst/>
          </a:prstGeom>
          <a:ln w="38100" cap="sq">
            <a:solidFill>
              <a:srgbClr val="000000"/>
            </a:solidFill>
            <a:prstDash val="solid"/>
            <a:miter lim="800000"/>
          </a:ln>
          <a:effectLst>
            <a:glow rad="228600">
              <a:schemeClr val="accent4">
                <a:satMod val="175000"/>
                <a:alpha val="40000"/>
              </a:schemeClr>
            </a:glow>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67000"/>
            <a:ext cx="7434262" cy="3505200"/>
          </a:xfrm>
          <a:ln w="57150">
            <a:solidFill>
              <a:schemeClr val="accent1">
                <a:lumMod val="50000"/>
              </a:schemeClr>
            </a:solidFill>
          </a:ln>
        </p:spPr>
        <p:txBody>
          <a:bodyPr/>
          <a:lstStyle/>
          <a:p>
            <a:pPr>
              <a:buFont typeface="Wingdings" pitchFamily="2" charset="2"/>
              <a:buChar char="Ø"/>
              <a:defRPr/>
            </a:pPr>
            <a:r>
              <a:rPr lang="en-US" sz="2800" b="1" dirty="0" smtClean="0"/>
              <a:t>These innovations included:</a:t>
            </a:r>
          </a:p>
          <a:p>
            <a:pPr lvl="1">
              <a:buFont typeface="Wingdings" pitchFamily="2" charset="2"/>
              <a:buChar char="Ø"/>
              <a:defRPr/>
            </a:pPr>
            <a:r>
              <a:rPr lang="en-US" sz="2400" b="1" dirty="0">
                <a:solidFill>
                  <a:srgbClr val="C00000"/>
                </a:solidFill>
              </a:rPr>
              <a:t>i</a:t>
            </a:r>
            <a:r>
              <a:rPr lang="en-US" sz="2400" b="1" dirty="0" smtClean="0">
                <a:solidFill>
                  <a:srgbClr val="C00000"/>
                </a:solidFill>
              </a:rPr>
              <a:t>rrigation </a:t>
            </a:r>
            <a:r>
              <a:rPr lang="en-US" sz="2400" b="1" dirty="0" smtClean="0"/>
              <a:t>(the channeling of water to fields)</a:t>
            </a:r>
          </a:p>
          <a:p>
            <a:pPr lvl="1">
              <a:buFont typeface="Wingdings" pitchFamily="2" charset="2"/>
              <a:buChar char="Ø"/>
              <a:defRPr/>
            </a:pPr>
            <a:r>
              <a:rPr lang="en-US" sz="2400" b="1" dirty="0">
                <a:solidFill>
                  <a:srgbClr val="C00000"/>
                </a:solidFill>
              </a:rPr>
              <a:t>p</a:t>
            </a:r>
            <a:r>
              <a:rPr lang="en-US" sz="2400" b="1" dirty="0" smtClean="0">
                <a:solidFill>
                  <a:srgbClr val="C00000"/>
                </a:solidFill>
              </a:rPr>
              <a:t>lowing </a:t>
            </a:r>
            <a:r>
              <a:rPr lang="en-US" sz="2400" b="1" dirty="0" smtClean="0"/>
              <a:t>to </a:t>
            </a:r>
            <a:r>
              <a:rPr lang="en-US" sz="2400" b="1" dirty="0" smtClean="0"/>
              <a:t>loosen </a:t>
            </a:r>
            <a:r>
              <a:rPr lang="en-US" sz="2400" b="1" dirty="0" smtClean="0"/>
              <a:t>and turn the soil</a:t>
            </a:r>
          </a:p>
          <a:p>
            <a:pPr lvl="1">
              <a:buFont typeface="Wingdings" pitchFamily="2" charset="2"/>
              <a:buChar char="Ø"/>
              <a:defRPr/>
            </a:pPr>
            <a:r>
              <a:rPr lang="en-US" sz="2400" b="1" dirty="0">
                <a:solidFill>
                  <a:srgbClr val="C00000"/>
                </a:solidFill>
              </a:rPr>
              <a:t>f</a:t>
            </a:r>
            <a:r>
              <a:rPr lang="en-US" sz="2400" b="1" dirty="0" smtClean="0">
                <a:solidFill>
                  <a:srgbClr val="C00000"/>
                </a:solidFill>
              </a:rPr>
              <a:t>encing</a:t>
            </a:r>
            <a:r>
              <a:rPr lang="en-US" sz="2400" b="1" dirty="0" smtClean="0"/>
              <a:t> to keep animals out of fields</a:t>
            </a:r>
          </a:p>
          <a:p>
            <a:pPr lvl="1">
              <a:buFont typeface="Wingdings" pitchFamily="2" charset="2"/>
              <a:buChar char="Ø"/>
              <a:defRPr/>
            </a:pPr>
            <a:r>
              <a:rPr lang="en-US" sz="2400" b="1" dirty="0"/>
              <a:t>b</a:t>
            </a:r>
            <a:r>
              <a:rPr lang="en-US" sz="2400" b="1" dirty="0" smtClean="0"/>
              <a:t>uilding </a:t>
            </a:r>
            <a:r>
              <a:rPr lang="en-US" sz="2400" b="1" dirty="0" smtClean="0">
                <a:solidFill>
                  <a:srgbClr val="C00000"/>
                </a:solidFill>
              </a:rPr>
              <a:t>terraces</a:t>
            </a:r>
            <a:r>
              <a:rPr lang="en-US" sz="2400" b="1" dirty="0" smtClean="0"/>
              <a:t> to provide level field on hillsides</a:t>
            </a:r>
          </a:p>
          <a:p>
            <a:pPr lvl="1">
              <a:buFont typeface="Wingdings" pitchFamily="2" charset="2"/>
              <a:buChar char="Ø"/>
              <a:defRPr/>
            </a:pPr>
            <a:r>
              <a:rPr lang="en-US" sz="2400" b="1" dirty="0">
                <a:solidFill>
                  <a:srgbClr val="C00000"/>
                </a:solidFill>
              </a:rPr>
              <a:t>f</a:t>
            </a:r>
            <a:r>
              <a:rPr lang="en-US" sz="2400" b="1" dirty="0" smtClean="0">
                <a:solidFill>
                  <a:srgbClr val="C00000"/>
                </a:solidFill>
              </a:rPr>
              <a:t>ertilizing</a:t>
            </a:r>
            <a:r>
              <a:rPr lang="en-US" sz="2400" b="1" dirty="0" smtClean="0"/>
              <a:t> with plant and animal waste</a:t>
            </a:r>
          </a:p>
          <a:p>
            <a:pPr lvl="1">
              <a:buFont typeface="Wingdings" pitchFamily="2" charset="2"/>
              <a:buChar char="Ø"/>
              <a:defRPr/>
            </a:pPr>
            <a:r>
              <a:rPr lang="en-US" sz="2400" b="1" dirty="0" smtClean="0">
                <a:solidFill>
                  <a:srgbClr val="C00000"/>
                </a:solidFill>
              </a:rPr>
              <a:t>weeding</a:t>
            </a:r>
          </a:p>
          <a:p>
            <a:pPr>
              <a:defRPr/>
            </a:pPr>
            <a:endParaRPr lang="en-US" dirty="0"/>
          </a:p>
        </p:txBody>
      </p:sp>
      <p:sp>
        <p:nvSpPr>
          <p:cNvPr id="22531" name="Title 2"/>
          <p:cNvSpPr>
            <a:spLocks noGrp="1"/>
          </p:cNvSpPr>
          <p:nvPr>
            <p:ph type="title"/>
          </p:nvPr>
        </p:nvSpPr>
        <p:spPr/>
        <p:txBody>
          <a:bodyPr/>
          <a:lstStyle/>
          <a:p>
            <a:r>
              <a:rPr lang="en-US" smtClean="0"/>
              <a:t>Seed Agriculture</a:t>
            </a:r>
          </a:p>
        </p:txBody>
      </p:sp>
      <p:pic>
        <p:nvPicPr>
          <p:cNvPr id="63490" name="Picture 2" descr="C:\Users\Owner\AppData\Local\Microsoft\Windows\Temporary Internet Files\Content.IE5\7SOKX3GN\MC900289996[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533400"/>
            <a:ext cx="1752600" cy="1762702"/>
          </a:xfrm>
          <a:prstGeom prst="rect">
            <a:avLst/>
          </a:prstGeom>
          <a:ln w="88900" cap="sq" cmpd="thickThin">
            <a:solidFill>
              <a:schemeClr val="accent1">
                <a:lumMod val="50000"/>
              </a:schemeClr>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750"/>
                                        <p:tgtEl>
                                          <p:spTgt spid="63490"/>
                                        </p:tgtEl>
                                      </p:cBhvr>
                                    </p:animEffect>
                                    <p:anim calcmode="lin" valueType="num">
                                      <p:cBhvr>
                                        <p:cTn id="8" dur="750" fill="hold"/>
                                        <p:tgtEl>
                                          <p:spTgt spid="63490"/>
                                        </p:tgtEl>
                                        <p:attrNameLst>
                                          <p:attrName>ppt_x</p:attrName>
                                        </p:attrNameLst>
                                      </p:cBhvr>
                                      <p:tavLst>
                                        <p:tav tm="0">
                                          <p:val>
                                            <p:strVal val="#ppt_x"/>
                                          </p:val>
                                        </p:tav>
                                        <p:tav tm="100000">
                                          <p:val>
                                            <p:strVal val="#ppt_x"/>
                                          </p:val>
                                        </p:tav>
                                      </p:tavLst>
                                    </p:anim>
                                    <p:anim calcmode="lin" valueType="num">
                                      <p:cBhvr>
                                        <p:cTn id="9" dur="750" fill="hold"/>
                                        <p:tgtEl>
                                          <p:spTgt spid="634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left)">
                                      <p:cBhvr>
                                        <p:cTn id="14" dur="1000"/>
                                        <p:tgtEl>
                                          <p:spTgt spid="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1000"/>
                                        <p:tgtEl>
                                          <p:spTgt spid="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1000"/>
                                        <p:tgtEl>
                                          <p:spTgt spid="2">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left)">
                                      <p:cBhvr>
                                        <p:cTn id="29" dur="1000"/>
                                        <p:tgtEl>
                                          <p:spTgt spid="2">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left)">
                                      <p:cBhvr>
                                        <p:cTn id="34" dur="1000"/>
                                        <p:tgtEl>
                                          <p:spTgt spid="2">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2995613"/>
            <a:ext cx="4241800" cy="2659062"/>
          </a:xfrm>
        </p:spPr>
        <p:txBody>
          <a:bodyPr/>
          <a:lstStyle/>
          <a:p>
            <a:pPr algn="just">
              <a:buFont typeface="Wingdings" pitchFamily="2" charset="2"/>
              <a:buChar char="Ø"/>
            </a:pPr>
            <a:r>
              <a:rPr lang="en-US" b="1" smtClean="0"/>
              <a:t>The diffusion of both </a:t>
            </a:r>
            <a:r>
              <a:rPr lang="en-US" b="1" smtClean="0">
                <a:solidFill>
                  <a:srgbClr val="C00000"/>
                </a:solidFill>
              </a:rPr>
              <a:t>vegetative planting and seed agriculture </a:t>
            </a:r>
            <a:r>
              <a:rPr lang="en-US" b="1" smtClean="0"/>
              <a:t>from their multiple hearths created a wide variety of food raised and consumed around the world.</a:t>
            </a:r>
          </a:p>
        </p:txBody>
      </p:sp>
      <p:sp>
        <p:nvSpPr>
          <p:cNvPr id="23555" name="Title 2"/>
          <p:cNvSpPr>
            <a:spLocks noGrp="1"/>
          </p:cNvSpPr>
          <p:nvPr>
            <p:ph type="title"/>
          </p:nvPr>
        </p:nvSpPr>
        <p:spPr/>
        <p:txBody>
          <a:bodyPr/>
          <a:lstStyle/>
          <a:p>
            <a:r>
              <a:rPr lang="en-US" smtClean="0"/>
              <a:t>Vegetative Planting</a:t>
            </a:r>
            <a:br>
              <a:rPr lang="en-US" smtClean="0"/>
            </a:br>
            <a:r>
              <a:rPr lang="en-US" smtClean="0"/>
              <a:t>and Seed Agriculture</a:t>
            </a:r>
          </a:p>
        </p:txBody>
      </p:sp>
      <p:pic>
        <p:nvPicPr>
          <p:cNvPr id="23556" name="Picture 3" descr="C:\Users\Owner\AppData\Local\Microsoft\Windows\Temporary Internet Files\Content.IE5\816OX8L9\MC900435240[1].png"/>
          <p:cNvPicPr>
            <a:picLocks noChangeAspect="1" noChangeArrowheads="1"/>
          </p:cNvPicPr>
          <p:nvPr/>
        </p:nvPicPr>
        <p:blipFill>
          <a:blip r:embed="rId2" cstate="print"/>
          <a:srcRect/>
          <a:stretch>
            <a:fillRect/>
          </a:stretch>
        </p:blipFill>
        <p:spPr bwMode="auto">
          <a:xfrm>
            <a:off x="838200" y="2895600"/>
            <a:ext cx="3016250" cy="3429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209271" y="1905000"/>
            <a:ext cx="8725467" cy="923330"/>
          </a:xfrm>
          <a:prstGeom prst="rect">
            <a:avLst/>
          </a:prstGeom>
          <a:noFill/>
        </p:spPr>
        <p:txBody>
          <a:bodyPr wrap="none">
            <a:spAutoFit/>
          </a:bodyPr>
          <a:lstStyle/>
          <a:p>
            <a:pPr algn="ctr">
              <a:defRPr/>
            </a:pPr>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COLUMBIAN EXCHANGE</a:t>
            </a:r>
          </a:p>
        </p:txBody>
      </p:sp>
      <p:pic>
        <p:nvPicPr>
          <p:cNvPr id="78851" name="Picture 3" descr="C:\Users\Owner\AppData\Local\Microsoft\Windows\Temporary Internet Files\Content.IE5\POZSG6VI\MC900065314[1].wmf"/>
          <p:cNvPicPr>
            <a:picLocks noChangeAspect="1" noChangeArrowheads="1"/>
          </p:cNvPicPr>
          <p:nvPr/>
        </p:nvPicPr>
        <p:blipFill>
          <a:blip r:embed="rId2" cstate="print">
            <a:duotone>
              <a:schemeClr val="accent1">
                <a:shade val="45000"/>
                <a:satMod val="135000"/>
              </a:schemeClr>
              <a:prstClr val="white"/>
            </a:duotone>
            <a:lum/>
            <a:extLst>
              <a:ext uri="{28A0092B-C50C-407E-A947-70E740481C1C}">
                <a14:useLocalDpi xmlns="" xmlns:a14="http://schemas.microsoft.com/office/drawing/2010/main" val="0"/>
              </a:ext>
            </a:extLst>
          </a:blip>
          <a:srcRect/>
          <a:stretch>
            <a:fillRect/>
          </a:stretch>
        </p:blipFill>
        <p:spPr bwMode="auto">
          <a:xfrm>
            <a:off x="3200400" y="3048000"/>
            <a:ext cx="2990288" cy="19449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7408862" cy="3878262"/>
          </a:xfrm>
        </p:spPr>
        <p:txBody>
          <a:bodyPr/>
          <a:lstStyle/>
          <a:p>
            <a:pPr algn="just">
              <a:buFont typeface="Wingdings" pitchFamily="2" charset="2"/>
              <a:buChar char="Ø"/>
            </a:pPr>
            <a:endParaRPr lang="en-US" sz="2800" b="1" smtClean="0"/>
          </a:p>
          <a:p>
            <a:pPr algn="just">
              <a:buFont typeface="Wingdings" pitchFamily="2" charset="2"/>
              <a:buChar char="Ø"/>
            </a:pPr>
            <a:endParaRPr lang="en-US" sz="2800" b="1" smtClean="0"/>
          </a:p>
          <a:p>
            <a:pPr algn="just">
              <a:buFont typeface="Wingdings" pitchFamily="2" charset="2"/>
              <a:buChar char="Ø"/>
            </a:pPr>
            <a:r>
              <a:rPr lang="en-US" sz="2800" b="1" smtClean="0"/>
              <a:t>Food in the </a:t>
            </a:r>
            <a:r>
              <a:rPr lang="en-US" sz="2800" b="1" smtClean="0">
                <a:solidFill>
                  <a:srgbClr val="C00000"/>
                </a:solidFill>
              </a:rPr>
              <a:t>Western and Eastern Hemispheres </a:t>
            </a:r>
            <a:r>
              <a:rPr lang="en-US" sz="2800" b="1" smtClean="0"/>
              <a:t>was almost completely different until the </a:t>
            </a:r>
            <a:r>
              <a:rPr lang="en-US" sz="2800" b="1" smtClean="0">
                <a:solidFill>
                  <a:srgbClr val="C00000"/>
                </a:solidFill>
              </a:rPr>
              <a:t>Columbian Exchange </a:t>
            </a:r>
            <a:r>
              <a:rPr lang="en-US" sz="2800" b="1" smtClean="0"/>
              <a:t>during the late 15</a:t>
            </a:r>
            <a:r>
              <a:rPr lang="en-US" sz="2800" b="1" baseline="30000" smtClean="0"/>
              <a:t>th</a:t>
            </a:r>
            <a:r>
              <a:rPr lang="en-US" sz="2800" b="1" smtClean="0"/>
              <a:t> and 16</a:t>
            </a:r>
            <a:r>
              <a:rPr lang="en-US" sz="2800" b="1" baseline="30000" smtClean="0"/>
              <a:t>th</a:t>
            </a:r>
            <a:r>
              <a:rPr lang="en-US" sz="2800" b="1" smtClean="0"/>
              <a:t> centuries.</a:t>
            </a:r>
          </a:p>
          <a:p>
            <a:pPr algn="just">
              <a:buFont typeface="Wingdings" pitchFamily="2" charset="2"/>
              <a:buChar char="Ø"/>
            </a:pPr>
            <a:r>
              <a:rPr lang="en-US" sz="2800" b="1" smtClean="0">
                <a:solidFill>
                  <a:srgbClr val="C00000"/>
                </a:solidFill>
              </a:rPr>
              <a:t>Products were carried both ways across the Atlantic and Pacific Oceans.</a:t>
            </a:r>
          </a:p>
        </p:txBody>
      </p:sp>
      <p:sp>
        <p:nvSpPr>
          <p:cNvPr id="25603" name="Title 2"/>
          <p:cNvSpPr>
            <a:spLocks noGrp="1"/>
          </p:cNvSpPr>
          <p:nvPr>
            <p:ph type="title"/>
          </p:nvPr>
        </p:nvSpPr>
        <p:spPr/>
        <p:txBody>
          <a:bodyPr/>
          <a:lstStyle/>
          <a:p>
            <a:r>
              <a:rPr lang="en-US" smtClean="0"/>
              <a:t>The Columbian Exchange</a:t>
            </a:r>
          </a:p>
        </p:txBody>
      </p:sp>
      <p:pic>
        <p:nvPicPr>
          <p:cNvPr id="79876" name="Picture 4" descr="C:\Users\Owner\AppData\Local\Microsoft\Windows\Temporary Internet Files\Content.IE5\816OX8L9\MC900150052[1].wmf"/>
          <p:cNvPicPr>
            <a:picLocks noChangeAspect="1" noChangeArrowheads="1"/>
          </p:cNvPicPr>
          <p:nvPr/>
        </p:nvPicPr>
        <p:blipFill>
          <a:blip r:embed="rId2" cstate="print"/>
          <a:srcRect/>
          <a:stretch>
            <a:fillRect/>
          </a:stretch>
        </p:blipFill>
        <p:spPr bwMode="auto">
          <a:xfrm>
            <a:off x="3184525" y="1371600"/>
            <a:ext cx="2800350" cy="214947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1219200" y="5105400"/>
            <a:ext cx="7162800" cy="1754188"/>
          </a:xfrm>
          <a:prstGeom prst="rect">
            <a:avLst/>
          </a:prstGeom>
          <a:noFill/>
          <a:ln w="9525">
            <a:noFill/>
            <a:miter lim="800000"/>
            <a:headEnd/>
            <a:tailEnd/>
          </a:ln>
        </p:spPr>
        <p:txBody>
          <a:bodyPr>
            <a:spAutoFit/>
          </a:bodyPr>
          <a:lstStyle/>
          <a:p>
            <a:pPr algn="just"/>
            <a:r>
              <a:rPr lang="en-US" b="1" dirty="0"/>
              <a:t>The European exploration and conquest of the Western Hemisphere during the late 15</a:t>
            </a:r>
            <a:r>
              <a:rPr lang="en-US" b="1" baseline="30000" dirty="0"/>
              <a:t>th</a:t>
            </a:r>
            <a:r>
              <a:rPr lang="en-US" b="1" dirty="0"/>
              <a:t> and 16</a:t>
            </a:r>
            <a:r>
              <a:rPr lang="en-US" b="1" baseline="30000" dirty="0"/>
              <a:t>th</a:t>
            </a:r>
            <a:r>
              <a:rPr lang="en-US" b="1" dirty="0"/>
              <a:t> centuries led to the exchange of products between Western and Eastern Hemispheres, with new trade routes across the Pacific and Atlantic Oceans connecting to established trade routes.  For the first time in world history, trade routes </a:t>
            </a:r>
            <a:r>
              <a:rPr lang="en-US" b="1" dirty="0" smtClean="0"/>
              <a:t>encircled </a:t>
            </a:r>
            <a:r>
              <a:rPr lang="en-US" b="1" dirty="0"/>
              <a:t>the globe.</a:t>
            </a:r>
          </a:p>
        </p:txBody>
      </p:sp>
      <p:sp>
        <p:nvSpPr>
          <p:cNvPr id="3" name="TextBox 2"/>
          <p:cNvSpPr txBox="1"/>
          <p:nvPr/>
        </p:nvSpPr>
        <p:spPr>
          <a:xfrm>
            <a:off x="683567" y="1569243"/>
            <a:ext cx="1046440" cy="3429000"/>
          </a:xfrm>
          <a:prstGeom prst="rect">
            <a:avLst/>
          </a:prstGeom>
          <a:noFill/>
        </p:spPr>
        <p:txBody>
          <a:bodyPr vert="vert270">
            <a:spAutoFit/>
          </a:bodyPr>
          <a:lstStyle/>
          <a:p>
            <a:pPr algn="ctr">
              <a:defRPr/>
            </a:pPr>
            <a:r>
              <a:rPr lang="en-US" sz="2800" b="1" dirty="0"/>
              <a:t>The Columbian Exchange</a:t>
            </a:r>
          </a:p>
        </p:txBody>
      </p:sp>
      <p:pic>
        <p:nvPicPr>
          <p:cNvPr id="26628" name="Picture 5"/>
          <p:cNvPicPr>
            <a:picLocks noChangeAspect="1" noChangeArrowheads="1"/>
          </p:cNvPicPr>
          <p:nvPr/>
        </p:nvPicPr>
        <p:blipFill>
          <a:blip r:embed="rId2" cstate="print"/>
          <a:srcRect/>
          <a:stretch>
            <a:fillRect/>
          </a:stretch>
        </p:blipFill>
        <p:spPr bwMode="auto">
          <a:xfrm>
            <a:off x="1905000" y="1852613"/>
            <a:ext cx="6183313" cy="2987675"/>
          </a:xfrm>
          <a:prstGeom prst="rect">
            <a:avLst/>
          </a:prstGeom>
          <a:noFill/>
          <a:ln w="57150">
            <a:solidFill>
              <a:srgbClr val="C00000"/>
            </a:solidFill>
            <a:miter lim="800000"/>
            <a:headEnd/>
            <a:tailEnd/>
          </a:ln>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3505200" y="2667000"/>
            <a:ext cx="5232400" cy="3451225"/>
          </a:xfrm>
        </p:spPr>
        <p:txBody>
          <a:bodyPr/>
          <a:lstStyle/>
          <a:p>
            <a:pPr algn="just">
              <a:buFont typeface="Wingdings" pitchFamily="2" charset="2"/>
              <a:buChar char="Ø"/>
            </a:pPr>
            <a:r>
              <a:rPr lang="en-US" b="1" smtClean="0"/>
              <a:t>People first learned to farm by deliberately </a:t>
            </a:r>
            <a:r>
              <a:rPr lang="en-US" b="1" smtClean="0">
                <a:solidFill>
                  <a:srgbClr val="C00000"/>
                </a:solidFill>
              </a:rPr>
              <a:t>dividing and transplanting plants </a:t>
            </a:r>
            <a:r>
              <a:rPr lang="en-US" b="1" smtClean="0"/>
              <a:t>that were already growing wild.</a:t>
            </a:r>
          </a:p>
          <a:p>
            <a:pPr algn="just">
              <a:buFont typeface="Wingdings" pitchFamily="2" charset="2"/>
              <a:buChar char="Ø"/>
            </a:pPr>
            <a:r>
              <a:rPr lang="en-US" b="1" smtClean="0">
                <a:solidFill>
                  <a:srgbClr val="C00000"/>
                </a:solidFill>
              </a:rPr>
              <a:t>Seed agriculture, </a:t>
            </a:r>
            <a:r>
              <a:rPr lang="en-US" b="1" smtClean="0"/>
              <a:t>or the production of plants through annual planting of seeds, came later.</a:t>
            </a:r>
          </a:p>
          <a:p>
            <a:pPr algn="just">
              <a:buFont typeface="Wingdings" pitchFamily="2" charset="2"/>
              <a:buChar char="Ø"/>
            </a:pPr>
            <a:r>
              <a:rPr lang="en-US" b="1" smtClean="0"/>
              <a:t>Most farmers </a:t>
            </a:r>
            <a:r>
              <a:rPr lang="en-US" b="1" smtClean="0">
                <a:solidFill>
                  <a:srgbClr val="C00000"/>
                </a:solidFill>
              </a:rPr>
              <a:t>TODAY</a:t>
            </a:r>
            <a:r>
              <a:rPr lang="en-US" b="1" smtClean="0"/>
              <a:t> practice seed agriculture.</a:t>
            </a:r>
          </a:p>
        </p:txBody>
      </p:sp>
      <p:sp>
        <p:nvSpPr>
          <p:cNvPr id="9219" name="Title 2"/>
          <p:cNvSpPr>
            <a:spLocks noGrp="1"/>
          </p:cNvSpPr>
          <p:nvPr>
            <p:ph type="title"/>
          </p:nvPr>
        </p:nvSpPr>
        <p:spPr/>
        <p:txBody>
          <a:bodyPr/>
          <a:lstStyle/>
          <a:p>
            <a:r>
              <a:rPr lang="en-US" smtClean="0"/>
              <a:t>How did people first </a:t>
            </a:r>
            <a:br>
              <a:rPr lang="en-US" smtClean="0"/>
            </a:br>
            <a:r>
              <a:rPr lang="en-US" smtClean="0"/>
              <a:t>learn to farm?</a:t>
            </a:r>
          </a:p>
        </p:txBody>
      </p:sp>
      <p:pic>
        <p:nvPicPr>
          <p:cNvPr id="9220" name="Picture 4" descr="C:\Users\Owner\AppData\Local\Microsoft\Windows\Temporary Internet Files\Content.IE5\816OX8L9\MP900438590[1].jpg"/>
          <p:cNvPicPr>
            <a:picLocks noChangeAspect="1" noChangeArrowheads="1"/>
          </p:cNvPicPr>
          <p:nvPr/>
        </p:nvPicPr>
        <p:blipFill>
          <a:blip r:embed="rId2" cstate="print"/>
          <a:srcRect/>
          <a:stretch>
            <a:fillRect/>
          </a:stretch>
        </p:blipFill>
        <p:spPr bwMode="auto">
          <a:xfrm>
            <a:off x="457200" y="2819400"/>
            <a:ext cx="2835275" cy="31369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wipe(right)">
                                      <p:cBhvr>
                                        <p:cTn id="7" dur="1500"/>
                                        <p:tgtEl>
                                          <p:spTgt spid="38914">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8914">
                                            <p:txEl>
                                              <p:pRg st="1" end="1"/>
                                            </p:txEl>
                                          </p:spTgt>
                                        </p:tgtEl>
                                        <p:attrNameLst>
                                          <p:attrName>style.visibility</p:attrName>
                                        </p:attrNameLst>
                                      </p:cBhvr>
                                      <p:to>
                                        <p:strVal val="visible"/>
                                      </p:to>
                                    </p:set>
                                    <p:animEffect transition="in" filter="wipe(right)">
                                      <p:cBhvr>
                                        <p:cTn id="10" dur="1500"/>
                                        <p:tgtEl>
                                          <p:spTgt spid="3891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animEffect transition="in" filter="wipe(right)">
                                      <p:cBhvr>
                                        <p:cTn id="15" dur="10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066800" y="2209800"/>
            <a:ext cx="7250113" cy="4030663"/>
          </a:xfrm>
          <a:prstGeom prst="rect">
            <a:avLst/>
          </a:prstGeom>
          <a:noFill/>
          <a:ln w="76200">
            <a:solidFill>
              <a:srgbClr val="C00000"/>
            </a:solidFill>
            <a:prstDash val="sysDash"/>
            <a:miter lim="800000"/>
            <a:headEnd/>
            <a:tailEnd/>
          </a:ln>
          <a:effectLst/>
        </p:spPr>
      </p:pic>
      <p:sp>
        <p:nvSpPr>
          <p:cNvPr id="2" name="TextBox 1"/>
          <p:cNvSpPr txBox="1">
            <a:spLocks noChangeArrowheads="1"/>
          </p:cNvSpPr>
          <p:nvPr/>
        </p:nvSpPr>
        <p:spPr bwMode="auto">
          <a:xfrm>
            <a:off x="1066800" y="1295400"/>
            <a:ext cx="4114800" cy="523875"/>
          </a:xfrm>
          <a:prstGeom prst="rect">
            <a:avLst/>
          </a:prstGeom>
          <a:noFill/>
          <a:ln w="9525">
            <a:noFill/>
            <a:miter lim="800000"/>
            <a:headEnd/>
            <a:tailEnd/>
          </a:ln>
        </p:spPr>
        <p:txBody>
          <a:bodyPr>
            <a:spAutoFit/>
          </a:bodyPr>
          <a:lstStyle/>
          <a:p>
            <a:pPr algn="ctr"/>
            <a:r>
              <a:rPr lang="en-US" sz="2800" b="1"/>
              <a:t>The Columbian Exchange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Users\Owner\AppData\Local\Microsoft\Windows\Temporary Internet Files\Content.IE5\POZSG6VI\MC900183532[1].wmf"/>
          <p:cNvPicPr>
            <a:picLocks noChangeAspect="1" noChangeArrowheads="1"/>
          </p:cNvPicPr>
          <p:nvPr/>
        </p:nvPicPr>
        <p:blipFill>
          <a:blip r:embed="rId2" cstate="print"/>
          <a:srcRect/>
          <a:stretch>
            <a:fillRect/>
          </a:stretch>
        </p:blipFill>
        <p:spPr bwMode="auto">
          <a:xfrm>
            <a:off x="533400" y="4419600"/>
            <a:ext cx="3276600" cy="1884363"/>
          </a:xfrm>
          <a:prstGeom prst="rect">
            <a:avLst/>
          </a:prstGeom>
          <a:noFill/>
          <a:ln w="9525">
            <a:noFill/>
            <a:miter lim="800000"/>
            <a:headEnd/>
            <a:tailEnd/>
          </a:ln>
        </p:spPr>
      </p:pic>
      <p:sp>
        <p:nvSpPr>
          <p:cNvPr id="4" name="Rectangle 3"/>
          <p:cNvSpPr/>
          <p:nvPr/>
        </p:nvSpPr>
        <p:spPr>
          <a:xfrm>
            <a:off x="533400" y="1066800"/>
            <a:ext cx="8130339" cy="258532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5400" b="1" spc="300" dirty="0">
                <a:ln w="11430" cmpd="sng">
                  <a:solidFill>
                    <a:schemeClr val="accent1">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SECOND AGRICULTURAL </a:t>
            </a:r>
          </a:p>
          <a:p>
            <a:pPr algn="ctr">
              <a:defRPr/>
            </a:pPr>
            <a:r>
              <a:rPr lang="en-US" sz="5400" b="1" spc="300" dirty="0">
                <a:ln w="11430" cmpd="sng">
                  <a:solidFill>
                    <a:schemeClr val="accent1">
                      <a:lumMod val="5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REVOLUTION</a:t>
            </a:r>
          </a:p>
        </p:txBody>
      </p:sp>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895600"/>
            <a:ext cx="5529263" cy="3451225"/>
          </a:xfrm>
        </p:spPr>
        <p:txBody>
          <a:bodyPr/>
          <a:lstStyle/>
          <a:p>
            <a:pPr algn="just">
              <a:buFont typeface="Wingdings" pitchFamily="2" charset="2"/>
              <a:buChar char="Ø"/>
            </a:pPr>
            <a:r>
              <a:rPr lang="en-US" b="1" dirty="0" smtClean="0"/>
              <a:t>A </a:t>
            </a:r>
            <a:r>
              <a:rPr lang="en-US" b="1" dirty="0" smtClean="0">
                <a:solidFill>
                  <a:srgbClr val="C00000"/>
                </a:solidFill>
              </a:rPr>
              <a:t>second agricultural revolution </a:t>
            </a:r>
            <a:r>
              <a:rPr lang="en-US" b="1" dirty="0" smtClean="0"/>
              <a:t>began in Western Europe in the 1600s.</a:t>
            </a:r>
          </a:p>
          <a:p>
            <a:pPr algn="just">
              <a:buFont typeface="Wingdings" pitchFamily="2" charset="2"/>
              <a:buChar char="Ø"/>
            </a:pPr>
            <a:r>
              <a:rPr lang="en-US" b="1" dirty="0" smtClean="0"/>
              <a:t>It promoted </a:t>
            </a:r>
            <a:r>
              <a:rPr lang="en-US" b="1" dirty="0" smtClean="0">
                <a:solidFill>
                  <a:srgbClr val="C00000"/>
                </a:solidFill>
              </a:rPr>
              <a:t>higher yields </a:t>
            </a:r>
            <a:r>
              <a:rPr lang="en-US" b="1" dirty="0" smtClean="0"/>
              <a:t>per acre and per farmer.</a:t>
            </a:r>
          </a:p>
          <a:p>
            <a:pPr algn="just">
              <a:buFont typeface="Wingdings" pitchFamily="2" charset="2"/>
              <a:buChar char="Ø"/>
            </a:pPr>
            <a:r>
              <a:rPr lang="en-US" b="1" dirty="0" smtClean="0">
                <a:solidFill>
                  <a:srgbClr val="C00000"/>
                </a:solidFill>
              </a:rPr>
              <a:t>It preceded the Industrial Revolution, making it possible to feed rapidly growing cities.</a:t>
            </a:r>
          </a:p>
        </p:txBody>
      </p:sp>
      <p:sp>
        <p:nvSpPr>
          <p:cNvPr id="29699" name="Title 2"/>
          <p:cNvSpPr>
            <a:spLocks noGrp="1"/>
          </p:cNvSpPr>
          <p:nvPr>
            <p:ph type="title"/>
          </p:nvPr>
        </p:nvSpPr>
        <p:spPr/>
        <p:txBody>
          <a:bodyPr/>
          <a:lstStyle/>
          <a:p>
            <a:r>
              <a:rPr lang="en-US" smtClean="0"/>
              <a:t>Second Agricultural Revolution</a:t>
            </a:r>
          </a:p>
        </p:txBody>
      </p:sp>
      <p:pic>
        <p:nvPicPr>
          <p:cNvPr id="66562" name="Picture 2" descr="C:\Users\Owner\AppData\Local\Microsoft\Windows\Temporary Internet Files\Content.IE5\7SOKX3GN\MP900443339[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0" y="2819400"/>
            <a:ext cx="2156460" cy="323088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algn="just">
              <a:buFont typeface="Wingdings" pitchFamily="2" charset="2"/>
              <a:buChar char="Ø"/>
            </a:pPr>
            <a:r>
              <a:rPr lang="en-US" sz="2800" b="1" dirty="0" smtClean="0"/>
              <a:t>Innovations included:</a:t>
            </a:r>
          </a:p>
          <a:p>
            <a:pPr lvl="1" algn="just">
              <a:buFont typeface="Wingdings" pitchFamily="2" charset="2"/>
              <a:buChar char="Ø"/>
            </a:pPr>
            <a:r>
              <a:rPr lang="en-US" sz="2400" b="1" dirty="0" smtClean="0"/>
              <a:t>increased use of </a:t>
            </a:r>
            <a:r>
              <a:rPr lang="en-US" sz="2400" b="1" dirty="0" smtClean="0">
                <a:solidFill>
                  <a:srgbClr val="C00000"/>
                </a:solidFill>
              </a:rPr>
              <a:t>fertilizers</a:t>
            </a:r>
          </a:p>
          <a:p>
            <a:pPr lvl="1" algn="just">
              <a:buFont typeface="Wingdings" pitchFamily="2" charset="2"/>
              <a:buChar char="Ø"/>
            </a:pPr>
            <a:r>
              <a:rPr lang="en-US" sz="2400" b="1" dirty="0" smtClean="0">
                <a:solidFill>
                  <a:srgbClr val="C00000"/>
                </a:solidFill>
              </a:rPr>
              <a:t>improved collars </a:t>
            </a:r>
            <a:r>
              <a:rPr lang="en-US" sz="2400" b="1" dirty="0" smtClean="0"/>
              <a:t>for draft animals to pull heavier plows</a:t>
            </a:r>
          </a:p>
        </p:txBody>
      </p:sp>
      <p:sp>
        <p:nvSpPr>
          <p:cNvPr id="30723" name="Title 2"/>
          <p:cNvSpPr>
            <a:spLocks noGrp="1"/>
          </p:cNvSpPr>
          <p:nvPr>
            <p:ph type="title"/>
          </p:nvPr>
        </p:nvSpPr>
        <p:spPr/>
        <p:txBody>
          <a:bodyPr/>
          <a:lstStyle/>
          <a:p>
            <a:r>
              <a:rPr lang="en-US" smtClean="0"/>
              <a:t>Second Agricultural Revolution</a:t>
            </a:r>
          </a:p>
        </p:txBody>
      </p:sp>
      <p:pic>
        <p:nvPicPr>
          <p:cNvPr id="67586" name="Picture 2" descr="C:\Users\Owner\AppData\Local\Microsoft\Windows\Temporary Internet Files\Content.IE5\816OX8L9\MC900215957[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8600" y="4191000"/>
            <a:ext cx="2234697" cy="2165287"/>
          </a:xfrm>
          <a:prstGeom prst="rect">
            <a:avLst/>
          </a:prstGeom>
          <a:ln w="38100" cap="sq">
            <a:solidFill>
              <a:srgbClr val="000000"/>
            </a:solidFill>
            <a:prstDash val="solid"/>
            <a:miter lim="800000"/>
          </a:ln>
          <a:effectLst>
            <a:glow rad="228600">
              <a:schemeClr val="accent1">
                <a:lumMod val="50000"/>
                <a:alpha val="40000"/>
              </a:schemeClr>
            </a:glow>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67586"/>
                                        </p:tgtEl>
                                        <p:attrNameLst>
                                          <p:attrName>r</p:attrName>
                                        </p:attrNameLst>
                                      </p:cBhvr>
                                    </p:animRot>
                                    <p:animRot by="-240000">
                                      <p:cBhvr>
                                        <p:cTn id="7" dur="400" fill="hold">
                                          <p:stCondLst>
                                            <p:cond delay="400"/>
                                          </p:stCondLst>
                                        </p:cTn>
                                        <p:tgtEl>
                                          <p:spTgt spid="67586"/>
                                        </p:tgtEl>
                                        <p:attrNameLst>
                                          <p:attrName>r</p:attrName>
                                        </p:attrNameLst>
                                      </p:cBhvr>
                                    </p:animRot>
                                    <p:animRot by="240000">
                                      <p:cBhvr>
                                        <p:cTn id="8" dur="400" fill="hold">
                                          <p:stCondLst>
                                            <p:cond delay="800"/>
                                          </p:stCondLst>
                                        </p:cTn>
                                        <p:tgtEl>
                                          <p:spTgt spid="67586"/>
                                        </p:tgtEl>
                                        <p:attrNameLst>
                                          <p:attrName>r</p:attrName>
                                        </p:attrNameLst>
                                      </p:cBhvr>
                                    </p:animRot>
                                    <p:animRot by="-240000">
                                      <p:cBhvr>
                                        <p:cTn id="9" dur="400" fill="hold">
                                          <p:stCondLst>
                                            <p:cond delay="1200"/>
                                          </p:stCondLst>
                                        </p:cTn>
                                        <p:tgtEl>
                                          <p:spTgt spid="67586"/>
                                        </p:tgtEl>
                                        <p:attrNameLst>
                                          <p:attrName>r</p:attrName>
                                        </p:attrNameLst>
                                      </p:cBhvr>
                                    </p:animRot>
                                    <p:animRot by="120000">
                                      <p:cBhvr>
                                        <p:cTn id="10" dur="400" fill="hold">
                                          <p:stCondLst>
                                            <p:cond delay="1600"/>
                                          </p:stCondLst>
                                        </p:cTn>
                                        <p:tgtEl>
                                          <p:spTgt spid="675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endParaRPr lang="en-US" b="1" dirty="0" smtClean="0"/>
          </a:p>
          <a:p>
            <a:pPr algn="just">
              <a:buFont typeface="Wingdings" pitchFamily="2" charset="2"/>
              <a:buChar char="Ø"/>
            </a:pPr>
            <a:endParaRPr lang="en-US" sz="800" b="1" dirty="0" smtClean="0"/>
          </a:p>
          <a:p>
            <a:pPr algn="just">
              <a:buFont typeface="Wingdings" pitchFamily="2" charset="2"/>
              <a:buChar char="Ø"/>
            </a:pPr>
            <a:endParaRPr lang="en-US" sz="800" b="1" dirty="0" smtClean="0"/>
          </a:p>
          <a:p>
            <a:pPr algn="just">
              <a:buFont typeface="Wingdings" pitchFamily="2" charset="2"/>
              <a:buChar char="Ø"/>
            </a:pPr>
            <a:endParaRPr lang="en-US" sz="800" b="1" dirty="0" smtClean="0"/>
          </a:p>
          <a:p>
            <a:pPr algn="just">
              <a:buFont typeface="Wingdings" pitchFamily="2" charset="2"/>
              <a:buChar char="Ø"/>
            </a:pPr>
            <a:r>
              <a:rPr lang="en-US" b="1" smtClean="0"/>
              <a:t>Wealthy landowners in England began to enlarge their farms through </a:t>
            </a:r>
            <a:r>
              <a:rPr lang="en-US" b="1" smtClean="0">
                <a:solidFill>
                  <a:srgbClr val="C00000"/>
                </a:solidFill>
              </a:rPr>
              <a:t>enclosure: fencing </a:t>
            </a:r>
            <a:r>
              <a:rPr lang="en-US" b="1" smtClean="0">
                <a:solidFill>
                  <a:srgbClr val="C00000"/>
                </a:solidFill>
              </a:rPr>
              <a:t>or hedging </a:t>
            </a:r>
            <a:r>
              <a:rPr lang="en-US" b="1" smtClean="0"/>
              <a:t>blocks of land for experiments with new techniques of farming.</a:t>
            </a:r>
          </a:p>
          <a:p>
            <a:pPr algn="just">
              <a:buFont typeface="Wingdings" pitchFamily="2" charset="2"/>
              <a:buChar char="Ø"/>
            </a:pPr>
            <a:r>
              <a:rPr lang="en-US" b="1" dirty="0" smtClean="0"/>
              <a:t>Previously, the land had been held in </a:t>
            </a:r>
            <a:r>
              <a:rPr lang="en-US" b="1" dirty="0" smtClean="0">
                <a:solidFill>
                  <a:srgbClr val="C00000"/>
                </a:solidFill>
              </a:rPr>
              <a:t>“common” </a:t>
            </a:r>
            <a:r>
              <a:rPr lang="en-US" b="1" dirty="0" smtClean="0"/>
              <a:t>and shared by all.</a:t>
            </a:r>
          </a:p>
        </p:txBody>
      </p:sp>
      <p:sp>
        <p:nvSpPr>
          <p:cNvPr id="31747" name="Title 2"/>
          <p:cNvSpPr>
            <a:spLocks noGrp="1"/>
          </p:cNvSpPr>
          <p:nvPr>
            <p:ph type="title"/>
          </p:nvPr>
        </p:nvSpPr>
        <p:spPr/>
        <p:txBody>
          <a:bodyPr/>
          <a:lstStyle/>
          <a:p>
            <a:r>
              <a:rPr lang="en-US" smtClean="0"/>
              <a:t>Second Agricultural Revolution</a:t>
            </a:r>
          </a:p>
        </p:txBody>
      </p:sp>
      <p:pic>
        <p:nvPicPr>
          <p:cNvPr id="31749" name="Picture 5" descr="C:\Users\Owner\AppData\Local\Microsoft\Windows\Temporary Internet Files\Content.IE5\M7A4I806\MP900163751[1].jpg"/>
          <p:cNvPicPr>
            <a:picLocks noChangeAspect="1" noChangeArrowheads="1"/>
          </p:cNvPicPr>
          <p:nvPr/>
        </p:nvPicPr>
        <p:blipFill>
          <a:blip r:embed="rId2" cstate="print"/>
          <a:srcRect/>
          <a:stretch>
            <a:fillRect/>
          </a:stretch>
        </p:blipFill>
        <p:spPr bwMode="auto">
          <a:xfrm>
            <a:off x="3124200" y="1371600"/>
            <a:ext cx="3048000"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1371600" y="2895600"/>
            <a:ext cx="6519863" cy="3451225"/>
          </a:xfrm>
        </p:spPr>
        <p:txBody>
          <a:bodyPr/>
          <a:lstStyle/>
          <a:p>
            <a:pPr algn="just">
              <a:buFont typeface="Wingdings" pitchFamily="2" charset="2"/>
              <a:buChar char="Ø"/>
            </a:pPr>
            <a:r>
              <a:rPr lang="en-US" sz="2800" b="1" dirty="0" smtClean="0"/>
              <a:t>These scientific farmers:</a:t>
            </a:r>
          </a:p>
          <a:p>
            <a:pPr lvl="1" algn="just">
              <a:buFont typeface="Wingdings" pitchFamily="2" charset="2"/>
              <a:buChar char="Ø"/>
            </a:pPr>
            <a:r>
              <a:rPr lang="en-US" sz="2400" b="1" dirty="0" smtClean="0"/>
              <a:t> improved </a:t>
            </a:r>
            <a:r>
              <a:rPr lang="en-US" sz="2400" b="1" dirty="0" smtClean="0">
                <a:solidFill>
                  <a:srgbClr val="C00000"/>
                </a:solidFill>
              </a:rPr>
              <a:t>crop  rotation, </a:t>
            </a:r>
            <a:r>
              <a:rPr lang="en-US" sz="2400" b="1" dirty="0" smtClean="0"/>
              <a:t>which carefully controlled the nutrients in soil</a:t>
            </a:r>
          </a:p>
          <a:p>
            <a:pPr lvl="1" algn="just">
              <a:buFont typeface="Wingdings" pitchFamily="2" charset="2"/>
              <a:buChar char="Ø"/>
            </a:pPr>
            <a:r>
              <a:rPr lang="en-US" sz="2400" b="1" dirty="0" smtClean="0"/>
              <a:t>bred</a:t>
            </a:r>
            <a:r>
              <a:rPr lang="en-US" sz="2400" b="1" dirty="0" smtClean="0">
                <a:solidFill>
                  <a:srgbClr val="C00000"/>
                </a:solidFill>
              </a:rPr>
              <a:t> better livestock</a:t>
            </a:r>
          </a:p>
          <a:p>
            <a:pPr lvl="1" algn="just">
              <a:buFont typeface="Wingdings" pitchFamily="2" charset="2"/>
              <a:buChar char="Ø"/>
            </a:pPr>
            <a:r>
              <a:rPr lang="en-US" sz="2400" b="1" dirty="0" smtClean="0"/>
              <a:t>invented such machines as the </a:t>
            </a:r>
            <a:r>
              <a:rPr lang="en-US" sz="2400" b="1" dirty="0" smtClean="0">
                <a:solidFill>
                  <a:srgbClr val="C00000"/>
                </a:solidFill>
              </a:rPr>
              <a:t>seed drill </a:t>
            </a:r>
            <a:r>
              <a:rPr lang="en-US" sz="2400" b="1" dirty="0" smtClean="0"/>
              <a:t>for more effectively planting seeds (</a:t>
            </a:r>
            <a:r>
              <a:rPr lang="en-US" sz="2400" b="1" dirty="0" err="1" smtClean="0"/>
              <a:t>Jethro</a:t>
            </a:r>
            <a:r>
              <a:rPr lang="en-US" sz="2400" b="1" dirty="0" smtClean="0"/>
              <a:t> </a:t>
            </a:r>
            <a:r>
              <a:rPr lang="en-US" sz="2400" b="1" dirty="0" err="1" smtClean="0"/>
              <a:t>Tull</a:t>
            </a:r>
            <a:r>
              <a:rPr lang="en-US" sz="2400" b="1" dirty="0" smtClean="0"/>
              <a:t>)</a:t>
            </a:r>
          </a:p>
        </p:txBody>
      </p:sp>
      <p:sp>
        <p:nvSpPr>
          <p:cNvPr id="32771" name="Title 2"/>
          <p:cNvSpPr>
            <a:spLocks noGrp="1"/>
          </p:cNvSpPr>
          <p:nvPr>
            <p:ph type="title"/>
          </p:nvPr>
        </p:nvSpPr>
        <p:spPr/>
        <p:txBody>
          <a:bodyPr/>
          <a:lstStyle/>
          <a:p>
            <a:r>
              <a:rPr lang="en-US" smtClean="0"/>
              <a:t>Second Agricultural Revolution</a:t>
            </a:r>
          </a:p>
        </p:txBody>
      </p:sp>
      <p:pic>
        <p:nvPicPr>
          <p:cNvPr id="32772" name="Picture 2" descr="C:\Users\Owner\AppData\Local\Microsoft\Windows\Temporary Internet Files\Content.IE5\816OX8L9\MC900331376[1].wmf"/>
          <p:cNvPicPr>
            <a:picLocks noChangeAspect="1" noChangeArrowheads="1"/>
          </p:cNvPicPr>
          <p:nvPr/>
        </p:nvPicPr>
        <p:blipFill>
          <a:blip r:embed="rId2" cstate="print"/>
          <a:srcRect/>
          <a:stretch>
            <a:fillRect/>
          </a:stretch>
        </p:blipFill>
        <p:spPr bwMode="auto">
          <a:xfrm>
            <a:off x="3810000" y="1244600"/>
            <a:ext cx="1490663" cy="15589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fade">
                                      <p:cBhvr>
                                        <p:cTn id="7" dur="1000"/>
                                        <p:tgtEl>
                                          <p:spTgt spid="32770">
                                            <p:txEl>
                                              <p:pRg st="1" end="1"/>
                                            </p:txEl>
                                          </p:spTgt>
                                        </p:tgtEl>
                                      </p:cBhvr>
                                    </p:animEffect>
                                    <p:anim calcmode="lin" valueType="num">
                                      <p:cBhvr>
                                        <p:cTn id="8"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xEl>
                                              <p:pRg st="2" end="2"/>
                                            </p:txEl>
                                          </p:spTgt>
                                        </p:tgtEl>
                                        <p:attrNameLst>
                                          <p:attrName>style.visibility</p:attrName>
                                        </p:attrNameLst>
                                      </p:cBhvr>
                                      <p:to>
                                        <p:strVal val="visible"/>
                                      </p:to>
                                    </p:set>
                                    <p:animEffect transition="in" filter="fade">
                                      <p:cBhvr>
                                        <p:cTn id="14" dur="1000"/>
                                        <p:tgtEl>
                                          <p:spTgt spid="32770">
                                            <p:txEl>
                                              <p:pRg st="2" end="2"/>
                                            </p:txEl>
                                          </p:spTgt>
                                        </p:tgtEl>
                                      </p:cBhvr>
                                    </p:animEffect>
                                    <p:anim calcmode="lin" valueType="num">
                                      <p:cBhvr>
                                        <p:cTn id="15"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770">
                                            <p:txEl>
                                              <p:pRg st="3" end="3"/>
                                            </p:txEl>
                                          </p:spTgt>
                                        </p:tgtEl>
                                        <p:attrNameLst>
                                          <p:attrName>style.visibility</p:attrName>
                                        </p:attrNameLst>
                                      </p:cBhvr>
                                      <p:to>
                                        <p:strVal val="visible"/>
                                      </p:to>
                                    </p:set>
                                    <p:animEffect transition="in" filter="fade">
                                      <p:cBhvr>
                                        <p:cTn id="21" dur="1000"/>
                                        <p:tgtEl>
                                          <p:spTgt spid="32770">
                                            <p:txEl>
                                              <p:pRg st="3" end="3"/>
                                            </p:txEl>
                                          </p:spTgt>
                                        </p:tgtEl>
                                      </p:cBhvr>
                                    </p:animEffect>
                                    <p:anim calcmode="lin" valueType="num">
                                      <p:cBhvr>
                                        <p:cTn id="22"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277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2971800" y="2674938"/>
            <a:ext cx="5308600" cy="3451225"/>
          </a:xfrm>
        </p:spPr>
        <p:txBody>
          <a:bodyPr/>
          <a:lstStyle/>
          <a:p>
            <a:pPr algn="just">
              <a:buFont typeface="Wingdings" pitchFamily="2" charset="2"/>
              <a:buChar char="Ø"/>
            </a:pPr>
            <a:r>
              <a:rPr lang="en-US" sz="3200" b="1" smtClean="0"/>
              <a:t>Farmers pushed out of their jobs by the </a:t>
            </a:r>
            <a:r>
              <a:rPr lang="en-US" sz="3200" b="1" smtClean="0">
                <a:solidFill>
                  <a:srgbClr val="C00000"/>
                </a:solidFill>
              </a:rPr>
              <a:t>enclosure movement </a:t>
            </a:r>
            <a:r>
              <a:rPr lang="en-US" sz="3200" b="1" smtClean="0"/>
              <a:t>either became tenant farmers or they moved to cities.</a:t>
            </a:r>
          </a:p>
        </p:txBody>
      </p:sp>
      <p:sp>
        <p:nvSpPr>
          <p:cNvPr id="33795" name="Title 2"/>
          <p:cNvSpPr>
            <a:spLocks noGrp="1"/>
          </p:cNvSpPr>
          <p:nvPr>
            <p:ph type="title"/>
          </p:nvPr>
        </p:nvSpPr>
        <p:spPr/>
        <p:txBody>
          <a:bodyPr/>
          <a:lstStyle/>
          <a:p>
            <a:r>
              <a:rPr lang="en-US" smtClean="0"/>
              <a:t>Second Agricultural Revolution</a:t>
            </a:r>
          </a:p>
        </p:txBody>
      </p:sp>
      <p:pic>
        <p:nvPicPr>
          <p:cNvPr id="33796" name="Picture 2" descr="C:\Users\Owner\AppData\Local\Microsoft\Windows\Temporary Internet Files\Content.IE5\816OX8L9\MC900331717[1].wmf"/>
          <p:cNvPicPr>
            <a:picLocks noChangeAspect="1" noChangeArrowheads="1"/>
          </p:cNvPicPr>
          <p:nvPr/>
        </p:nvPicPr>
        <p:blipFill>
          <a:blip r:embed="rId2" cstate="print"/>
          <a:srcRect/>
          <a:stretch>
            <a:fillRect/>
          </a:stretch>
        </p:blipFill>
        <p:spPr bwMode="auto">
          <a:xfrm>
            <a:off x="508000" y="2819400"/>
            <a:ext cx="1982788" cy="2514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1250" fill="hold"/>
                                        <p:tgtEl>
                                          <p:spTgt spid="33794">
                                            <p:txEl>
                                              <p:pRg st="0" end="0"/>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b="1" smtClean="0"/>
              <a:t>Better nutrition boosted England’s population, creating the first necessary component of the Industrial Revolution:  </a:t>
            </a:r>
            <a:r>
              <a:rPr lang="en-US" sz="3600" b="1" smtClean="0">
                <a:solidFill>
                  <a:srgbClr val="C00000"/>
                </a:solidFill>
              </a:rPr>
              <a:t>LABOR!</a:t>
            </a:r>
          </a:p>
        </p:txBody>
      </p:sp>
      <p:sp>
        <p:nvSpPr>
          <p:cNvPr id="34819" name="Title 2"/>
          <p:cNvSpPr>
            <a:spLocks noGrp="1"/>
          </p:cNvSpPr>
          <p:nvPr>
            <p:ph type="title"/>
          </p:nvPr>
        </p:nvSpPr>
        <p:spPr/>
        <p:txBody>
          <a:bodyPr/>
          <a:lstStyle/>
          <a:p>
            <a:r>
              <a:rPr lang="en-US" smtClean="0"/>
              <a:t>Second Agricultural Revolution</a:t>
            </a:r>
          </a:p>
        </p:txBody>
      </p:sp>
      <p:pic>
        <p:nvPicPr>
          <p:cNvPr id="70662" name="Picture 6" descr="C:\Users\Owner\AppData\Local\Microsoft\Windows\Temporary Internet Files\Content.IE5\816OX8L9\MC900183768[1].wmf"/>
          <p:cNvPicPr>
            <a:picLocks noChangeAspect="1" noChangeArrowheads="1"/>
          </p:cNvPicPr>
          <p:nvPr/>
        </p:nvPicPr>
        <p:blipFill>
          <a:blip r:embed="rId2" cstate="print">
            <a:duotone>
              <a:schemeClr val="accent1">
                <a:shade val="45000"/>
                <a:satMod val="135000"/>
              </a:schemeClr>
              <a:prstClr val="white"/>
            </a:duotone>
            <a:lum bright="-20000" contrast="20000"/>
            <a:extLst>
              <a:ext uri="{28A0092B-C50C-407E-A947-70E740481C1C}">
                <a14:useLocalDpi xmlns="" xmlns:a14="http://schemas.microsoft.com/office/drawing/2010/main" val="0"/>
              </a:ext>
            </a:extLst>
          </a:blip>
          <a:srcRect/>
          <a:stretch>
            <a:fillRect/>
          </a:stretch>
        </p:blipFill>
        <p:spPr bwMode="auto">
          <a:xfrm>
            <a:off x="4800600" y="4298594"/>
            <a:ext cx="2438400" cy="213247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25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2">
                                            <p:txEl>
                                              <p:pRg st="0" end="0"/>
                                            </p:txEl>
                                          </p:spTgt>
                                        </p:tgtEl>
                                        <p:attrNameLst>
                                          <p:attrName>ppt_x</p:attrName>
                                          <p:attrName>ppt_y</p:attrName>
                                        </p:attrNameLst>
                                      </p:cBhvr>
                                    </p:animMotion>
                                    <p:animEffect transition="in" filter="fade">
                                      <p:cBhvr>
                                        <p:cTn id="9" dur="1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5681662" cy="3725862"/>
          </a:xfrm>
        </p:spPr>
        <p:txBody>
          <a:bodyPr/>
          <a:lstStyle/>
          <a:p>
            <a:pPr algn="just">
              <a:buFont typeface="Wingdings" pitchFamily="2" charset="2"/>
              <a:buChar char="Ø"/>
              <a:defRPr/>
            </a:pPr>
            <a:r>
              <a:rPr lang="en-US" b="1" dirty="0" smtClean="0"/>
              <a:t>Once the </a:t>
            </a:r>
            <a:r>
              <a:rPr lang="en-US" b="1" dirty="0" smtClean="0">
                <a:solidFill>
                  <a:srgbClr val="C00000"/>
                </a:solidFill>
              </a:rPr>
              <a:t>Industrial Revolution </a:t>
            </a:r>
            <a:r>
              <a:rPr lang="en-US" b="1" dirty="0" smtClean="0"/>
              <a:t>began, farming methods became more efficient.</a:t>
            </a:r>
          </a:p>
          <a:p>
            <a:pPr algn="just">
              <a:buFont typeface="Wingdings" pitchFamily="2" charset="2"/>
              <a:buChar char="Ø"/>
              <a:defRPr/>
            </a:pPr>
            <a:r>
              <a:rPr lang="en-US" b="1" dirty="0" smtClean="0"/>
              <a:t>Examples:</a:t>
            </a:r>
          </a:p>
          <a:p>
            <a:pPr lvl="1" algn="just">
              <a:buFont typeface="Wingdings" pitchFamily="2" charset="2"/>
              <a:buChar char="Ø"/>
              <a:defRPr/>
            </a:pPr>
            <a:r>
              <a:rPr lang="en-US" b="1" dirty="0" smtClean="0">
                <a:solidFill>
                  <a:srgbClr val="C00000"/>
                </a:solidFill>
              </a:rPr>
              <a:t>Tractors for plowing soils</a:t>
            </a:r>
          </a:p>
          <a:p>
            <a:pPr lvl="1" algn="just">
              <a:buFont typeface="Wingdings" pitchFamily="2" charset="2"/>
              <a:buChar char="Ø"/>
              <a:defRPr/>
            </a:pPr>
            <a:r>
              <a:rPr lang="en-US" b="1" dirty="0" smtClean="0">
                <a:solidFill>
                  <a:srgbClr val="C00000"/>
                </a:solidFill>
              </a:rPr>
              <a:t>Reapers for cutting crops</a:t>
            </a:r>
          </a:p>
          <a:p>
            <a:pPr lvl="1" algn="just">
              <a:buFont typeface="Wingdings" pitchFamily="2" charset="2"/>
              <a:buChar char="Ø"/>
              <a:defRPr/>
            </a:pPr>
            <a:r>
              <a:rPr lang="en-US" b="1" dirty="0" smtClean="0">
                <a:solidFill>
                  <a:srgbClr val="C00000"/>
                </a:solidFill>
              </a:rPr>
              <a:t>Threshers for separating grain </a:t>
            </a:r>
          </a:p>
          <a:p>
            <a:pPr marL="303213" lvl="1" indent="0" algn="just">
              <a:buFont typeface="Symbol" pitchFamily="18" charset="2"/>
              <a:buNone/>
              <a:defRPr/>
            </a:pPr>
            <a:r>
              <a:rPr lang="en-US" b="1" dirty="0">
                <a:solidFill>
                  <a:srgbClr val="C00000"/>
                </a:solidFill>
              </a:rPr>
              <a:t> </a:t>
            </a:r>
            <a:r>
              <a:rPr lang="en-US" b="1" dirty="0" smtClean="0">
                <a:solidFill>
                  <a:srgbClr val="C00000"/>
                </a:solidFill>
              </a:rPr>
              <a:t>    from stalks</a:t>
            </a:r>
          </a:p>
          <a:p>
            <a:pPr lvl="1" algn="just">
              <a:buFont typeface="Wingdings" pitchFamily="2" charset="2"/>
              <a:buChar char="Ø"/>
              <a:defRPr/>
            </a:pPr>
            <a:r>
              <a:rPr lang="en-US" b="1" dirty="0" smtClean="0">
                <a:solidFill>
                  <a:srgbClr val="C00000"/>
                </a:solidFill>
              </a:rPr>
              <a:t>Motors for pumping water </a:t>
            </a:r>
            <a:endParaRPr lang="en-US" b="1" dirty="0">
              <a:solidFill>
                <a:srgbClr val="C00000"/>
              </a:solidFill>
            </a:endParaRPr>
          </a:p>
        </p:txBody>
      </p:sp>
      <p:sp>
        <p:nvSpPr>
          <p:cNvPr id="35843" name="Title 2"/>
          <p:cNvSpPr>
            <a:spLocks noGrp="1"/>
          </p:cNvSpPr>
          <p:nvPr>
            <p:ph type="title"/>
          </p:nvPr>
        </p:nvSpPr>
        <p:spPr/>
        <p:txBody>
          <a:bodyPr/>
          <a:lstStyle/>
          <a:p>
            <a:r>
              <a:rPr lang="en-US" smtClean="0"/>
              <a:t>Second Agricultural Revolution</a:t>
            </a:r>
          </a:p>
        </p:txBody>
      </p:sp>
      <p:pic>
        <p:nvPicPr>
          <p:cNvPr id="35844" name="Picture 2" descr="C:\Users\Owner\AppData\Local\Microsoft\Windows\Temporary Internet Files\Content.IE5\7SOKX3GN\MC900149624[1].wmf"/>
          <p:cNvPicPr>
            <a:picLocks noChangeAspect="1" noChangeArrowheads="1"/>
          </p:cNvPicPr>
          <p:nvPr/>
        </p:nvPicPr>
        <p:blipFill>
          <a:blip r:embed="rId2" cstate="print"/>
          <a:srcRect/>
          <a:stretch>
            <a:fillRect/>
          </a:stretch>
        </p:blipFill>
        <p:spPr bwMode="auto">
          <a:xfrm>
            <a:off x="5867400" y="3581400"/>
            <a:ext cx="2606675" cy="22479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7408862" cy="3649662"/>
          </a:xfrm>
        </p:spPr>
        <p:txBody>
          <a:bodyPr/>
          <a:lstStyle/>
          <a:p>
            <a:pPr algn="just">
              <a:buFont typeface="Wingdings" pitchFamily="2" charset="2"/>
              <a:buChar char="Ø"/>
            </a:pPr>
            <a:endParaRPr lang="en-US" b="1" smtClean="0">
              <a:solidFill>
                <a:srgbClr val="C00000"/>
              </a:solidFill>
            </a:endParaRPr>
          </a:p>
          <a:p>
            <a:pPr algn="just">
              <a:buFont typeface="Wingdings" pitchFamily="2" charset="2"/>
              <a:buChar char="Ø"/>
            </a:pPr>
            <a:endParaRPr lang="en-US" b="1" smtClean="0">
              <a:solidFill>
                <a:srgbClr val="C00000"/>
              </a:solidFill>
            </a:endParaRPr>
          </a:p>
          <a:p>
            <a:pPr algn="just">
              <a:buFont typeface="Wingdings" pitchFamily="2" charset="2"/>
              <a:buChar char="Ø"/>
            </a:pPr>
            <a:endParaRPr lang="en-US" sz="800" b="1" smtClean="0">
              <a:solidFill>
                <a:srgbClr val="C00000"/>
              </a:solidFill>
            </a:endParaRPr>
          </a:p>
          <a:p>
            <a:pPr algn="just">
              <a:buFont typeface="Wingdings" pitchFamily="2" charset="2"/>
              <a:buChar char="Ø"/>
            </a:pPr>
            <a:endParaRPr lang="en-US" sz="800" b="1" smtClean="0">
              <a:solidFill>
                <a:srgbClr val="C00000"/>
              </a:solidFill>
            </a:endParaRPr>
          </a:p>
          <a:p>
            <a:pPr algn="just">
              <a:buFont typeface="Wingdings" pitchFamily="2" charset="2"/>
              <a:buChar char="Ø"/>
            </a:pPr>
            <a:r>
              <a:rPr lang="en-US" b="1" smtClean="0">
                <a:solidFill>
                  <a:srgbClr val="C00000"/>
                </a:solidFill>
              </a:rPr>
              <a:t>Transportation for and storage of crops </a:t>
            </a:r>
            <a:r>
              <a:rPr lang="en-US" b="1" smtClean="0"/>
              <a:t>improved, especially with the invention of refrigerated cars and ships.</a:t>
            </a:r>
          </a:p>
          <a:p>
            <a:pPr algn="just">
              <a:buFont typeface="Wingdings" pitchFamily="2" charset="2"/>
              <a:buChar char="Ø"/>
            </a:pPr>
            <a:r>
              <a:rPr lang="en-US" b="1" smtClean="0"/>
              <a:t>Industrially-produced </a:t>
            </a:r>
            <a:r>
              <a:rPr lang="en-US" b="1" smtClean="0">
                <a:solidFill>
                  <a:srgbClr val="C00000"/>
                </a:solidFill>
              </a:rPr>
              <a:t>chemicals for fertilizers, weed killers, and pesticides </a:t>
            </a:r>
            <a:r>
              <a:rPr lang="en-US" b="1" smtClean="0"/>
              <a:t>were also introduced in the 20</a:t>
            </a:r>
            <a:r>
              <a:rPr lang="en-US" b="1" baseline="30000" smtClean="0"/>
              <a:t>th</a:t>
            </a:r>
            <a:r>
              <a:rPr lang="en-US" b="1" smtClean="0"/>
              <a:t> century.</a:t>
            </a:r>
          </a:p>
        </p:txBody>
      </p:sp>
      <p:sp>
        <p:nvSpPr>
          <p:cNvPr id="36867" name="Title 2"/>
          <p:cNvSpPr>
            <a:spLocks noGrp="1"/>
          </p:cNvSpPr>
          <p:nvPr>
            <p:ph type="title"/>
          </p:nvPr>
        </p:nvSpPr>
        <p:spPr/>
        <p:txBody>
          <a:bodyPr/>
          <a:lstStyle/>
          <a:p>
            <a:r>
              <a:rPr lang="en-US" smtClean="0"/>
              <a:t>Second Agricultural Revolution</a:t>
            </a:r>
          </a:p>
        </p:txBody>
      </p:sp>
      <p:pic>
        <p:nvPicPr>
          <p:cNvPr id="36868" name="Picture 2" descr="C:\Users\Owner\AppData\Local\Microsoft\Windows\Temporary Internet Files\Content.IE5\POZSG6VI\MC900199403[1].wmf"/>
          <p:cNvPicPr>
            <a:picLocks noChangeAspect="1" noChangeArrowheads="1"/>
          </p:cNvPicPr>
          <p:nvPr/>
        </p:nvPicPr>
        <p:blipFill>
          <a:blip r:embed="rId2" cstate="print"/>
          <a:srcRect/>
          <a:stretch>
            <a:fillRect/>
          </a:stretch>
        </p:blipFill>
        <p:spPr bwMode="auto">
          <a:xfrm>
            <a:off x="3314700" y="1447800"/>
            <a:ext cx="2297113" cy="2171700"/>
          </a:xfrm>
          <a:prstGeom prst="rect">
            <a:avLst/>
          </a:prstGeom>
          <a:noFill/>
          <a:ln w="28575">
            <a:solidFill>
              <a:srgbClr val="C00000"/>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1250"/>
                                        <p:tgtEl>
                                          <p:spTgt spid="2">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12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990600" y="2895600"/>
            <a:ext cx="7408863" cy="3451225"/>
          </a:xfrm>
        </p:spPr>
        <p:txBody>
          <a:bodyPr/>
          <a:lstStyle/>
          <a:p>
            <a:endParaRPr lang="en-US" smtClean="0"/>
          </a:p>
          <a:p>
            <a:endParaRPr lang="en-US" smtClean="0"/>
          </a:p>
          <a:p>
            <a:pPr algn="just">
              <a:buFont typeface="Wingdings" pitchFamily="2" charset="2"/>
              <a:buChar char="Ø"/>
            </a:pPr>
            <a:r>
              <a:rPr lang="en-US" b="1" smtClean="0"/>
              <a:t>Carl Sauer believed that vegetative planting probably originated in the </a:t>
            </a:r>
            <a:r>
              <a:rPr lang="en-US" b="1" smtClean="0">
                <a:solidFill>
                  <a:srgbClr val="C00000"/>
                </a:solidFill>
              </a:rPr>
              <a:t>diverse climates and topography of Southeast Asia.</a:t>
            </a:r>
          </a:p>
          <a:p>
            <a:pPr algn="just">
              <a:buFont typeface="Wingdings" pitchFamily="2" charset="2"/>
              <a:buChar char="Ø"/>
            </a:pPr>
            <a:r>
              <a:rPr lang="en-US" b="1" smtClean="0"/>
              <a:t>The people there did more fishing than hunting and were probably more settled.  Therefore, they were </a:t>
            </a:r>
            <a:r>
              <a:rPr lang="en-US" b="1" smtClean="0">
                <a:solidFill>
                  <a:srgbClr val="C00000"/>
                </a:solidFill>
              </a:rPr>
              <a:t>more likely to experiment </a:t>
            </a:r>
            <a:r>
              <a:rPr lang="en-US" b="1" smtClean="0"/>
              <a:t>with plants.</a:t>
            </a:r>
          </a:p>
        </p:txBody>
      </p:sp>
      <p:sp>
        <p:nvSpPr>
          <p:cNvPr id="10243" name="Title 2"/>
          <p:cNvSpPr>
            <a:spLocks noGrp="1"/>
          </p:cNvSpPr>
          <p:nvPr>
            <p:ph type="title"/>
          </p:nvPr>
        </p:nvSpPr>
        <p:spPr/>
        <p:txBody>
          <a:bodyPr/>
          <a:lstStyle/>
          <a:p>
            <a:r>
              <a:rPr lang="en-US" smtClean="0"/>
              <a:t>Vegetative Planting</a:t>
            </a:r>
          </a:p>
        </p:txBody>
      </p:sp>
      <p:pic>
        <p:nvPicPr>
          <p:cNvPr id="10244" name="Picture 2" descr="C:\Users\Owner\AppData\Local\Microsoft\Windows\Temporary Internet Files\Content.IE5\1AWRSIRC\MC900056254[1].wmf"/>
          <p:cNvPicPr>
            <a:picLocks noChangeAspect="1" noChangeArrowheads="1"/>
          </p:cNvPicPr>
          <p:nvPr/>
        </p:nvPicPr>
        <p:blipFill>
          <a:blip r:embed="rId2" cstate="print"/>
          <a:srcRect/>
          <a:stretch>
            <a:fillRect/>
          </a:stretch>
        </p:blipFill>
        <p:spPr bwMode="auto">
          <a:xfrm>
            <a:off x="1181100" y="1828800"/>
            <a:ext cx="1460500" cy="18081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fade">
                                      <p:cBhvr>
                                        <p:cTn id="7" dur="1000"/>
                                        <p:tgtEl>
                                          <p:spTgt spid="10242">
                                            <p:txEl>
                                              <p:pRg st="2" end="2"/>
                                            </p:txEl>
                                          </p:spTgt>
                                        </p:tgtEl>
                                      </p:cBhvr>
                                    </p:animEffect>
                                    <p:anim calcmode="lin" valueType="num">
                                      <p:cBhvr>
                                        <p:cTn id="8"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fade">
                                      <p:cBhvr>
                                        <p:cTn id="14" dur="1000"/>
                                        <p:tgtEl>
                                          <p:spTgt spid="10242">
                                            <p:txEl>
                                              <p:pRg st="3" end="3"/>
                                            </p:txEl>
                                          </p:spTgt>
                                        </p:tgtEl>
                                      </p:cBhvr>
                                    </p:animEffect>
                                    <p:anim calcmode="lin" valueType="num">
                                      <p:cBhvr>
                                        <p:cTn id="15"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KEY TERMS TO REVIEW FROM THIS SESSION</a:t>
            </a:r>
          </a:p>
        </p:txBody>
      </p:sp>
      <p:sp>
        <p:nvSpPr>
          <p:cNvPr id="39939" name="Content Placeholder 2"/>
          <p:cNvSpPr>
            <a:spLocks noGrp="1"/>
          </p:cNvSpPr>
          <p:nvPr>
            <p:ph sz="quarter" idx="13"/>
          </p:nvPr>
        </p:nvSpPr>
        <p:spPr>
          <a:xfrm>
            <a:off x="685800" y="2895600"/>
            <a:ext cx="3822700" cy="3721100"/>
          </a:xfrm>
        </p:spPr>
        <p:txBody>
          <a:bodyPr/>
          <a:lstStyle/>
          <a:p>
            <a:pPr>
              <a:buFont typeface="Wingdings" pitchFamily="2" charset="2"/>
              <a:buChar char="Ø"/>
            </a:pPr>
            <a:r>
              <a:rPr lang="en-US" sz="2200" b="1" smtClean="0"/>
              <a:t>Primary activity</a:t>
            </a:r>
          </a:p>
          <a:p>
            <a:pPr>
              <a:buFont typeface="Wingdings" pitchFamily="2" charset="2"/>
              <a:buChar char="Ø"/>
            </a:pPr>
            <a:r>
              <a:rPr lang="en-US" sz="2200" b="1" smtClean="0"/>
              <a:t>Secondary activity</a:t>
            </a:r>
          </a:p>
          <a:p>
            <a:pPr>
              <a:buFont typeface="Wingdings" pitchFamily="2" charset="2"/>
              <a:buChar char="Ø"/>
            </a:pPr>
            <a:r>
              <a:rPr lang="en-US" sz="2200" b="1" smtClean="0"/>
              <a:t>Tertiary activity</a:t>
            </a:r>
          </a:p>
          <a:p>
            <a:pPr>
              <a:buFont typeface="Wingdings" pitchFamily="2" charset="2"/>
              <a:buChar char="Ø"/>
            </a:pPr>
            <a:r>
              <a:rPr lang="en-US" sz="2200" b="1" smtClean="0"/>
              <a:t>Pre-industrial societies</a:t>
            </a:r>
          </a:p>
          <a:p>
            <a:pPr>
              <a:buFont typeface="Wingdings" pitchFamily="2" charset="2"/>
              <a:buChar char="Ø"/>
            </a:pPr>
            <a:r>
              <a:rPr lang="en-US" sz="2200" b="1" smtClean="0"/>
              <a:t>Quaternary activities</a:t>
            </a:r>
          </a:p>
          <a:p>
            <a:pPr>
              <a:buFont typeface="Wingdings" pitchFamily="2" charset="2"/>
              <a:buChar char="Ø"/>
            </a:pPr>
            <a:r>
              <a:rPr lang="en-US" sz="2200" b="1" smtClean="0"/>
              <a:t>Post-industrial societies</a:t>
            </a:r>
          </a:p>
          <a:p>
            <a:pPr>
              <a:buFont typeface="Wingdings" pitchFamily="2" charset="2"/>
              <a:buChar char="Ø"/>
            </a:pPr>
            <a:r>
              <a:rPr lang="en-US" sz="2200" b="1" smtClean="0"/>
              <a:t>Agriculture</a:t>
            </a:r>
          </a:p>
          <a:p>
            <a:pPr>
              <a:buFont typeface="Wingdings" pitchFamily="2" charset="2"/>
              <a:buChar char="Ø"/>
            </a:pPr>
            <a:r>
              <a:rPr lang="en-US" sz="2200" b="1" smtClean="0"/>
              <a:t>Hunters and gatherers</a:t>
            </a:r>
          </a:p>
          <a:p>
            <a:pPr>
              <a:buFont typeface="Wingdings" pitchFamily="2" charset="2"/>
              <a:buChar char="Ø"/>
            </a:pPr>
            <a:r>
              <a:rPr lang="en-US" sz="2200" b="1" smtClean="0"/>
              <a:t>Neolithic Revolution</a:t>
            </a:r>
          </a:p>
        </p:txBody>
      </p:sp>
      <p:sp>
        <p:nvSpPr>
          <p:cNvPr id="39940" name="Content Placeholder 3"/>
          <p:cNvSpPr>
            <a:spLocks noGrp="1"/>
          </p:cNvSpPr>
          <p:nvPr>
            <p:ph sz="quarter" idx="14"/>
          </p:nvPr>
        </p:nvSpPr>
        <p:spPr>
          <a:xfrm>
            <a:off x="4645025" y="2679700"/>
            <a:ext cx="3822700" cy="4025900"/>
          </a:xfrm>
        </p:spPr>
        <p:txBody>
          <a:bodyPr/>
          <a:lstStyle/>
          <a:p>
            <a:pPr>
              <a:buFont typeface="Wingdings" pitchFamily="2" charset="2"/>
              <a:buChar char="Ø"/>
            </a:pPr>
            <a:r>
              <a:rPr lang="en-US" sz="2000" b="1" smtClean="0"/>
              <a:t>Agricultural hearths</a:t>
            </a:r>
          </a:p>
          <a:p>
            <a:pPr>
              <a:buFont typeface="Wingdings" pitchFamily="2" charset="2"/>
              <a:buChar char="Ø"/>
            </a:pPr>
            <a:r>
              <a:rPr lang="en-US" sz="2000" b="1" smtClean="0"/>
              <a:t>Vegetative planting</a:t>
            </a:r>
          </a:p>
          <a:p>
            <a:pPr>
              <a:buFont typeface="Wingdings" pitchFamily="2" charset="2"/>
              <a:buChar char="Ø"/>
            </a:pPr>
            <a:r>
              <a:rPr lang="en-US" sz="2000" b="1" smtClean="0"/>
              <a:t>Seed agriculture</a:t>
            </a:r>
          </a:p>
          <a:p>
            <a:pPr>
              <a:buFont typeface="Wingdings" pitchFamily="2" charset="2"/>
              <a:buChar char="Ø"/>
            </a:pPr>
            <a:r>
              <a:rPr lang="en-US" sz="2000" b="1" smtClean="0"/>
              <a:t>Plant and animal domestication</a:t>
            </a:r>
          </a:p>
          <a:p>
            <a:pPr>
              <a:buFont typeface="Wingdings" pitchFamily="2" charset="2"/>
              <a:buChar char="Ø"/>
            </a:pPr>
            <a:r>
              <a:rPr lang="en-US" sz="2000" b="1" smtClean="0"/>
              <a:t>Irrigation</a:t>
            </a:r>
          </a:p>
          <a:p>
            <a:pPr>
              <a:buFont typeface="Wingdings" pitchFamily="2" charset="2"/>
              <a:buChar char="Ø"/>
            </a:pPr>
            <a:r>
              <a:rPr lang="en-US" sz="2000" b="1" smtClean="0"/>
              <a:t>Yields</a:t>
            </a:r>
          </a:p>
          <a:p>
            <a:pPr>
              <a:buFont typeface="Wingdings" pitchFamily="2" charset="2"/>
              <a:buChar char="Ø"/>
            </a:pPr>
            <a:r>
              <a:rPr lang="en-US" sz="2000" b="1" smtClean="0"/>
              <a:t>Enclosure movement</a:t>
            </a:r>
          </a:p>
          <a:p>
            <a:pPr>
              <a:buFont typeface="Wingdings" pitchFamily="2" charset="2"/>
              <a:buChar char="Ø"/>
            </a:pPr>
            <a:r>
              <a:rPr lang="en-US" sz="2000" b="1" smtClean="0"/>
              <a:t>Hedging</a:t>
            </a:r>
          </a:p>
          <a:p>
            <a:pPr>
              <a:buFont typeface="Wingdings" pitchFamily="2" charset="2"/>
              <a:buChar char="Ø"/>
            </a:pPr>
            <a:r>
              <a:rPr lang="en-US" sz="2000" b="1" smtClean="0"/>
              <a:t>Crop rotation</a:t>
            </a:r>
          </a:p>
          <a:p>
            <a:pPr>
              <a:buFont typeface="Wingdings" pitchFamily="2" charset="2"/>
              <a:buChar char="Ø"/>
            </a:pPr>
            <a:r>
              <a:rPr lang="en-US" sz="2000" b="1" smtClean="0"/>
              <a:t>Seed drill</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10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10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9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10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9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10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993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 calcmode="lin" valueType="num">
                                      <p:cBhvr additive="base">
                                        <p:cTn id="23" dur="10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993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anim calcmode="lin" valueType="num">
                                      <p:cBhvr additive="base">
                                        <p:cTn id="27" dur="10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993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9939">
                                            <p:txEl>
                                              <p:pRg st="6" end="6"/>
                                            </p:txEl>
                                          </p:spTgt>
                                        </p:tgtEl>
                                        <p:attrNameLst>
                                          <p:attrName>style.visibility</p:attrName>
                                        </p:attrNameLst>
                                      </p:cBhvr>
                                      <p:to>
                                        <p:strVal val="visible"/>
                                      </p:to>
                                    </p:set>
                                    <p:anim calcmode="lin" valueType="num">
                                      <p:cBhvr additive="base">
                                        <p:cTn id="31" dur="10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993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39939">
                                            <p:txEl>
                                              <p:pRg st="7" end="7"/>
                                            </p:txEl>
                                          </p:spTgt>
                                        </p:tgtEl>
                                        <p:attrNameLst>
                                          <p:attrName>style.visibility</p:attrName>
                                        </p:attrNameLst>
                                      </p:cBhvr>
                                      <p:to>
                                        <p:strVal val="visible"/>
                                      </p:to>
                                    </p:set>
                                    <p:anim calcmode="lin" valueType="num">
                                      <p:cBhvr additive="base">
                                        <p:cTn id="35" dur="10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993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39939">
                                            <p:txEl>
                                              <p:pRg st="8" end="8"/>
                                            </p:txEl>
                                          </p:spTgt>
                                        </p:tgtEl>
                                        <p:attrNameLst>
                                          <p:attrName>style.visibility</p:attrName>
                                        </p:attrNameLst>
                                      </p:cBhvr>
                                      <p:to>
                                        <p:strVal val="visible"/>
                                      </p:to>
                                    </p:set>
                                    <p:anim calcmode="lin" valueType="num">
                                      <p:cBhvr additive="base">
                                        <p:cTn id="39" dur="1000" fill="hold"/>
                                        <p:tgtEl>
                                          <p:spTgt spid="39939">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3993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childTnLst>
                                    <p:set>
                                      <p:cBhvr>
                                        <p:cTn id="44" dur="1" fill="hold">
                                          <p:stCondLst>
                                            <p:cond delay="0"/>
                                          </p:stCondLst>
                                        </p:cTn>
                                        <p:tgtEl>
                                          <p:spTgt spid="39940">
                                            <p:txEl>
                                              <p:pRg st="0" end="0"/>
                                            </p:txEl>
                                          </p:spTgt>
                                        </p:tgtEl>
                                        <p:attrNameLst>
                                          <p:attrName>style.visibility</p:attrName>
                                        </p:attrNameLst>
                                      </p:cBhvr>
                                      <p:to>
                                        <p:strVal val="visible"/>
                                      </p:to>
                                    </p:set>
                                    <p:anim calcmode="lin" valueType="num">
                                      <p:cBhvr additive="base">
                                        <p:cTn id="45" dur="1000" fill="hold"/>
                                        <p:tgtEl>
                                          <p:spTgt spid="39940">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39940">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39940">
                                            <p:txEl>
                                              <p:pRg st="1" end="1"/>
                                            </p:txEl>
                                          </p:spTgt>
                                        </p:tgtEl>
                                        <p:attrNameLst>
                                          <p:attrName>style.visibility</p:attrName>
                                        </p:attrNameLst>
                                      </p:cBhvr>
                                      <p:to>
                                        <p:strVal val="visible"/>
                                      </p:to>
                                    </p:set>
                                    <p:anim calcmode="lin" valueType="num">
                                      <p:cBhvr additive="base">
                                        <p:cTn id="49" dur="1000" fill="hold"/>
                                        <p:tgtEl>
                                          <p:spTgt spid="39940">
                                            <p:txEl>
                                              <p:pRg st="1" end="1"/>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9940">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39940">
                                            <p:txEl>
                                              <p:pRg st="2" end="2"/>
                                            </p:txEl>
                                          </p:spTgt>
                                        </p:tgtEl>
                                        <p:attrNameLst>
                                          <p:attrName>style.visibility</p:attrName>
                                        </p:attrNameLst>
                                      </p:cBhvr>
                                      <p:to>
                                        <p:strVal val="visible"/>
                                      </p:to>
                                    </p:set>
                                    <p:anim calcmode="lin" valueType="num">
                                      <p:cBhvr additive="base">
                                        <p:cTn id="53" dur="1000" fill="hold"/>
                                        <p:tgtEl>
                                          <p:spTgt spid="39940">
                                            <p:txEl>
                                              <p:pRg st="2" end="2"/>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39940">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39940">
                                            <p:txEl>
                                              <p:pRg st="3" end="3"/>
                                            </p:txEl>
                                          </p:spTgt>
                                        </p:tgtEl>
                                        <p:attrNameLst>
                                          <p:attrName>style.visibility</p:attrName>
                                        </p:attrNameLst>
                                      </p:cBhvr>
                                      <p:to>
                                        <p:strVal val="visible"/>
                                      </p:to>
                                    </p:set>
                                    <p:anim calcmode="lin" valueType="num">
                                      <p:cBhvr additive="base">
                                        <p:cTn id="57" dur="1000" fill="hold"/>
                                        <p:tgtEl>
                                          <p:spTgt spid="39940">
                                            <p:txEl>
                                              <p:pRg st="3" end="3"/>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39940">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6" fill="hold" nodeType="withEffect">
                                  <p:stCondLst>
                                    <p:cond delay="0"/>
                                  </p:stCondLst>
                                  <p:childTnLst>
                                    <p:set>
                                      <p:cBhvr>
                                        <p:cTn id="60" dur="1" fill="hold">
                                          <p:stCondLst>
                                            <p:cond delay="0"/>
                                          </p:stCondLst>
                                        </p:cTn>
                                        <p:tgtEl>
                                          <p:spTgt spid="39940">
                                            <p:txEl>
                                              <p:pRg st="4" end="4"/>
                                            </p:txEl>
                                          </p:spTgt>
                                        </p:tgtEl>
                                        <p:attrNameLst>
                                          <p:attrName>style.visibility</p:attrName>
                                        </p:attrNameLst>
                                      </p:cBhvr>
                                      <p:to>
                                        <p:strVal val="visible"/>
                                      </p:to>
                                    </p:set>
                                    <p:anim calcmode="lin" valueType="num">
                                      <p:cBhvr additive="base">
                                        <p:cTn id="61" dur="1000" fill="hold"/>
                                        <p:tgtEl>
                                          <p:spTgt spid="39940">
                                            <p:txEl>
                                              <p:pRg st="4" end="4"/>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9940">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6" fill="hold" nodeType="withEffect">
                                  <p:stCondLst>
                                    <p:cond delay="0"/>
                                  </p:stCondLst>
                                  <p:childTnLst>
                                    <p:set>
                                      <p:cBhvr>
                                        <p:cTn id="64" dur="1" fill="hold">
                                          <p:stCondLst>
                                            <p:cond delay="0"/>
                                          </p:stCondLst>
                                        </p:cTn>
                                        <p:tgtEl>
                                          <p:spTgt spid="39940">
                                            <p:txEl>
                                              <p:pRg st="5" end="5"/>
                                            </p:txEl>
                                          </p:spTgt>
                                        </p:tgtEl>
                                        <p:attrNameLst>
                                          <p:attrName>style.visibility</p:attrName>
                                        </p:attrNameLst>
                                      </p:cBhvr>
                                      <p:to>
                                        <p:strVal val="visible"/>
                                      </p:to>
                                    </p:set>
                                    <p:anim calcmode="lin" valueType="num">
                                      <p:cBhvr additive="base">
                                        <p:cTn id="65" dur="1000" fill="hold"/>
                                        <p:tgtEl>
                                          <p:spTgt spid="39940">
                                            <p:txEl>
                                              <p:pRg st="5" end="5"/>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39940">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6" fill="hold" nodeType="withEffect">
                                  <p:stCondLst>
                                    <p:cond delay="0"/>
                                  </p:stCondLst>
                                  <p:childTnLst>
                                    <p:set>
                                      <p:cBhvr>
                                        <p:cTn id="68" dur="1" fill="hold">
                                          <p:stCondLst>
                                            <p:cond delay="0"/>
                                          </p:stCondLst>
                                        </p:cTn>
                                        <p:tgtEl>
                                          <p:spTgt spid="39940">
                                            <p:txEl>
                                              <p:pRg st="6" end="6"/>
                                            </p:txEl>
                                          </p:spTgt>
                                        </p:tgtEl>
                                        <p:attrNameLst>
                                          <p:attrName>style.visibility</p:attrName>
                                        </p:attrNameLst>
                                      </p:cBhvr>
                                      <p:to>
                                        <p:strVal val="visible"/>
                                      </p:to>
                                    </p:set>
                                    <p:anim calcmode="lin" valueType="num">
                                      <p:cBhvr additive="base">
                                        <p:cTn id="69" dur="1000" fill="hold"/>
                                        <p:tgtEl>
                                          <p:spTgt spid="39940">
                                            <p:txEl>
                                              <p:pRg st="6" end="6"/>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39940">
                                            <p:txEl>
                                              <p:pRg st="6" end="6"/>
                                            </p:txEl>
                                          </p:spTgt>
                                        </p:tgtEl>
                                        <p:attrNameLst>
                                          <p:attrName>ppt_y</p:attrName>
                                        </p:attrNameLst>
                                      </p:cBhvr>
                                      <p:tavLst>
                                        <p:tav tm="0">
                                          <p:val>
                                            <p:strVal val="1+#ppt_h/2"/>
                                          </p:val>
                                        </p:tav>
                                        <p:tav tm="100000">
                                          <p:val>
                                            <p:strVal val="#ppt_y"/>
                                          </p:val>
                                        </p:tav>
                                      </p:tavLst>
                                    </p:anim>
                                  </p:childTnLst>
                                </p:cTn>
                              </p:par>
                              <p:par>
                                <p:cTn id="71" presetID="2" presetClass="entr" presetSubtype="6" fill="hold" nodeType="withEffect">
                                  <p:stCondLst>
                                    <p:cond delay="0"/>
                                  </p:stCondLst>
                                  <p:childTnLst>
                                    <p:set>
                                      <p:cBhvr>
                                        <p:cTn id="72" dur="1" fill="hold">
                                          <p:stCondLst>
                                            <p:cond delay="0"/>
                                          </p:stCondLst>
                                        </p:cTn>
                                        <p:tgtEl>
                                          <p:spTgt spid="39940">
                                            <p:txEl>
                                              <p:pRg st="7" end="7"/>
                                            </p:txEl>
                                          </p:spTgt>
                                        </p:tgtEl>
                                        <p:attrNameLst>
                                          <p:attrName>style.visibility</p:attrName>
                                        </p:attrNameLst>
                                      </p:cBhvr>
                                      <p:to>
                                        <p:strVal val="visible"/>
                                      </p:to>
                                    </p:set>
                                    <p:anim calcmode="lin" valueType="num">
                                      <p:cBhvr additive="base">
                                        <p:cTn id="73" dur="1000" fill="hold"/>
                                        <p:tgtEl>
                                          <p:spTgt spid="39940">
                                            <p:txEl>
                                              <p:pRg st="7" end="7"/>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39940">
                                            <p:txEl>
                                              <p:pRg st="7" end="7"/>
                                            </p:txEl>
                                          </p:spTgt>
                                        </p:tgtEl>
                                        <p:attrNameLst>
                                          <p:attrName>ppt_y</p:attrName>
                                        </p:attrNameLst>
                                      </p:cBhvr>
                                      <p:tavLst>
                                        <p:tav tm="0">
                                          <p:val>
                                            <p:strVal val="1+#ppt_h/2"/>
                                          </p:val>
                                        </p:tav>
                                        <p:tav tm="100000">
                                          <p:val>
                                            <p:strVal val="#ppt_y"/>
                                          </p:val>
                                        </p:tav>
                                      </p:tavLst>
                                    </p:anim>
                                  </p:childTnLst>
                                </p:cTn>
                              </p:par>
                              <p:par>
                                <p:cTn id="75" presetID="2" presetClass="entr" presetSubtype="6" fill="hold" nodeType="withEffect">
                                  <p:stCondLst>
                                    <p:cond delay="0"/>
                                  </p:stCondLst>
                                  <p:childTnLst>
                                    <p:set>
                                      <p:cBhvr>
                                        <p:cTn id="76" dur="1" fill="hold">
                                          <p:stCondLst>
                                            <p:cond delay="0"/>
                                          </p:stCondLst>
                                        </p:cTn>
                                        <p:tgtEl>
                                          <p:spTgt spid="39940">
                                            <p:txEl>
                                              <p:pRg st="8" end="8"/>
                                            </p:txEl>
                                          </p:spTgt>
                                        </p:tgtEl>
                                        <p:attrNameLst>
                                          <p:attrName>style.visibility</p:attrName>
                                        </p:attrNameLst>
                                      </p:cBhvr>
                                      <p:to>
                                        <p:strVal val="visible"/>
                                      </p:to>
                                    </p:set>
                                    <p:anim calcmode="lin" valueType="num">
                                      <p:cBhvr additive="base">
                                        <p:cTn id="77" dur="1000" fill="hold"/>
                                        <p:tgtEl>
                                          <p:spTgt spid="39940">
                                            <p:txEl>
                                              <p:pRg st="8" end="8"/>
                                            </p:txEl>
                                          </p:spTgt>
                                        </p:tgtEl>
                                        <p:attrNameLst>
                                          <p:attrName>ppt_x</p:attrName>
                                        </p:attrNameLst>
                                      </p:cBhvr>
                                      <p:tavLst>
                                        <p:tav tm="0">
                                          <p:val>
                                            <p:strVal val="1+#ppt_w/2"/>
                                          </p:val>
                                        </p:tav>
                                        <p:tav tm="100000">
                                          <p:val>
                                            <p:strVal val="#ppt_x"/>
                                          </p:val>
                                        </p:tav>
                                      </p:tavLst>
                                    </p:anim>
                                    <p:anim calcmode="lin" valueType="num">
                                      <p:cBhvr additive="base">
                                        <p:cTn id="78" dur="1000" fill="hold"/>
                                        <p:tgtEl>
                                          <p:spTgt spid="39940">
                                            <p:txEl>
                                              <p:pRg st="8" end="8"/>
                                            </p:txEl>
                                          </p:spTgt>
                                        </p:tgtEl>
                                        <p:attrNameLst>
                                          <p:attrName>ppt_y</p:attrName>
                                        </p:attrNameLst>
                                      </p:cBhvr>
                                      <p:tavLst>
                                        <p:tav tm="0">
                                          <p:val>
                                            <p:strVal val="1+#ppt_h/2"/>
                                          </p:val>
                                        </p:tav>
                                        <p:tav tm="100000">
                                          <p:val>
                                            <p:strVal val="#ppt_y"/>
                                          </p:val>
                                        </p:tav>
                                      </p:tavLst>
                                    </p:anim>
                                  </p:childTnLst>
                                </p:cTn>
                              </p:par>
                              <p:par>
                                <p:cTn id="79" presetID="2" presetClass="entr" presetSubtype="6" fill="hold" nodeType="withEffect">
                                  <p:stCondLst>
                                    <p:cond delay="0"/>
                                  </p:stCondLst>
                                  <p:childTnLst>
                                    <p:set>
                                      <p:cBhvr>
                                        <p:cTn id="80" dur="1" fill="hold">
                                          <p:stCondLst>
                                            <p:cond delay="0"/>
                                          </p:stCondLst>
                                        </p:cTn>
                                        <p:tgtEl>
                                          <p:spTgt spid="39940">
                                            <p:txEl>
                                              <p:pRg st="9" end="9"/>
                                            </p:txEl>
                                          </p:spTgt>
                                        </p:tgtEl>
                                        <p:attrNameLst>
                                          <p:attrName>style.visibility</p:attrName>
                                        </p:attrNameLst>
                                      </p:cBhvr>
                                      <p:to>
                                        <p:strVal val="visible"/>
                                      </p:to>
                                    </p:set>
                                    <p:anim calcmode="lin" valueType="num">
                                      <p:cBhvr additive="base">
                                        <p:cTn id="81" dur="1000" fill="hold"/>
                                        <p:tgtEl>
                                          <p:spTgt spid="39940">
                                            <p:txEl>
                                              <p:pRg st="9" end="9"/>
                                            </p:txEl>
                                          </p:spTgt>
                                        </p:tgtEl>
                                        <p:attrNameLst>
                                          <p:attrName>ppt_x</p:attrName>
                                        </p:attrNameLst>
                                      </p:cBhvr>
                                      <p:tavLst>
                                        <p:tav tm="0">
                                          <p:val>
                                            <p:strVal val="1+#ppt_w/2"/>
                                          </p:val>
                                        </p:tav>
                                        <p:tav tm="100000">
                                          <p:val>
                                            <p:strVal val="#ppt_x"/>
                                          </p:val>
                                        </p:tav>
                                      </p:tavLst>
                                    </p:anim>
                                    <p:anim calcmode="lin" valueType="num">
                                      <p:cBhvr additive="base">
                                        <p:cTn id="82" dur="1000" fill="hold"/>
                                        <p:tgtEl>
                                          <p:spTgt spid="3994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defRPr/>
            </a:pPr>
            <a:r>
              <a:rPr lang="en-US" sz="3200" b="1" dirty="0" smtClean="0">
                <a:solidFill>
                  <a:srgbClr val="C00000"/>
                </a:solidFill>
              </a:rPr>
              <a:t>Sample plants that were domesticated in Southeast Asia:</a:t>
            </a:r>
          </a:p>
          <a:p>
            <a:pPr lvl="3" algn="just">
              <a:buFont typeface="Wingdings" pitchFamily="2" charset="2"/>
              <a:buChar char="Ø"/>
              <a:defRPr/>
            </a:pPr>
            <a:endParaRPr lang="en-US" sz="800" b="1" dirty="0" smtClean="0"/>
          </a:p>
          <a:p>
            <a:pPr lvl="3" algn="just">
              <a:buFont typeface="Wingdings" pitchFamily="2" charset="2"/>
              <a:buChar char="Ø"/>
              <a:defRPr/>
            </a:pPr>
            <a:r>
              <a:rPr lang="en-US" sz="2400" b="1" dirty="0"/>
              <a:t>t</a:t>
            </a:r>
            <a:r>
              <a:rPr lang="en-US" sz="2400" b="1" dirty="0" smtClean="0"/>
              <a:t>aro</a:t>
            </a:r>
          </a:p>
          <a:p>
            <a:pPr lvl="3" algn="just">
              <a:buFont typeface="Wingdings" pitchFamily="2" charset="2"/>
              <a:buChar char="Ø"/>
              <a:defRPr/>
            </a:pPr>
            <a:r>
              <a:rPr lang="en-US" sz="2400" b="1" dirty="0"/>
              <a:t>y</a:t>
            </a:r>
            <a:r>
              <a:rPr lang="en-US" sz="2400" b="1" dirty="0" smtClean="0"/>
              <a:t>ams</a:t>
            </a:r>
          </a:p>
          <a:p>
            <a:pPr lvl="3" algn="just">
              <a:buFont typeface="Wingdings" pitchFamily="2" charset="2"/>
              <a:buChar char="Ø"/>
              <a:defRPr/>
            </a:pPr>
            <a:r>
              <a:rPr lang="en-US" sz="2400" b="1" dirty="0" smtClean="0"/>
              <a:t>bananas</a:t>
            </a:r>
          </a:p>
          <a:p>
            <a:pPr lvl="3" algn="just">
              <a:buFont typeface="Wingdings" pitchFamily="2" charset="2"/>
              <a:buChar char="Ø"/>
              <a:defRPr/>
            </a:pPr>
            <a:r>
              <a:rPr lang="en-US" sz="2400" b="1" dirty="0" smtClean="0"/>
              <a:t>palm trees</a:t>
            </a:r>
          </a:p>
          <a:p>
            <a:pPr marL="914400" lvl="3" indent="0">
              <a:buFont typeface="Symbol" pitchFamily="18" charset="2"/>
              <a:buNone/>
              <a:defRPr/>
            </a:pPr>
            <a:endParaRPr lang="en-US" dirty="0"/>
          </a:p>
        </p:txBody>
      </p:sp>
      <p:sp>
        <p:nvSpPr>
          <p:cNvPr id="11267" name="Title 2"/>
          <p:cNvSpPr>
            <a:spLocks noGrp="1"/>
          </p:cNvSpPr>
          <p:nvPr>
            <p:ph type="title"/>
          </p:nvPr>
        </p:nvSpPr>
        <p:spPr/>
        <p:txBody>
          <a:bodyPr/>
          <a:lstStyle/>
          <a:p>
            <a:r>
              <a:rPr lang="en-US" smtClean="0"/>
              <a:t>Vegetative Planting</a:t>
            </a:r>
          </a:p>
        </p:txBody>
      </p:sp>
      <p:pic>
        <p:nvPicPr>
          <p:cNvPr id="57346" name="Picture 2" descr="C:\Users\Owner\AppData\Local\Microsoft\Windows\Temporary Internet Files\Content.IE5\816OX8L9\MP900402208[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3556000"/>
            <a:ext cx="3333750" cy="2667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p:cTn id="25"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7408862" cy="3878262"/>
          </a:xfrm>
        </p:spPr>
        <p:txBody>
          <a:bodyPr/>
          <a:lstStyle/>
          <a:p>
            <a:pPr marL="0" indent="0" algn="just">
              <a:buFont typeface="Symbol" pitchFamily="18" charset="2"/>
              <a:buNone/>
              <a:defRPr/>
            </a:pPr>
            <a:endParaRPr lang="en-US" sz="2800" b="1" dirty="0" smtClean="0"/>
          </a:p>
          <a:p>
            <a:pPr algn="just">
              <a:buFont typeface="Wingdings" pitchFamily="2" charset="2"/>
              <a:buChar char="Ø"/>
              <a:defRPr/>
            </a:pPr>
            <a:endParaRPr lang="en-US" sz="2800" b="1" dirty="0"/>
          </a:p>
          <a:p>
            <a:pPr algn="just">
              <a:buFont typeface="Wingdings" pitchFamily="2" charset="2"/>
              <a:buChar char="Ø"/>
              <a:defRPr/>
            </a:pPr>
            <a:r>
              <a:rPr lang="en-US" sz="2800" b="1" dirty="0" smtClean="0"/>
              <a:t>The first vegetative planting diffused from the </a:t>
            </a:r>
            <a:r>
              <a:rPr lang="en-US" sz="2800" b="1" dirty="0" smtClean="0">
                <a:solidFill>
                  <a:srgbClr val="C00000"/>
                </a:solidFill>
              </a:rPr>
              <a:t>Southeast Asian </a:t>
            </a:r>
            <a:r>
              <a:rPr lang="en-US" sz="2800" b="1" dirty="0" smtClean="0"/>
              <a:t>hearth:</a:t>
            </a:r>
          </a:p>
          <a:p>
            <a:pPr lvl="1" algn="just">
              <a:buFont typeface="Wingdings" pitchFamily="2" charset="2"/>
              <a:buChar char="Ø"/>
              <a:defRPr/>
            </a:pPr>
            <a:r>
              <a:rPr lang="en-US" sz="2400" b="1" dirty="0" smtClean="0">
                <a:solidFill>
                  <a:srgbClr val="C00000"/>
                </a:solidFill>
              </a:rPr>
              <a:t>northward</a:t>
            </a:r>
            <a:r>
              <a:rPr lang="en-US" sz="2400" b="1" dirty="0" smtClean="0"/>
              <a:t> and </a:t>
            </a:r>
            <a:r>
              <a:rPr lang="en-US" sz="2400" b="1" dirty="0" smtClean="0">
                <a:solidFill>
                  <a:srgbClr val="C00000"/>
                </a:solidFill>
              </a:rPr>
              <a:t>eastward </a:t>
            </a:r>
            <a:r>
              <a:rPr lang="en-US" sz="2400" b="1" dirty="0" smtClean="0"/>
              <a:t>to China and Japan.</a:t>
            </a:r>
          </a:p>
          <a:p>
            <a:pPr lvl="1" algn="just">
              <a:buFont typeface="Wingdings" pitchFamily="2" charset="2"/>
              <a:buChar char="Ø"/>
              <a:defRPr/>
            </a:pPr>
            <a:r>
              <a:rPr lang="en-US" sz="2400" b="1" dirty="0">
                <a:solidFill>
                  <a:srgbClr val="C00000"/>
                </a:solidFill>
              </a:rPr>
              <a:t>w</a:t>
            </a:r>
            <a:r>
              <a:rPr lang="en-US" sz="2400" b="1" dirty="0" smtClean="0">
                <a:solidFill>
                  <a:srgbClr val="C00000"/>
                </a:solidFill>
              </a:rPr>
              <a:t>estward</a:t>
            </a:r>
            <a:r>
              <a:rPr lang="en-US" sz="2400" b="1" dirty="0" smtClean="0"/>
              <a:t> through India, Southwest Asia, tropical Africa, and the area around the Mediterranean Sea.</a:t>
            </a:r>
          </a:p>
          <a:p>
            <a:pPr marL="303213" lvl="1" indent="0">
              <a:buFont typeface="Symbol" pitchFamily="18" charset="2"/>
              <a:buNone/>
              <a:defRPr/>
            </a:pPr>
            <a:endParaRPr lang="en-US" dirty="0" smtClean="0"/>
          </a:p>
          <a:p>
            <a:pPr lvl="1">
              <a:defRPr/>
            </a:pPr>
            <a:endParaRPr lang="en-US" dirty="0"/>
          </a:p>
        </p:txBody>
      </p:sp>
      <p:sp>
        <p:nvSpPr>
          <p:cNvPr id="12291" name="Title 2"/>
          <p:cNvSpPr>
            <a:spLocks noGrp="1"/>
          </p:cNvSpPr>
          <p:nvPr>
            <p:ph type="title"/>
          </p:nvPr>
        </p:nvSpPr>
        <p:spPr/>
        <p:txBody>
          <a:bodyPr/>
          <a:lstStyle/>
          <a:p>
            <a:r>
              <a:rPr lang="en-US" smtClean="0"/>
              <a:t>Diffusion of Vegetative Planting</a:t>
            </a:r>
          </a:p>
        </p:txBody>
      </p:sp>
      <p:pic>
        <p:nvPicPr>
          <p:cNvPr id="58370" name="Picture 2" descr="C:\Users\Owner\AppData\Local\Microsoft\Windows\Temporary Internet Files\Content.IE5\7SOKX3GN\MC900186336[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1400" y="1447798"/>
            <a:ext cx="1752600" cy="2040153"/>
          </a:xfrm>
          <a:prstGeom prst="rect">
            <a:avLst/>
          </a:prstGeom>
          <a:ln w="762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1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15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0" dur="1500"/>
                                        <p:tgtEl>
                                          <p:spTgt spid="2">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1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4" dur="1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5" dur="15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6"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39900" y="2054225"/>
            <a:ext cx="5664200" cy="2747963"/>
          </a:xfrm>
          <a:prstGeom prst="rect">
            <a:avLst/>
          </a:prstGeom>
          <a:noFill/>
          <a:ln w="9525">
            <a:noFill/>
            <a:miter lim="800000"/>
            <a:headEnd/>
            <a:tailEnd/>
          </a:ln>
          <a:effectLst/>
        </p:spPr>
      </p:pic>
      <p:sp>
        <p:nvSpPr>
          <p:cNvPr id="13315" name="TextBox 1"/>
          <p:cNvSpPr txBox="1">
            <a:spLocks noChangeArrowheads="1"/>
          </p:cNvSpPr>
          <p:nvPr/>
        </p:nvSpPr>
        <p:spPr bwMode="auto">
          <a:xfrm>
            <a:off x="1371600" y="5486400"/>
            <a:ext cx="6781800" cy="708025"/>
          </a:xfrm>
          <a:prstGeom prst="rect">
            <a:avLst/>
          </a:prstGeom>
          <a:noFill/>
          <a:ln w="9525">
            <a:noFill/>
            <a:miter lim="800000"/>
            <a:headEnd/>
            <a:tailEnd/>
          </a:ln>
        </p:spPr>
        <p:txBody>
          <a:bodyPr>
            <a:spAutoFit/>
          </a:bodyPr>
          <a:lstStyle/>
          <a:p>
            <a:pPr algn="just"/>
            <a:r>
              <a:rPr lang="en-US" sz="2000" b="1"/>
              <a:t>The earliest hearth was probably Southeast Asia, with other early hearths in West Africa and South America. </a:t>
            </a:r>
          </a:p>
        </p:txBody>
      </p:sp>
      <p:sp>
        <p:nvSpPr>
          <p:cNvPr id="3" name="TextBox 2"/>
          <p:cNvSpPr txBox="1"/>
          <p:nvPr/>
        </p:nvSpPr>
        <p:spPr>
          <a:xfrm>
            <a:off x="304800" y="1350963"/>
            <a:ext cx="2743200" cy="706437"/>
          </a:xfrm>
          <a:prstGeom prst="rect">
            <a:avLst/>
          </a:prstGeom>
          <a:noFill/>
          <a:ln w="38100">
            <a:solidFill>
              <a:srgbClr val="C00000"/>
            </a:solidFill>
          </a:ln>
        </p:spPr>
        <p:txBody>
          <a:bodyPr>
            <a:spAutoFit/>
          </a:bodyPr>
          <a:lstStyle/>
          <a:p>
            <a:pPr algn="ctr">
              <a:defRPr/>
            </a:pPr>
            <a:r>
              <a:rPr lang="en-US" sz="2000" b="1" dirty="0">
                <a:solidFill>
                  <a:schemeClr val="accent1">
                    <a:lumMod val="50000"/>
                  </a:schemeClr>
                </a:solidFill>
              </a:rPr>
              <a:t>Origin and Diffusion of Vegetative Planting</a:t>
            </a: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just">
              <a:buFont typeface="Wingdings" pitchFamily="2" charset="2"/>
              <a:buChar char="Ø"/>
            </a:pPr>
            <a:r>
              <a:rPr lang="en-US" sz="3200" b="1" dirty="0" smtClean="0">
                <a:solidFill>
                  <a:srgbClr val="C00000"/>
                </a:solidFill>
              </a:rPr>
              <a:t>The first domesticated animals were probably</a:t>
            </a:r>
          </a:p>
          <a:p>
            <a:pPr lvl="1" algn="just">
              <a:buFont typeface="Wingdings" pitchFamily="2" charset="2"/>
              <a:buChar char="Ø"/>
            </a:pPr>
            <a:r>
              <a:rPr lang="en-US" sz="2800" b="1" dirty="0" smtClean="0"/>
              <a:t>dogs</a:t>
            </a:r>
          </a:p>
          <a:p>
            <a:pPr lvl="1" algn="just">
              <a:buFont typeface="Wingdings" pitchFamily="2" charset="2"/>
              <a:buChar char="Ø"/>
            </a:pPr>
            <a:r>
              <a:rPr lang="en-US" sz="2800" b="1" dirty="0" smtClean="0"/>
              <a:t>pigs</a:t>
            </a:r>
          </a:p>
          <a:p>
            <a:pPr lvl="1" algn="just">
              <a:buFont typeface="Wingdings" pitchFamily="2" charset="2"/>
              <a:buChar char="Ø"/>
            </a:pPr>
            <a:r>
              <a:rPr lang="en-US" sz="2800" b="1" dirty="0" smtClean="0"/>
              <a:t>chickens</a:t>
            </a:r>
          </a:p>
        </p:txBody>
      </p:sp>
      <p:sp>
        <p:nvSpPr>
          <p:cNvPr id="14339" name="Title 2"/>
          <p:cNvSpPr>
            <a:spLocks noGrp="1"/>
          </p:cNvSpPr>
          <p:nvPr>
            <p:ph type="title"/>
          </p:nvPr>
        </p:nvSpPr>
        <p:spPr/>
        <p:txBody>
          <a:bodyPr/>
          <a:lstStyle/>
          <a:p>
            <a:r>
              <a:rPr lang="en-US" smtClean="0"/>
              <a:t>Domestication of Animals</a:t>
            </a:r>
          </a:p>
        </p:txBody>
      </p:sp>
      <p:pic>
        <p:nvPicPr>
          <p:cNvPr id="59394" name="Picture 2" descr="C:\Users\Owner\AppData\Local\Microsoft\Windows\Temporary Internet Files\Content.IE5\7SOKX3GN\MP900316896[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3505200"/>
            <a:ext cx="3657600" cy="2420112"/>
          </a:xfrm>
          <a:prstGeom prst="roundRect">
            <a:avLst>
              <a:gd name="adj" fmla="val 4167"/>
            </a:avLst>
          </a:prstGeom>
          <a:solidFill>
            <a:srgbClr val="FFFFFF"/>
          </a:solidFill>
          <a:ln w="76200" cap="sq">
            <a:solidFill>
              <a:schemeClr val="accent1">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sz="3200" b="1" smtClean="0"/>
              <a:t>Other early hearths:</a:t>
            </a:r>
          </a:p>
          <a:p>
            <a:pPr lvl="1">
              <a:buFont typeface="Wingdings" pitchFamily="2" charset="2"/>
              <a:buChar char="Ø"/>
            </a:pPr>
            <a:r>
              <a:rPr lang="en-US" sz="2800" b="1" smtClean="0">
                <a:solidFill>
                  <a:srgbClr val="C00000"/>
                </a:solidFill>
              </a:rPr>
              <a:t>West Africa:  </a:t>
            </a:r>
            <a:r>
              <a:rPr lang="en-US" sz="2800" b="1" smtClean="0"/>
              <a:t>palm trees and yams</a:t>
            </a:r>
          </a:p>
          <a:p>
            <a:pPr lvl="1">
              <a:buFont typeface="Wingdings" pitchFamily="2" charset="2"/>
              <a:buChar char="Ø"/>
            </a:pPr>
            <a:r>
              <a:rPr lang="en-US" sz="2800" b="1" smtClean="0">
                <a:solidFill>
                  <a:srgbClr val="C00000"/>
                </a:solidFill>
              </a:rPr>
              <a:t>Northwestern South America:  </a:t>
            </a:r>
            <a:r>
              <a:rPr lang="en-US" sz="2800" b="1" smtClean="0"/>
              <a:t>manioc, sweet potatoes, and arrowroot</a:t>
            </a:r>
          </a:p>
        </p:txBody>
      </p:sp>
      <p:sp>
        <p:nvSpPr>
          <p:cNvPr id="15363" name="Title 2"/>
          <p:cNvSpPr>
            <a:spLocks noGrp="1"/>
          </p:cNvSpPr>
          <p:nvPr>
            <p:ph type="title"/>
          </p:nvPr>
        </p:nvSpPr>
        <p:spPr/>
        <p:txBody>
          <a:bodyPr/>
          <a:lstStyle/>
          <a:p>
            <a:r>
              <a:rPr lang="en-US" smtClean="0"/>
              <a:t>Vegetative Planting</a:t>
            </a:r>
          </a:p>
        </p:txBody>
      </p:sp>
      <p:pic>
        <p:nvPicPr>
          <p:cNvPr id="15364" name="Picture 2" descr="C:\Users\Owner\AppData\Local\Microsoft\Windows\Temporary Internet Files\Content.IE5\M7A4I806\MC900331401[1].wmf"/>
          <p:cNvPicPr>
            <a:picLocks noChangeAspect="1" noChangeArrowheads="1"/>
          </p:cNvPicPr>
          <p:nvPr/>
        </p:nvPicPr>
        <p:blipFill>
          <a:blip r:embed="rId2" cstate="print"/>
          <a:srcRect/>
          <a:stretch>
            <a:fillRect/>
          </a:stretch>
        </p:blipFill>
        <p:spPr bwMode="auto">
          <a:xfrm>
            <a:off x="3810000" y="4876800"/>
            <a:ext cx="1814513" cy="15621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2000"/>
                                        <p:tgtEl>
                                          <p:spTgt spid="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ox(in)">
                                      <p:cBhvr>
                                        <p:cTn id="1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b="1" dirty="0" smtClean="0"/>
              <a:t>Carl Sauer identified </a:t>
            </a:r>
            <a:r>
              <a:rPr lang="en-US" sz="2800" b="1" dirty="0" smtClean="0">
                <a:solidFill>
                  <a:srgbClr val="C00000"/>
                </a:solidFill>
              </a:rPr>
              <a:t>three hearths for seed agriculture </a:t>
            </a:r>
            <a:r>
              <a:rPr lang="en-US" sz="2800" b="1" dirty="0" smtClean="0"/>
              <a:t>in the Eastern Hemisphere.</a:t>
            </a:r>
          </a:p>
          <a:p>
            <a:pPr algn="just">
              <a:buFont typeface="Wingdings" pitchFamily="2" charset="2"/>
              <a:buChar char="Ø"/>
            </a:pPr>
            <a:r>
              <a:rPr lang="en-US" sz="2800" b="1" dirty="0" smtClean="0"/>
              <a:t>Those hearths were:  </a:t>
            </a:r>
          </a:p>
          <a:p>
            <a:pPr lvl="1" algn="just">
              <a:buFont typeface="Wingdings" pitchFamily="2" charset="2"/>
              <a:buChar char="Ø"/>
            </a:pPr>
            <a:r>
              <a:rPr lang="en-US" sz="2400" b="1" dirty="0" smtClean="0">
                <a:solidFill>
                  <a:srgbClr val="C00000"/>
                </a:solidFill>
              </a:rPr>
              <a:t>western India</a:t>
            </a:r>
          </a:p>
          <a:p>
            <a:pPr lvl="1" algn="just">
              <a:buFont typeface="Wingdings" pitchFamily="2" charset="2"/>
              <a:buChar char="Ø"/>
            </a:pPr>
            <a:r>
              <a:rPr lang="en-US" sz="2400" b="1" dirty="0" smtClean="0">
                <a:solidFill>
                  <a:srgbClr val="C00000"/>
                </a:solidFill>
              </a:rPr>
              <a:t>northern China</a:t>
            </a:r>
          </a:p>
          <a:p>
            <a:pPr lvl="1" algn="just">
              <a:buFont typeface="Wingdings" pitchFamily="2" charset="2"/>
              <a:buChar char="Ø"/>
            </a:pPr>
            <a:r>
              <a:rPr lang="en-US" sz="2400" b="1" dirty="0" smtClean="0">
                <a:solidFill>
                  <a:srgbClr val="C00000"/>
                </a:solidFill>
              </a:rPr>
              <a:t>Ethiopia</a:t>
            </a:r>
          </a:p>
          <a:p>
            <a:endParaRPr lang="en-US" dirty="0" smtClean="0"/>
          </a:p>
        </p:txBody>
      </p:sp>
      <p:sp>
        <p:nvSpPr>
          <p:cNvPr id="16387" name="Title 2"/>
          <p:cNvSpPr>
            <a:spLocks noGrp="1"/>
          </p:cNvSpPr>
          <p:nvPr>
            <p:ph type="title"/>
          </p:nvPr>
        </p:nvSpPr>
        <p:spPr/>
        <p:txBody>
          <a:bodyPr/>
          <a:lstStyle/>
          <a:p>
            <a:r>
              <a:rPr lang="en-US" smtClean="0"/>
              <a:t>Seed Agriculture</a:t>
            </a:r>
          </a:p>
        </p:txBody>
      </p:sp>
      <p:pic>
        <p:nvPicPr>
          <p:cNvPr id="61442" name="Picture 2" descr="C:\Users\Owner\AppData\Local\Microsoft\Windows\Temporary Internet Files\Content.IE5\816OX8L9\MC900250433[1].wmf"/>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5715000" y="3657600"/>
            <a:ext cx="1993271" cy="241878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rgbClr val="000000"/>
      </a:dk1>
      <a:lt1>
        <a:srgbClr val="FFFFFF"/>
      </a:lt1>
      <a:dk2>
        <a:srgbClr val="434342"/>
      </a:dk2>
      <a:lt2>
        <a:srgbClr val="CDD7D9"/>
      </a:lt2>
      <a:accent1>
        <a:srgbClr val="5C7237"/>
      </a:accent1>
      <a:accent2>
        <a:srgbClr val="5F5F5F"/>
      </a:accent2>
      <a:accent3>
        <a:srgbClr val="08A1D9"/>
      </a:accent3>
      <a:accent4>
        <a:srgbClr val="7C984A"/>
      </a:accent4>
      <a:accent5>
        <a:srgbClr val="C2AD8D"/>
      </a:accent5>
      <a:accent6>
        <a:srgbClr val="3C526F"/>
      </a:accent6>
      <a:hlink>
        <a:srgbClr val="5F5F5F"/>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3248</TotalTime>
  <Words>845</Words>
  <Application>Microsoft Office PowerPoint</Application>
  <PresentationFormat>On-screen Show (4:3)</PresentationFormat>
  <Paragraphs>141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Waveform</vt:lpstr>
      <vt:lpstr>Carl Sauer</vt:lpstr>
      <vt:lpstr>How did people first  learn to farm?</vt:lpstr>
      <vt:lpstr>Vegetative Planting</vt:lpstr>
      <vt:lpstr>Vegetative Planting</vt:lpstr>
      <vt:lpstr>Diffusion of Vegetative Planting</vt:lpstr>
      <vt:lpstr>Slide 6</vt:lpstr>
      <vt:lpstr>Domestication of Animals</vt:lpstr>
      <vt:lpstr>Vegetative Planting</vt:lpstr>
      <vt:lpstr>Seed Agriculture</vt:lpstr>
      <vt:lpstr>Seed Agriculture</vt:lpstr>
      <vt:lpstr>Seed Agriculture</vt:lpstr>
      <vt:lpstr>Seed Agriculture</vt:lpstr>
      <vt:lpstr>Seed Agriculture</vt:lpstr>
      <vt:lpstr>Seed Agriculture</vt:lpstr>
      <vt:lpstr>Seed Agriculture</vt:lpstr>
      <vt:lpstr>Vegetative Planting and Seed Agriculture</vt:lpstr>
      <vt:lpstr>Slide 17</vt:lpstr>
      <vt:lpstr>The Columbian Exchange</vt:lpstr>
      <vt:lpstr>Slide 19</vt:lpstr>
      <vt:lpstr>Slide 20</vt:lpstr>
      <vt:lpstr>Slide 21</vt:lpstr>
      <vt:lpstr>Second Agricultural Revolution</vt:lpstr>
      <vt:lpstr>Second Agricultural Revolution</vt:lpstr>
      <vt:lpstr>Second Agricultural Revolution</vt:lpstr>
      <vt:lpstr>Second Agricultural Revolution</vt:lpstr>
      <vt:lpstr>Second Agricultural Revolution</vt:lpstr>
      <vt:lpstr>Second Agricultural Revolution</vt:lpstr>
      <vt:lpstr>Second Agricultural Revolution</vt:lpstr>
      <vt:lpstr>Second Agricultural Revolution</vt:lpstr>
      <vt:lpstr>KEY TERMS TO REVIEW FROM THIS SESSION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Ethel Wood</cp:lastModifiedBy>
  <cp:revision>34</cp:revision>
  <dcterms:created xsi:type="dcterms:W3CDTF">2010-12-29T19:55:13Z</dcterms:created>
  <dcterms:modified xsi:type="dcterms:W3CDTF">2012-10-29T19:04:51Z</dcterms:modified>
</cp:coreProperties>
</file>