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2" r:id="rId4"/>
    <p:sldId id="266" r:id="rId5"/>
    <p:sldId id="274" r:id="rId6"/>
    <p:sldId id="275" r:id="rId7"/>
    <p:sldId id="267" r:id="rId8"/>
    <p:sldId id="268" r:id="rId9"/>
    <p:sldId id="270" r:id="rId10"/>
    <p:sldId id="271" r:id="rId11"/>
    <p:sldId id="269" r:id="rId12"/>
    <p:sldId id="276" r:id="rId13"/>
    <p:sldId id="277" r:id="rId14"/>
    <p:sldId id="278" r:id="rId15"/>
    <p:sldId id="279" r:id="rId16"/>
    <p:sldId id="280" r:id="rId17"/>
    <p:sldId id="284" r:id="rId18"/>
    <p:sldId id="281" r:id="rId19"/>
    <p:sldId id="283" r:id="rId20"/>
    <p:sldId id="285" r:id="rId21"/>
    <p:sldId id="286" r:id="rId22"/>
    <p:sldId id="287" r:id="rId23"/>
    <p:sldId id="273" r:id="rId24"/>
    <p:sldId id="288" r:id="rId25"/>
    <p:sldId id="289" r:id="rId26"/>
    <p:sldId id="290" r:id="rId27"/>
    <p:sldId id="292" r:id="rId28"/>
    <p:sldId id="291" r:id="rId29"/>
    <p:sldId id="294" r:id="rId30"/>
    <p:sldId id="29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2A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91E01ED9-8CB2-4918-B929-1B67331B9986}" type="datetimeFigureOut">
              <a:rPr lang="en-US"/>
              <a:pPr>
                <a:defRPr/>
              </a:pPr>
              <a:t>2/6/2013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64EF503B-9ACC-4F1A-9C24-7D2A58D7CDA0}" type="slidenum">
              <a:rPr lang="en-US"/>
              <a:pPr>
                <a:defRPr/>
              </a:pPr>
              <a:t>‹#›</a:t>
            </a:fld>
            <a:endParaRPr lang="en-US"/>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7DE8C2-7C7E-442C-B47B-0B63E78E9CE2}" type="datetimeFigureOut">
              <a:rPr lang="en-US"/>
              <a:pPr>
                <a:defRPr/>
              </a:pPr>
              <a:t>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FBB090-7933-4B30-AE5E-F879A7DE71FC}" type="slidenum">
              <a:rPr lang="en-US"/>
              <a:pPr>
                <a:defRPr/>
              </a:pPr>
              <a:t>‹#›</a:t>
            </a:fld>
            <a:endParaRPr lang="en-US"/>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D9CAE9EA-DE11-4C58-8015-E17CD580C5C5}" type="datetimeFigureOut">
              <a:rPr lang="en-US"/>
              <a:pPr>
                <a:defRPr/>
              </a:pPr>
              <a:t>2/6/2013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EF0A26A8-56B3-46DA-85BA-14A30793073D}" type="slidenum">
              <a:rPr lang="en-US"/>
              <a:pPr>
                <a:defRPr/>
              </a:pPr>
              <a:t>‹#›</a:t>
            </a:fld>
            <a:endParaRPr lang="en-US"/>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9424C090-6B2D-4187-9417-26051979ECB9}" type="datetimeFigureOut">
              <a:rPr lang="en-US"/>
              <a:pPr>
                <a:defRPr/>
              </a:pPr>
              <a:t>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FF07A4-72A9-49EF-8BFA-6B680AE13B5C}" type="slidenum">
              <a:rPr lang="en-US"/>
              <a:pPr>
                <a:defRPr/>
              </a:pPr>
              <a:t>‹#›</a:t>
            </a:fld>
            <a:endParaRPr lang="en-US"/>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B90EAB5F-5F2B-4531-8BB8-B8D4C81780D8}" type="datetimeFigureOut">
              <a:rPr lang="en-US"/>
              <a:pPr>
                <a:defRPr/>
              </a:pPr>
              <a:t>2/6/2013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566F622C-04CF-4412-AC4E-DF241C142D4D}" type="slidenum">
              <a:rPr lang="en-US"/>
              <a:pPr>
                <a:defRPr/>
              </a:pPr>
              <a:t>‹#›</a:t>
            </a:fld>
            <a:endParaRPr lang="en-US"/>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7055E7F0-62F7-4F9F-B9B9-51994A2D8140}" type="datetimeFigureOut">
              <a:rPr lang="en-US"/>
              <a:pPr>
                <a:defRPr/>
              </a:pPr>
              <a:t>2/6/2013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7250320-0A3B-461C-9493-919A88C099E1}" type="slidenum">
              <a:rPr lang="en-US"/>
              <a:pPr>
                <a:defRPr/>
              </a:pPr>
              <a:t>‹#›</a:t>
            </a:fld>
            <a:endParaRPr lang="en-US"/>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1CFD65D-4636-469C-8F67-DB6883DA90A8}" type="datetimeFigureOut">
              <a:rPr lang="en-US"/>
              <a:pPr>
                <a:defRPr/>
              </a:pPr>
              <a:t>2/6/2013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3E240D-7BB0-4431-9981-D74F69A1C1EE}" type="slidenum">
              <a:rPr lang="en-US"/>
              <a:pPr>
                <a:defRPr/>
              </a:pPr>
              <a:t>‹#›</a:t>
            </a:fld>
            <a:endParaRPr lang="en-US"/>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9C5C6E-2DD6-49C2-8A39-ACD348B4A74A}" type="datetimeFigureOut">
              <a:rPr lang="en-US"/>
              <a:pPr>
                <a:defRPr/>
              </a:pPr>
              <a:t>2/6/2013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49588E-6021-4762-9204-17B84B12B8F2}" type="slidenum">
              <a:rPr lang="en-US"/>
              <a:pPr>
                <a:defRPr/>
              </a:pPr>
              <a:t>‹#›</a:t>
            </a:fld>
            <a:endParaRPr lang="en-US"/>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fld id="{B6C717E7-BEA5-43A3-A412-B98AC2C289CD}" type="datetimeFigureOut">
              <a:rPr lang="en-US"/>
              <a:pPr>
                <a:defRPr/>
              </a:pPr>
              <a:t>2/6/2013</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09E086FF-2AB2-4284-8FF9-F396668F3625}" type="slidenum">
              <a:rPr lang="en-US"/>
              <a:pPr>
                <a:defRPr/>
              </a:pPr>
              <a:t>‹#›</a:t>
            </a:fld>
            <a:endParaRPr lang="en-US"/>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1F96BA03-17AC-4A3F-A9D0-AF3A239312BA}" type="datetimeFigureOut">
              <a:rPr lang="en-US"/>
              <a:pPr>
                <a:defRPr/>
              </a:pPr>
              <a:t>2/6/2013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A6256774-20DE-44D0-924C-94BE6C3F3736}" type="slidenum">
              <a:rPr lang="en-US"/>
              <a:pPr>
                <a:defRPr/>
              </a:pPr>
              <a:t>‹#›</a:t>
            </a:fld>
            <a:endParaRPr lang="en-US"/>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CFB4B3C8-5AD5-4CD1-8FAD-52DAF7E66B7B}" type="datetimeFigureOut">
              <a:rPr lang="en-US"/>
              <a:pPr>
                <a:defRPr/>
              </a:pPr>
              <a:t>2/6/2013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9C3E3495-EE21-43B1-8B7F-2350E8C82E8F}" type="slidenum">
              <a:rPr lang="en-US"/>
              <a:pPr>
                <a:defRPr/>
              </a:pPr>
              <a:t>‹#›</a:t>
            </a:fld>
            <a:endParaRPr lang="en-US"/>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8F157CF2-D976-4172-BC94-45301CB4EC12}" type="datetimeFigureOut">
              <a:rPr lang="en-US"/>
              <a:pPr>
                <a:defRPr/>
              </a:pPr>
              <a:t>2/6/2013</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cs typeface="+mn-cs"/>
              </a:defRPr>
            </a:lvl1pPr>
          </a:lstStyle>
          <a:p>
            <a:pPr>
              <a:defRPr/>
            </a:pPr>
            <a:fld id="{0B29A615-3445-4EE4-A18C-C603CCBE91D3}"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6" r:id="rId1"/>
    <p:sldLayoutId id="2147483821" r:id="rId2"/>
    <p:sldLayoutId id="2147483827" r:id="rId3"/>
    <p:sldLayoutId id="2147483822" r:id="rId4"/>
    <p:sldLayoutId id="2147483823" r:id="rId5"/>
    <p:sldLayoutId id="2147483824" r:id="rId6"/>
    <p:sldLayoutId id="2147483828" r:id="rId7"/>
    <p:sldLayoutId id="2147483829" r:id="rId8"/>
    <p:sldLayoutId id="2147483830" r:id="rId9"/>
    <p:sldLayoutId id="2147483825" r:id="rId10"/>
    <p:sldLayoutId id="2147483831" r:id="rId11"/>
  </p:sldLayoutIdLst>
  <p:transition spd="slow">
    <p:blinds dir="vert"/>
  </p:transition>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1600200"/>
            <a:ext cx="7772400" cy="1779588"/>
          </a:xfrm>
        </p:spPr>
        <p:txBody>
          <a:bodyPr>
            <a:normAutofit fontScale="90000"/>
          </a:bodyPr>
          <a:lstStyle/>
          <a:p>
            <a:pPr eaLnBrk="1" hangingPunct="1">
              <a:defRPr/>
            </a:pPr>
            <a:r>
              <a:rPr lang="en-US" dirty="0" smtClean="0"/>
              <a:t>UNIT FIVE</a:t>
            </a:r>
            <a:br>
              <a:rPr lang="en-US" dirty="0" smtClean="0"/>
            </a:br>
            <a:r>
              <a:rPr lang="en-US" dirty="0" smtClean="0"/>
              <a:t>AGRICULTURE:  </a:t>
            </a:r>
            <a:br>
              <a:rPr lang="en-US" dirty="0" smtClean="0"/>
            </a:br>
            <a:r>
              <a:rPr lang="en-US" dirty="0" smtClean="0"/>
              <a:t>PRIMARY ECONOMIC ACTIVITIES</a:t>
            </a:r>
          </a:p>
        </p:txBody>
      </p:sp>
      <p:sp>
        <p:nvSpPr>
          <p:cNvPr id="8195" name="Subtitle 2"/>
          <p:cNvSpPr>
            <a:spLocks noGrp="1"/>
          </p:cNvSpPr>
          <p:nvPr>
            <p:ph type="subTitle" idx="1"/>
          </p:nvPr>
        </p:nvSpPr>
        <p:spPr>
          <a:xfrm>
            <a:off x="1371600" y="3556000"/>
            <a:ext cx="6400800" cy="1473200"/>
          </a:xfrm>
        </p:spPr>
        <p:txBody>
          <a:bodyPr/>
          <a:lstStyle/>
          <a:p>
            <a:pPr eaLnBrk="1" hangingPunct="1"/>
            <a:r>
              <a:rPr lang="en-US" sz="3600" b="1" smtClean="0">
                <a:solidFill>
                  <a:srgbClr val="6A2A16"/>
                </a:solidFill>
              </a:rPr>
              <a:t>ADVANCED PLACEMENT HUMAN GEOGRAPHY</a:t>
            </a:r>
          </a:p>
        </p:txBody>
      </p:sp>
      <p:sp>
        <p:nvSpPr>
          <p:cNvPr id="8196" name="TextBox 1"/>
          <p:cNvSpPr txBox="1">
            <a:spLocks noChangeArrowheads="1"/>
          </p:cNvSpPr>
          <p:nvPr/>
        </p:nvSpPr>
        <p:spPr bwMode="auto">
          <a:xfrm>
            <a:off x="609600" y="6172200"/>
            <a:ext cx="1295400" cy="400050"/>
          </a:xfrm>
          <a:prstGeom prst="rect">
            <a:avLst/>
          </a:prstGeom>
          <a:noFill/>
          <a:ln w="9525">
            <a:noFill/>
            <a:miter lim="800000"/>
            <a:headEnd/>
            <a:tailEnd/>
          </a:ln>
        </p:spPr>
        <p:txBody>
          <a:bodyPr>
            <a:spAutoFit/>
          </a:bodyPr>
          <a:lstStyle/>
          <a:p>
            <a:r>
              <a:rPr lang="en-US" sz="2000">
                <a:solidFill>
                  <a:srgbClr val="002060"/>
                </a:solidFill>
              </a:rPr>
              <a:t>Session 2</a:t>
            </a:r>
          </a:p>
        </p:txBody>
      </p:sp>
      <p:pic>
        <p:nvPicPr>
          <p:cNvPr id="8197" name="Picture 5" descr="C:\Users\Owner\AppData\Local\Microsoft\Windows\Temporary Internet Files\Content.IE5\VB892845\MP900443965[1].jpg"/>
          <p:cNvPicPr>
            <a:picLocks noChangeAspect="1" noChangeArrowheads="1"/>
          </p:cNvPicPr>
          <p:nvPr/>
        </p:nvPicPr>
        <p:blipFill>
          <a:blip r:embed="rId2" cstate="print"/>
          <a:srcRect/>
          <a:stretch>
            <a:fillRect/>
          </a:stretch>
        </p:blipFill>
        <p:spPr bwMode="auto">
          <a:xfrm>
            <a:off x="3352800" y="4899025"/>
            <a:ext cx="2476500" cy="1647825"/>
          </a:xfrm>
          <a:prstGeom prst="rect">
            <a:avLst/>
          </a:prstGeom>
          <a:ln w="57150"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algn="just">
              <a:buFont typeface="Wingdings" pitchFamily="2" charset="2"/>
              <a:buChar char="Ø"/>
            </a:pPr>
            <a:r>
              <a:rPr lang="en-US" sz="2800" b="1" dirty="0" smtClean="0">
                <a:solidFill>
                  <a:srgbClr val="C00000"/>
                </a:solidFill>
              </a:rPr>
              <a:t>Commercial Agriculture in MDCs</a:t>
            </a:r>
          </a:p>
          <a:p>
            <a:pPr lvl="1" algn="just">
              <a:buFont typeface="Wingdings" pitchFamily="2" charset="2"/>
              <a:buChar char="Ø"/>
            </a:pPr>
            <a:r>
              <a:rPr lang="en-US" sz="2400" b="1" dirty="0" smtClean="0"/>
              <a:t>S</a:t>
            </a:r>
            <a:r>
              <a:rPr lang="en-US" sz="2400" b="1" dirty="0" smtClean="0">
                <a:solidFill>
                  <a:srgbClr val="6A2A16"/>
                </a:solidFill>
              </a:rPr>
              <a:t>cientific advances </a:t>
            </a:r>
            <a:r>
              <a:rPr lang="en-US" sz="2400" b="1" dirty="0" smtClean="0"/>
              <a:t>boost crop yields and the health of animals.</a:t>
            </a:r>
          </a:p>
          <a:p>
            <a:pPr lvl="3" algn="just">
              <a:buFont typeface="Wingdings" pitchFamily="2" charset="2"/>
              <a:buChar char="Ø"/>
            </a:pPr>
            <a:r>
              <a:rPr lang="en-US" sz="2000" b="1" dirty="0" smtClean="0"/>
              <a:t>Fertilizers</a:t>
            </a:r>
          </a:p>
          <a:p>
            <a:pPr lvl="3" algn="just">
              <a:buFont typeface="Wingdings" pitchFamily="2" charset="2"/>
              <a:buChar char="Ø"/>
            </a:pPr>
            <a:r>
              <a:rPr lang="en-US" sz="2000" b="1" dirty="0" smtClean="0"/>
              <a:t>Herbicides</a:t>
            </a:r>
          </a:p>
          <a:p>
            <a:pPr lvl="3" algn="just">
              <a:buFont typeface="Wingdings" pitchFamily="2" charset="2"/>
              <a:buChar char="Ø"/>
            </a:pPr>
            <a:r>
              <a:rPr lang="en-US" sz="2000" b="1" dirty="0" smtClean="0"/>
              <a:t>News breeds of plants and animals</a:t>
            </a:r>
          </a:p>
        </p:txBody>
      </p:sp>
      <p:sp>
        <p:nvSpPr>
          <p:cNvPr id="18435" name="Title 2"/>
          <p:cNvSpPr>
            <a:spLocks noGrp="1"/>
          </p:cNvSpPr>
          <p:nvPr>
            <p:ph type="title"/>
          </p:nvPr>
        </p:nvSpPr>
        <p:spPr/>
        <p:txBody>
          <a:bodyPr/>
          <a:lstStyle/>
          <a:p>
            <a:r>
              <a:rPr lang="en-US" smtClean="0"/>
              <a:t>Use of Machinery</a:t>
            </a:r>
          </a:p>
        </p:txBody>
      </p:sp>
      <p:pic>
        <p:nvPicPr>
          <p:cNvPr id="18436" name="Picture 2" descr="C:\Users\Owner\AppData\Local\Microsoft\Windows\Temporary Internet Files\Content.IE5\7SOKX3GN\MC900197889[1].wmf"/>
          <p:cNvPicPr>
            <a:picLocks noChangeAspect="1" noChangeArrowheads="1"/>
          </p:cNvPicPr>
          <p:nvPr/>
        </p:nvPicPr>
        <p:blipFill>
          <a:blip r:embed="rId2" cstate="print">
            <a:duotone>
              <a:prstClr val="black"/>
              <a:schemeClr val="accent1">
                <a:tint val="45000"/>
                <a:satMod val="400000"/>
              </a:schemeClr>
            </a:duotone>
            <a:lum bright="-20000"/>
            <a:extLst>
              <a:ext uri="{28A0092B-C50C-407E-A947-70E740481C1C}">
                <a14:useLocalDpi xmlns:a14="http://schemas.microsoft.com/office/drawing/2010/main" xmlns="" val="0"/>
              </a:ext>
            </a:extLst>
          </a:blip>
          <a:srcRect/>
          <a:stretch>
            <a:fillRect/>
          </a:stretch>
        </p:blipFill>
        <p:spPr bwMode="auto">
          <a:xfrm>
            <a:off x="6096000" y="3657600"/>
            <a:ext cx="2124075" cy="2468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 calcmode="lin" valueType="num">
                                      <p:cBhvr additive="base">
                                        <p:cTn id="7"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43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anim calcmode="lin" valueType="num">
                                      <p:cBhvr additive="base">
                                        <p:cTn id="11"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843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anim calcmode="lin" valueType="num">
                                      <p:cBhvr additive="base">
                                        <p:cTn id="15"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843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anim calcmode="lin" valueType="num">
                                      <p:cBhvr additive="base">
                                        <p:cTn id="19" dur="10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84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 Comparison…Farm Size</a:t>
            </a:r>
          </a:p>
        </p:txBody>
      </p:sp>
      <p:sp>
        <p:nvSpPr>
          <p:cNvPr id="3" name="Text Placeholder 2"/>
          <p:cNvSpPr>
            <a:spLocks noGrp="1"/>
          </p:cNvSpPr>
          <p:nvPr>
            <p:ph type="body" idx="1"/>
          </p:nvPr>
        </p:nvSpPr>
        <p:spPr>
          <a:xfrm>
            <a:off x="676275" y="2678113"/>
            <a:ext cx="3822700" cy="639762"/>
          </a:xfrm>
        </p:spPr>
        <p:txBody>
          <a:bodyPr/>
          <a:lstStyle/>
          <a:p>
            <a:pPr>
              <a:defRPr/>
            </a:pPr>
            <a:r>
              <a:rPr lang="en-US" b="1" dirty="0" smtClean="0">
                <a:solidFill>
                  <a:srgbClr val="C00000"/>
                </a:solidFill>
              </a:rPr>
              <a:t>Subsistence Farms</a:t>
            </a:r>
            <a:endParaRPr lang="en-US" b="1" dirty="0">
              <a:solidFill>
                <a:srgbClr val="C00000"/>
              </a:solidFill>
            </a:endParaRPr>
          </a:p>
        </p:txBody>
      </p:sp>
      <p:sp>
        <p:nvSpPr>
          <p:cNvPr id="4" name="Content Placeholder 3"/>
          <p:cNvSpPr>
            <a:spLocks noGrp="1"/>
          </p:cNvSpPr>
          <p:nvPr>
            <p:ph sz="half" idx="2"/>
          </p:nvPr>
        </p:nvSpPr>
        <p:spPr>
          <a:xfrm>
            <a:off x="677863" y="3429000"/>
            <a:ext cx="3819525" cy="533400"/>
          </a:xfrm>
        </p:spPr>
        <p:txBody>
          <a:bodyPr/>
          <a:lstStyle/>
          <a:p>
            <a:pPr>
              <a:buFont typeface="Wingdings" pitchFamily="2" charset="2"/>
              <a:buChar char="Ø"/>
            </a:pPr>
            <a:r>
              <a:rPr lang="en-US" b="1" smtClean="0"/>
              <a:t>The farms are small in size.</a:t>
            </a:r>
          </a:p>
        </p:txBody>
      </p:sp>
      <p:sp>
        <p:nvSpPr>
          <p:cNvPr id="5" name="Text Placeholder 4"/>
          <p:cNvSpPr>
            <a:spLocks noGrp="1"/>
          </p:cNvSpPr>
          <p:nvPr>
            <p:ph type="body" sz="quarter" idx="3"/>
          </p:nvPr>
        </p:nvSpPr>
        <p:spPr>
          <a:xfrm>
            <a:off x="4648200" y="2678113"/>
            <a:ext cx="3822700" cy="639762"/>
          </a:xfrm>
        </p:spPr>
        <p:txBody>
          <a:bodyPr/>
          <a:lstStyle/>
          <a:p>
            <a:pPr>
              <a:defRPr/>
            </a:pPr>
            <a:r>
              <a:rPr lang="en-US" b="1" dirty="0" smtClean="0">
                <a:solidFill>
                  <a:srgbClr val="C00000"/>
                </a:solidFill>
              </a:rPr>
              <a:t>Commercial Farms</a:t>
            </a:r>
            <a:endParaRPr lang="en-US" b="1" dirty="0">
              <a:solidFill>
                <a:srgbClr val="C00000"/>
              </a:solidFill>
            </a:endParaRPr>
          </a:p>
        </p:txBody>
      </p:sp>
      <p:sp>
        <p:nvSpPr>
          <p:cNvPr id="7" name="Content Placeholder 6"/>
          <p:cNvSpPr>
            <a:spLocks noGrp="1"/>
          </p:cNvSpPr>
          <p:nvPr>
            <p:ph sz="quarter" idx="4"/>
          </p:nvPr>
        </p:nvSpPr>
        <p:spPr>
          <a:xfrm>
            <a:off x="4645025" y="3429000"/>
            <a:ext cx="3822700" cy="2697163"/>
          </a:xfrm>
        </p:spPr>
        <p:txBody>
          <a:bodyPr/>
          <a:lstStyle/>
          <a:p>
            <a:pPr>
              <a:buFont typeface="Wingdings" pitchFamily="2" charset="2"/>
              <a:buChar char="Ø"/>
            </a:pPr>
            <a:r>
              <a:rPr lang="en-US" b="1" dirty="0" smtClean="0"/>
              <a:t>Commercial farmers have equipment that helps them to manage farms that are very large in size.</a:t>
            </a:r>
          </a:p>
        </p:txBody>
      </p:sp>
      <p:pic>
        <p:nvPicPr>
          <p:cNvPr id="19463" name="Picture 3" descr="C:\Users\Owner\AppData\Local\Microsoft\Windows\Temporary Internet Files\Content.IE5\M7A4I806\MC900216866[1].wmf"/>
          <p:cNvPicPr>
            <a:picLocks noChangeAspect="1" noChangeArrowheads="1"/>
          </p:cNvPicPr>
          <p:nvPr/>
        </p:nvPicPr>
        <p:blipFill>
          <a:blip r:embed="rId2" cstate="print"/>
          <a:srcRect/>
          <a:stretch>
            <a:fillRect/>
          </a:stretch>
        </p:blipFill>
        <p:spPr bwMode="auto">
          <a:xfrm>
            <a:off x="1447800" y="4316413"/>
            <a:ext cx="1825625" cy="1776412"/>
          </a:xfrm>
          <a:prstGeom prst="rect">
            <a:avLst/>
          </a:prstGeom>
          <a:noFill/>
          <a:ln w="9525">
            <a:noFill/>
            <a:miter lim="800000"/>
            <a:headEnd/>
            <a:tailEnd/>
          </a:ln>
        </p:spPr>
      </p:pic>
      <p:cxnSp>
        <p:nvCxnSpPr>
          <p:cNvPr id="9" name="Straight Arrow Connector 8"/>
          <p:cNvCxnSpPr/>
          <p:nvPr/>
        </p:nvCxnSpPr>
        <p:spPr>
          <a:xfrm flipH="1">
            <a:off x="3273425" y="5334000"/>
            <a:ext cx="2060575"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465" name="TextBox 9"/>
          <p:cNvSpPr txBox="1">
            <a:spLocks noChangeArrowheads="1"/>
          </p:cNvSpPr>
          <p:nvPr/>
        </p:nvSpPr>
        <p:spPr bwMode="auto">
          <a:xfrm>
            <a:off x="5486400" y="5143500"/>
            <a:ext cx="2514600" cy="381000"/>
          </a:xfrm>
          <a:prstGeom prst="rect">
            <a:avLst/>
          </a:prstGeom>
          <a:noFill/>
          <a:ln w="9525">
            <a:noFill/>
            <a:miter lim="800000"/>
            <a:headEnd/>
            <a:tailEnd/>
          </a:ln>
        </p:spPr>
        <p:txBody>
          <a:bodyPr>
            <a:spAutoFit/>
          </a:bodyPr>
          <a:lstStyle/>
          <a:p>
            <a:r>
              <a:rPr lang="en-US"/>
              <a:t>Commercial Farm</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2)">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heel(2)">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752600"/>
          </a:xfrm>
        </p:spPr>
        <p:txBody>
          <a:bodyPr>
            <a:noAutofit/>
          </a:bodyPr>
          <a:lstStyle/>
          <a:p>
            <a:pPr>
              <a:defRPr/>
            </a:pPr>
            <a:r>
              <a:rPr lang="en-US" sz="5400" b="1" dirty="0" smtClean="0">
                <a:effectLst>
                  <a:outerShdw blurRad="38100" dist="38100" dir="2700000" algn="tl">
                    <a:srgbClr val="000000">
                      <a:alpha val="43137"/>
                    </a:srgbClr>
                  </a:outerShdw>
                </a:effectLst>
              </a:rPr>
              <a:t>SUBSISTENCE FARMING:</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SUBREGIONS</a:t>
            </a:r>
            <a:endParaRPr lang="en-US" sz="5400" b="1" dirty="0">
              <a:effectLst>
                <a:outerShdw blurRad="38100" dist="38100" dir="2700000" algn="tl">
                  <a:srgbClr val="000000">
                    <a:alpha val="43137"/>
                  </a:srgbClr>
                </a:outerShdw>
              </a:effectLst>
            </a:endParaRPr>
          </a:p>
        </p:txBody>
      </p:sp>
      <p:pic>
        <p:nvPicPr>
          <p:cNvPr id="89090" name="Picture 2" descr="C:\Users\Owner\AppData\Local\Microsoft\Windows\Temporary Internet Files\Content.IE5\M7A4I806\MC900332178[1].wmf"/>
          <p:cNvPicPr>
            <a:picLocks noChangeAspect="1" noChangeArrowheads="1"/>
          </p:cNvPicPr>
          <p:nvPr/>
        </p:nvPicPr>
        <p:blipFill>
          <a:blip r:embed="rId2" cstate="print">
            <a:duotone>
              <a:prstClr val="black"/>
              <a:schemeClr val="accent1">
                <a:tint val="45000"/>
                <a:satMod val="400000"/>
              </a:schemeClr>
            </a:duotone>
            <a:lum bright="-20000" contrast="40000"/>
            <a:extLst>
              <a:ext uri="{28A0092B-C50C-407E-A947-70E740481C1C}">
                <a14:useLocalDpi xmlns:a14="http://schemas.microsoft.com/office/drawing/2010/main" xmlns="" val="0"/>
              </a:ext>
            </a:extLst>
          </a:blip>
          <a:srcRect/>
          <a:stretch>
            <a:fillRect/>
          </a:stretch>
        </p:blipFill>
        <p:spPr bwMode="auto">
          <a:xfrm>
            <a:off x="685800" y="4495799"/>
            <a:ext cx="2590800" cy="1831835"/>
          </a:xfrm>
          <a:prstGeom prst="rect">
            <a:avLst/>
          </a:prstGeom>
          <a:ln w="38100" cap="sq">
            <a:solidFill>
              <a:schemeClr val="accent1">
                <a:lumMod val="50000"/>
              </a:schemeClr>
            </a:solidFill>
            <a:prstDash val="solid"/>
            <a:miter lim="800000"/>
          </a:ln>
          <a:effectLst>
            <a:glow rad="228600">
              <a:schemeClr val="accent4">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3124200" y="3279775"/>
            <a:ext cx="5308600" cy="2201863"/>
          </a:xfrm>
          <a:ln w="57150">
            <a:solidFill>
              <a:srgbClr val="6A2A16"/>
            </a:solidFill>
            <a:prstDash val="lgDashDot"/>
          </a:ln>
        </p:spPr>
        <p:txBody>
          <a:bodyPr/>
          <a:lstStyle/>
          <a:p>
            <a:pPr marL="0" indent="0" algn="ctr">
              <a:buFont typeface="Symbol" pitchFamily="18" charset="2"/>
              <a:buNone/>
            </a:pPr>
            <a:endParaRPr lang="en-US" sz="800" b="1" smtClean="0">
              <a:solidFill>
                <a:srgbClr val="C00000"/>
              </a:solidFill>
            </a:endParaRPr>
          </a:p>
          <a:p>
            <a:pPr marL="0" indent="0" algn="ctr">
              <a:buFont typeface="Symbol" pitchFamily="18" charset="2"/>
              <a:buNone/>
            </a:pPr>
            <a:endParaRPr lang="en-US" sz="800" b="1" smtClean="0">
              <a:solidFill>
                <a:srgbClr val="C00000"/>
              </a:solidFill>
            </a:endParaRPr>
          </a:p>
          <a:p>
            <a:pPr marL="0" indent="0" algn="ctr">
              <a:buFont typeface="Symbol" pitchFamily="18" charset="2"/>
              <a:buNone/>
            </a:pPr>
            <a:r>
              <a:rPr lang="en-US" sz="2800" b="1" smtClean="0">
                <a:solidFill>
                  <a:srgbClr val="C00000"/>
                </a:solidFill>
              </a:rPr>
              <a:t>Subsistence farming varies according to adaptations to varying climates.</a:t>
            </a:r>
          </a:p>
        </p:txBody>
      </p:sp>
      <p:sp>
        <p:nvSpPr>
          <p:cNvPr id="21507" name="Title 2"/>
          <p:cNvSpPr>
            <a:spLocks noGrp="1"/>
          </p:cNvSpPr>
          <p:nvPr>
            <p:ph type="title"/>
          </p:nvPr>
        </p:nvSpPr>
        <p:spPr/>
        <p:txBody>
          <a:bodyPr/>
          <a:lstStyle/>
          <a:p>
            <a:r>
              <a:rPr lang="en-US" smtClean="0"/>
              <a:t>Subsistence Farming:  Subregions</a:t>
            </a:r>
          </a:p>
        </p:txBody>
      </p:sp>
      <p:pic>
        <p:nvPicPr>
          <p:cNvPr id="95239" name="Picture 7" descr="C:\Users\Owner\AppData\Local\Microsoft\Windows\Temporary Internet Files\Content.IE5\816OX8L9\MP900401462[1].jpg"/>
          <p:cNvPicPr>
            <a:picLocks noChangeAspect="1" noChangeArrowheads="1"/>
          </p:cNvPicPr>
          <p:nvPr/>
        </p:nvPicPr>
        <p:blipFill>
          <a:blip r:embed="rId2" cstate="print"/>
          <a:srcRect/>
          <a:stretch>
            <a:fillRect/>
          </a:stretch>
        </p:blipFill>
        <p:spPr bwMode="auto">
          <a:xfrm>
            <a:off x="685800" y="2781300"/>
            <a:ext cx="2081213" cy="3121025"/>
          </a:xfrm>
          <a:prstGeom prst="rect">
            <a:avLst/>
          </a:prstGeom>
          <a:ln w="19050" cap="sq">
            <a:solidFill>
              <a:srgbClr val="C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animEffect transition="in" filter="fade">
                                      <p:cBhvr>
                                        <p:cTn id="7" dur="1000"/>
                                        <p:tgtEl>
                                          <p:spTgt spid="21506">
                                            <p:txEl>
                                              <p:pRg st="2" end="2"/>
                                            </p:txEl>
                                          </p:spTgt>
                                        </p:tgtEl>
                                      </p:cBhvr>
                                    </p:animEffect>
                                    <p:anim calcmode="lin" valueType="num">
                                      <p:cBhvr>
                                        <p:cTn id="8"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895600"/>
            <a:ext cx="7408863" cy="3268663"/>
          </a:xfrm>
        </p:spPr>
        <p:txBody>
          <a:bodyPr/>
          <a:lstStyle/>
          <a:p>
            <a:pPr algn="just">
              <a:buFont typeface="Wingdings" pitchFamily="2" charset="2"/>
              <a:buChar char="Ø"/>
            </a:pPr>
            <a:endParaRPr lang="en-US" sz="3200" b="1" dirty="0" smtClean="0"/>
          </a:p>
          <a:p>
            <a:pPr algn="just">
              <a:buFont typeface="Wingdings" pitchFamily="2" charset="2"/>
              <a:buChar char="Ø"/>
            </a:pPr>
            <a:endParaRPr lang="en-US" sz="3200" b="1" dirty="0" smtClean="0"/>
          </a:p>
          <a:p>
            <a:pPr algn="just">
              <a:buFont typeface="Wingdings" pitchFamily="2" charset="2"/>
              <a:buChar char="Ø"/>
            </a:pPr>
            <a:r>
              <a:rPr lang="en-US" sz="2600" b="1" dirty="0" err="1" smtClean="0">
                <a:solidFill>
                  <a:srgbClr val="C00000"/>
                </a:solidFill>
              </a:rPr>
              <a:t>Subregions</a:t>
            </a:r>
            <a:r>
              <a:rPr lang="en-US" sz="2600" b="1" dirty="0" smtClean="0">
                <a:solidFill>
                  <a:srgbClr val="C00000"/>
                </a:solidFill>
              </a:rPr>
              <a:t> for subsistence farming include:</a:t>
            </a:r>
          </a:p>
          <a:p>
            <a:pPr lvl="2" algn="just">
              <a:buFont typeface="Wingdings" pitchFamily="2" charset="2"/>
              <a:buChar char="Ø"/>
            </a:pPr>
            <a:r>
              <a:rPr lang="en-US" sz="2400" b="1" dirty="0" smtClean="0"/>
              <a:t>intensive subsistence agriculture</a:t>
            </a:r>
          </a:p>
          <a:p>
            <a:pPr lvl="2" algn="just">
              <a:buFont typeface="Wingdings" pitchFamily="2" charset="2"/>
              <a:buChar char="Ø"/>
            </a:pPr>
            <a:r>
              <a:rPr lang="en-US" sz="2400" b="1" dirty="0" smtClean="0"/>
              <a:t>shifting cultivation</a:t>
            </a:r>
          </a:p>
          <a:p>
            <a:pPr lvl="2" algn="just">
              <a:buFont typeface="Wingdings" pitchFamily="2" charset="2"/>
              <a:buChar char="Ø"/>
            </a:pPr>
            <a:r>
              <a:rPr lang="en-US" sz="2400" b="1" dirty="0" smtClean="0"/>
              <a:t>pastoral </a:t>
            </a:r>
            <a:r>
              <a:rPr lang="en-US" sz="2400" b="1" dirty="0" err="1" smtClean="0"/>
              <a:t>nomadism</a:t>
            </a:r>
            <a:endParaRPr lang="en-US" sz="2400" b="1" dirty="0" smtClean="0"/>
          </a:p>
        </p:txBody>
      </p:sp>
      <p:sp>
        <p:nvSpPr>
          <p:cNvPr id="22531" name="Title 2"/>
          <p:cNvSpPr>
            <a:spLocks noGrp="1"/>
          </p:cNvSpPr>
          <p:nvPr>
            <p:ph type="title"/>
          </p:nvPr>
        </p:nvSpPr>
        <p:spPr/>
        <p:txBody>
          <a:bodyPr/>
          <a:lstStyle/>
          <a:p>
            <a:r>
              <a:rPr lang="en-US" smtClean="0"/>
              <a:t>Subsistence Farming:  Subregions</a:t>
            </a:r>
          </a:p>
        </p:txBody>
      </p:sp>
      <p:pic>
        <p:nvPicPr>
          <p:cNvPr id="22532" name="Picture 2" descr="C:\Users\Owner\AppData\Local\Microsoft\Windows\Temporary Internet Files\Content.IE5\7SOKX3GN\MC900055140[1].wmf"/>
          <p:cNvPicPr>
            <a:picLocks noChangeAspect="1" noChangeArrowheads="1"/>
          </p:cNvPicPr>
          <p:nvPr/>
        </p:nvPicPr>
        <p:blipFill>
          <a:blip r:embed="rId2" cstate="print"/>
          <a:srcRect/>
          <a:stretch>
            <a:fillRect/>
          </a:stretch>
        </p:blipFill>
        <p:spPr bwMode="auto">
          <a:xfrm>
            <a:off x="3048000" y="1358900"/>
            <a:ext cx="3086100" cy="240188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4" end="4"/>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685800" y="2674938"/>
            <a:ext cx="7848600" cy="3451225"/>
          </a:xfrm>
          <a:ln w="57150">
            <a:solidFill>
              <a:srgbClr val="6A2A16"/>
            </a:solidFill>
          </a:ln>
        </p:spPr>
        <p:txBody>
          <a:bodyPr/>
          <a:lstStyle/>
          <a:p>
            <a:pPr algn="just">
              <a:buFont typeface="Wingdings" pitchFamily="2" charset="2"/>
              <a:buChar char="Ø"/>
            </a:pPr>
            <a:r>
              <a:rPr lang="en-US" b="1" dirty="0" smtClean="0"/>
              <a:t>Intensive subsistence agriculture yields a large amount of output per acres through </a:t>
            </a:r>
            <a:r>
              <a:rPr lang="en-US" b="1" dirty="0" smtClean="0">
                <a:solidFill>
                  <a:srgbClr val="C00000"/>
                </a:solidFill>
              </a:rPr>
              <a:t>concentrated farming </a:t>
            </a:r>
            <a:r>
              <a:rPr lang="en-US" b="1" dirty="0" smtClean="0"/>
              <a:t>but still only provides a subsistence living for farmers.</a:t>
            </a:r>
          </a:p>
          <a:p>
            <a:pPr algn="just">
              <a:buFont typeface="Wingdings" pitchFamily="2" charset="2"/>
              <a:buChar char="Ø"/>
            </a:pPr>
            <a:r>
              <a:rPr lang="en-US" b="1" dirty="0" smtClean="0"/>
              <a:t>Sometimes farmers may sell a little to others, but usually they </a:t>
            </a:r>
            <a:r>
              <a:rPr lang="en-US" b="1" dirty="0" smtClean="0">
                <a:solidFill>
                  <a:srgbClr val="C00000"/>
                </a:solidFill>
              </a:rPr>
              <a:t>raise crops for their own consumption.</a:t>
            </a:r>
          </a:p>
        </p:txBody>
      </p:sp>
      <p:sp>
        <p:nvSpPr>
          <p:cNvPr id="23555" name="Title 2"/>
          <p:cNvSpPr>
            <a:spLocks noGrp="1"/>
          </p:cNvSpPr>
          <p:nvPr>
            <p:ph type="title"/>
          </p:nvPr>
        </p:nvSpPr>
        <p:spPr/>
        <p:txBody>
          <a:bodyPr/>
          <a:lstStyle/>
          <a:p>
            <a:r>
              <a:rPr lang="en-US" smtClean="0"/>
              <a:t>Intensive Subsistence Agriculture</a:t>
            </a:r>
          </a:p>
        </p:txBody>
      </p:sp>
      <p:pic>
        <p:nvPicPr>
          <p:cNvPr id="23556" name="Picture 2" descr="C:\Users\Owner\AppData\Local\Microsoft\Windows\Temporary Internet Files\Content.IE5\816OX8L9\MC900198445[1].wmf"/>
          <p:cNvPicPr>
            <a:picLocks noChangeAspect="1" noChangeArrowheads="1"/>
          </p:cNvPicPr>
          <p:nvPr/>
        </p:nvPicPr>
        <p:blipFill>
          <a:blip r:embed="rId2" cstate="print"/>
          <a:srcRect/>
          <a:stretch>
            <a:fillRect/>
          </a:stretch>
        </p:blipFill>
        <p:spPr bwMode="auto">
          <a:xfrm>
            <a:off x="3276600" y="4724400"/>
            <a:ext cx="2759075" cy="2020888"/>
          </a:xfrm>
          <a:prstGeom prst="rect">
            <a:avLst/>
          </a:prstGeom>
          <a:noFill/>
          <a:ln w="57150">
            <a:solidFill>
              <a:srgbClr val="6A2A16"/>
            </a:solid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wipe(right)">
                                      <p:cBhvr>
                                        <p:cTn id="7" dur="1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wipe(right)">
                                      <p:cBhvr>
                                        <p:cTn id="12" dur="1000"/>
                                        <p:tgtEl>
                                          <p:spTgt spid="235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a:buFont typeface="Wingdings" pitchFamily="2" charset="2"/>
              <a:buChar char="Ø"/>
            </a:pPr>
            <a:endParaRPr lang="en-US" dirty="0" smtClean="0"/>
          </a:p>
          <a:p>
            <a:pPr>
              <a:buFont typeface="Wingdings" pitchFamily="2" charset="2"/>
              <a:buChar char="Ø"/>
            </a:pPr>
            <a:endParaRPr lang="en-US" dirty="0" smtClean="0"/>
          </a:p>
          <a:p>
            <a:pPr algn="just">
              <a:buFont typeface="Wingdings" pitchFamily="2" charset="2"/>
              <a:buChar char="Ø"/>
            </a:pPr>
            <a:endParaRPr lang="en-US" b="1" dirty="0" smtClean="0"/>
          </a:p>
          <a:p>
            <a:pPr algn="just">
              <a:buFont typeface="Wingdings" pitchFamily="2" charset="2"/>
              <a:buChar char="Ø"/>
            </a:pPr>
            <a:r>
              <a:rPr lang="en-US" b="1" dirty="0" smtClean="0">
                <a:solidFill>
                  <a:srgbClr val="C00000"/>
                </a:solidFill>
              </a:rPr>
              <a:t>Intensive subsistence farming </a:t>
            </a:r>
            <a:r>
              <a:rPr lang="en-US" b="1" dirty="0" smtClean="0"/>
              <a:t>is found in heavily populated areas of East and South Asia.</a:t>
            </a:r>
          </a:p>
          <a:p>
            <a:pPr algn="just">
              <a:buFont typeface="Wingdings" pitchFamily="2" charset="2"/>
              <a:buChar char="Ø"/>
            </a:pPr>
            <a:r>
              <a:rPr lang="en-US" b="1" dirty="0" smtClean="0"/>
              <a:t>A </a:t>
            </a:r>
            <a:r>
              <a:rPr lang="en-US" b="1" dirty="0" smtClean="0">
                <a:solidFill>
                  <a:srgbClr val="C00000"/>
                </a:solidFill>
              </a:rPr>
              <a:t>little less than half of the world’s people </a:t>
            </a:r>
            <a:r>
              <a:rPr lang="en-US" b="1" dirty="0" smtClean="0"/>
              <a:t>are engaged in this type of farming.</a:t>
            </a:r>
          </a:p>
          <a:p>
            <a:pPr algn="just">
              <a:buFont typeface="Wingdings" pitchFamily="2" charset="2"/>
              <a:buChar char="Ø"/>
            </a:pPr>
            <a:r>
              <a:rPr lang="en-US" b="1" dirty="0" smtClean="0">
                <a:solidFill>
                  <a:srgbClr val="C00000"/>
                </a:solidFill>
              </a:rPr>
              <a:t>Population densities </a:t>
            </a:r>
            <a:r>
              <a:rPr lang="en-US" b="1" dirty="0" smtClean="0"/>
              <a:t>are high.</a:t>
            </a:r>
          </a:p>
        </p:txBody>
      </p:sp>
      <p:sp>
        <p:nvSpPr>
          <p:cNvPr id="24579" name="Title 2"/>
          <p:cNvSpPr>
            <a:spLocks noGrp="1"/>
          </p:cNvSpPr>
          <p:nvPr>
            <p:ph type="title"/>
          </p:nvPr>
        </p:nvSpPr>
        <p:spPr/>
        <p:txBody>
          <a:bodyPr/>
          <a:lstStyle/>
          <a:p>
            <a:r>
              <a:rPr lang="en-US" smtClean="0"/>
              <a:t>Intensive Subsistence Agriculture</a:t>
            </a:r>
          </a:p>
        </p:txBody>
      </p:sp>
      <p:pic>
        <p:nvPicPr>
          <p:cNvPr id="99330" name="Picture 2" descr="C:\Users\Owner\AppData\Local\Microsoft\Windows\Temporary Internet Files\Content.IE5\816OX8L9\MC900289994[1].wmf"/>
          <p:cNvPicPr>
            <a:picLocks noChangeAspect="1" noChangeArrowheads="1"/>
          </p:cNvPicPr>
          <p:nvPr/>
        </p:nvPicPr>
        <p:blipFill>
          <a:blip r:embed="rId2" cstate="print"/>
          <a:srcRect/>
          <a:stretch>
            <a:fillRect/>
          </a:stretch>
        </p:blipFill>
        <p:spPr bwMode="auto">
          <a:xfrm>
            <a:off x="3276600" y="1371600"/>
            <a:ext cx="2459038" cy="2162175"/>
          </a:xfrm>
          <a:prstGeom prst="rect">
            <a:avLst/>
          </a:prstGeom>
          <a:noFill/>
          <a:ln w="57150">
            <a:solidFill>
              <a:schemeClr val="accent1">
                <a:lumMod val="50000"/>
              </a:schemeClr>
            </a:solidFill>
          </a:ln>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8">
                                            <p:txEl>
                                              <p:pRg st="3" end="3"/>
                                            </p:txEl>
                                          </p:spTgt>
                                        </p:tgtEl>
                                        <p:attrNameLst>
                                          <p:attrName>style.visibility</p:attrName>
                                        </p:attrNameLst>
                                      </p:cBhvr>
                                      <p:to>
                                        <p:strVal val="visible"/>
                                      </p:to>
                                    </p:set>
                                    <p:animEffect transition="in" filter="wipe(left)">
                                      <p:cBhvr>
                                        <p:cTn id="7" dur="1000"/>
                                        <p:tgtEl>
                                          <p:spTgt spid="2457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578">
                                            <p:txEl>
                                              <p:pRg st="4" end="4"/>
                                            </p:txEl>
                                          </p:spTgt>
                                        </p:tgtEl>
                                        <p:attrNameLst>
                                          <p:attrName>style.visibility</p:attrName>
                                        </p:attrNameLst>
                                      </p:cBhvr>
                                      <p:to>
                                        <p:strVal val="visible"/>
                                      </p:to>
                                    </p:set>
                                    <p:animEffect transition="in" filter="wipe(left)">
                                      <p:cBhvr>
                                        <p:cTn id="12" dur="1000"/>
                                        <p:tgtEl>
                                          <p:spTgt spid="2457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578">
                                            <p:txEl>
                                              <p:pRg st="5" end="5"/>
                                            </p:txEl>
                                          </p:spTgt>
                                        </p:tgtEl>
                                        <p:attrNameLst>
                                          <p:attrName>style.visibility</p:attrName>
                                        </p:attrNameLst>
                                      </p:cBhvr>
                                      <p:to>
                                        <p:strVal val="visible"/>
                                      </p:to>
                                    </p:set>
                                    <p:animEffect transition="in" filter="wipe(left)">
                                      <p:cBhvr>
                                        <p:cTn id="17" dur="10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smtClean="0"/>
              <a:t>Intensive Subsistence Agriculture</a:t>
            </a:r>
          </a:p>
        </p:txBody>
      </p:sp>
      <p:sp>
        <p:nvSpPr>
          <p:cNvPr id="25603" name="TextBox 3"/>
          <p:cNvSpPr txBox="1">
            <a:spLocks noChangeArrowheads="1"/>
          </p:cNvSpPr>
          <p:nvPr/>
        </p:nvSpPr>
        <p:spPr bwMode="auto">
          <a:xfrm>
            <a:off x="381000" y="2743200"/>
            <a:ext cx="5638800" cy="3508375"/>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en-US" sz="2800" b="1">
                <a:solidFill>
                  <a:srgbClr val="C00000"/>
                </a:solidFill>
              </a:rPr>
              <a:t>East and South Asia</a:t>
            </a:r>
          </a:p>
          <a:p>
            <a:pPr marL="742950" lvl="1" indent="-285750" algn="just">
              <a:buFont typeface="Wingdings" pitchFamily="2" charset="2"/>
              <a:buChar char="Ø"/>
            </a:pPr>
            <a:r>
              <a:rPr lang="en-US" sz="2200" b="1"/>
              <a:t>Wet, or low land, rice is dominant in many areas.</a:t>
            </a:r>
          </a:p>
          <a:p>
            <a:pPr marL="742950" lvl="1" indent="-285750" algn="just">
              <a:buFont typeface="Wingdings" pitchFamily="2" charset="2"/>
              <a:buChar char="Ø"/>
            </a:pPr>
            <a:r>
              <a:rPr lang="en-US" sz="2200" b="1">
                <a:solidFill>
                  <a:srgbClr val="C00000"/>
                </a:solidFill>
              </a:rPr>
              <a:t>Wet rice </a:t>
            </a:r>
            <a:r>
              <a:rPr lang="en-US" sz="2200" b="1"/>
              <a:t>is planted on dry land in a nursery and then moved as seedlings to a flooded field to promote growth.</a:t>
            </a:r>
          </a:p>
          <a:p>
            <a:pPr marL="742950" lvl="1" indent="-285750" algn="just">
              <a:buFont typeface="Wingdings" pitchFamily="2" charset="2"/>
              <a:buChar char="Ø"/>
            </a:pPr>
            <a:r>
              <a:rPr lang="en-US" sz="2200" b="1">
                <a:solidFill>
                  <a:srgbClr val="C00000"/>
                </a:solidFill>
              </a:rPr>
              <a:t>The crop requires much attention and time but it can produce large amounts of food.</a:t>
            </a:r>
          </a:p>
          <a:p>
            <a:pPr marL="742950" lvl="1" indent="-285750">
              <a:buFont typeface="Wingdings" pitchFamily="2" charset="2"/>
              <a:buChar char="Ø"/>
            </a:pPr>
            <a:endParaRPr lang="en-US"/>
          </a:p>
        </p:txBody>
      </p:sp>
      <p:pic>
        <p:nvPicPr>
          <p:cNvPr id="25604" name="Picture 3" descr="C:\Users\Owner\AppData\Local\Microsoft\Windows\Temporary Internet Files\Content.IE5\M7A4I806\MP90040374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2705100"/>
            <a:ext cx="2081213" cy="3121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p:cTn id="7" dur="10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560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560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560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p:cTn id="13" dur="10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560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560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560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p:cTn id="19" dur="1000" fill="hold"/>
                                        <p:tgtEl>
                                          <p:spTgt spid="2560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560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560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871538" y="2674938"/>
            <a:ext cx="7408862" cy="3954462"/>
          </a:xfrm>
        </p:spPr>
        <p:txBody>
          <a:bodyPr/>
          <a:lstStyle/>
          <a:p>
            <a:pPr algn="just">
              <a:buFont typeface="Wingdings" pitchFamily="2" charset="2"/>
              <a:buChar char="Ø"/>
            </a:pPr>
            <a:endParaRPr lang="en-US" b="1" smtClean="0">
              <a:solidFill>
                <a:srgbClr val="C00000"/>
              </a:solidFill>
            </a:endParaRPr>
          </a:p>
          <a:p>
            <a:pPr algn="just">
              <a:buFont typeface="Wingdings" pitchFamily="2" charset="2"/>
              <a:buChar char="Ø"/>
            </a:pPr>
            <a:endParaRPr lang="en-US" b="1" smtClean="0">
              <a:solidFill>
                <a:srgbClr val="C00000"/>
              </a:solidFill>
            </a:endParaRPr>
          </a:p>
          <a:p>
            <a:pPr algn="just">
              <a:buFont typeface="Wingdings" pitchFamily="2" charset="2"/>
              <a:buChar char="Ø"/>
            </a:pPr>
            <a:r>
              <a:rPr lang="en-US" b="1" smtClean="0">
                <a:solidFill>
                  <a:srgbClr val="C00000"/>
                </a:solidFill>
              </a:rPr>
              <a:t>Labor intensive agriculture </a:t>
            </a:r>
            <a:r>
              <a:rPr lang="en-US" b="1" smtClean="0"/>
              <a:t>employs large numbers of people and requires relatively little capital to produce food.</a:t>
            </a:r>
          </a:p>
          <a:p>
            <a:pPr algn="just">
              <a:buFont typeface="Wingdings" pitchFamily="2" charset="2"/>
              <a:buChar char="Ø"/>
            </a:pPr>
            <a:r>
              <a:rPr lang="en-US" b="1" smtClean="0">
                <a:solidFill>
                  <a:srgbClr val="C00000"/>
                </a:solidFill>
              </a:rPr>
              <a:t>Most work is done by hand.</a:t>
            </a:r>
          </a:p>
          <a:p>
            <a:pPr algn="just">
              <a:buFont typeface="Wingdings" pitchFamily="2" charset="2"/>
              <a:buChar char="Ø"/>
            </a:pPr>
            <a:r>
              <a:rPr lang="en-US" b="1" smtClean="0"/>
              <a:t>Although the crops the farmers raise form the basis of their diets, they often link to other regions for </a:t>
            </a:r>
            <a:r>
              <a:rPr lang="en-US" b="1" smtClean="0">
                <a:solidFill>
                  <a:srgbClr val="C00000"/>
                </a:solidFill>
              </a:rPr>
              <a:t>specialized products.</a:t>
            </a:r>
          </a:p>
        </p:txBody>
      </p:sp>
      <p:sp>
        <p:nvSpPr>
          <p:cNvPr id="26627" name="Title 2"/>
          <p:cNvSpPr>
            <a:spLocks noGrp="1"/>
          </p:cNvSpPr>
          <p:nvPr>
            <p:ph type="title"/>
          </p:nvPr>
        </p:nvSpPr>
        <p:spPr/>
        <p:txBody>
          <a:bodyPr/>
          <a:lstStyle/>
          <a:p>
            <a:r>
              <a:rPr lang="en-US" smtClean="0"/>
              <a:t>Intensive Subsistence Agriculture</a:t>
            </a:r>
          </a:p>
        </p:txBody>
      </p:sp>
      <p:pic>
        <p:nvPicPr>
          <p:cNvPr id="98306" name="Picture 2" descr="C:\Users\Owner\AppData\Local\Microsoft\Windows\Temporary Internet Files\Content.IE5\816OX8L9\MC900197869[1].wmf"/>
          <p:cNvPicPr>
            <a:picLocks noChangeAspect="1" noChangeArrowheads="1"/>
          </p:cNvPicPr>
          <p:nvPr/>
        </p:nvPicPr>
        <p:blipFill>
          <a:blip r:embed="rId2" cstate="print">
            <a:duotone>
              <a:schemeClr val="accent1">
                <a:shade val="45000"/>
                <a:satMod val="135000"/>
              </a:schemeClr>
              <a:prstClr val="white"/>
            </a:duotone>
            <a:lum bright="-20000" contrast="40000"/>
          </a:blip>
          <a:srcRect/>
          <a:stretch>
            <a:fillRect/>
          </a:stretch>
        </p:blipFill>
        <p:spPr bwMode="auto">
          <a:xfrm>
            <a:off x="3048000" y="1371600"/>
            <a:ext cx="2768600" cy="218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6626">
                                            <p:txEl>
                                              <p:pRg st="2" end="2"/>
                                            </p:txEl>
                                          </p:spTgt>
                                        </p:tgtEl>
                                        <p:attrNameLst>
                                          <p:attrName>style.visibility</p:attrName>
                                        </p:attrNameLst>
                                      </p:cBhvr>
                                      <p:to>
                                        <p:strVal val="visible"/>
                                      </p:to>
                                    </p:set>
                                    <p:anim calcmode="lin" valueType="num">
                                      <p:cBhvr>
                                        <p:cTn id="7" dur="500" decel="50000" fill="hold">
                                          <p:stCondLst>
                                            <p:cond delay="0"/>
                                          </p:stCondLst>
                                        </p:cTn>
                                        <p:tgtEl>
                                          <p:spTgt spid="26626">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26">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26">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26626">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26">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26">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26">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26">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anim calcmode="lin" valueType="num">
                                      <p:cBhvr>
                                        <p:cTn id="19" dur="500" decel="50000" fill="hold">
                                          <p:stCondLst>
                                            <p:cond delay="0"/>
                                          </p:stCondLst>
                                        </p:cTn>
                                        <p:tgtEl>
                                          <p:spTgt spid="26626">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6626">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6626">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26626">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6626">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6626">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6626">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6626">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26626">
                                            <p:txEl>
                                              <p:pRg st="4" end="4"/>
                                            </p:txEl>
                                          </p:spTgt>
                                        </p:tgtEl>
                                        <p:attrNameLst>
                                          <p:attrName>style.visibility</p:attrName>
                                        </p:attrNameLst>
                                      </p:cBhvr>
                                      <p:to>
                                        <p:strVal val="visible"/>
                                      </p:to>
                                    </p:set>
                                    <p:anim calcmode="lin" valueType="num">
                                      <p:cBhvr>
                                        <p:cTn id="31" dur="500" decel="50000" fill="hold">
                                          <p:stCondLst>
                                            <p:cond delay="0"/>
                                          </p:stCondLst>
                                        </p:cTn>
                                        <p:tgtEl>
                                          <p:spTgt spid="26626">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6626">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6626">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26626">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6626">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6626">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6626">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algn="just">
              <a:buFont typeface="Wingdings" pitchFamily="2" charset="2"/>
              <a:buChar char="Ø"/>
            </a:pPr>
            <a:r>
              <a:rPr lang="en-US" b="1" dirty="0" smtClean="0"/>
              <a:t>Shifting cultivation is often referred to as </a:t>
            </a:r>
            <a:r>
              <a:rPr lang="en-US" b="1" dirty="0" smtClean="0">
                <a:solidFill>
                  <a:srgbClr val="C00000"/>
                </a:solidFill>
              </a:rPr>
              <a:t>“slash and burn” </a:t>
            </a:r>
            <a:r>
              <a:rPr lang="en-US" b="1" dirty="0" smtClean="0"/>
              <a:t>or </a:t>
            </a:r>
            <a:r>
              <a:rPr lang="en-US" b="1" dirty="0" err="1" smtClean="0">
                <a:solidFill>
                  <a:srgbClr val="C00000"/>
                </a:solidFill>
              </a:rPr>
              <a:t>swidden</a:t>
            </a:r>
            <a:r>
              <a:rPr lang="en-US" b="1" dirty="0" smtClean="0">
                <a:solidFill>
                  <a:srgbClr val="C00000"/>
                </a:solidFill>
              </a:rPr>
              <a:t> agriculture.</a:t>
            </a:r>
          </a:p>
          <a:p>
            <a:pPr algn="just">
              <a:buFont typeface="Wingdings" pitchFamily="2" charset="2"/>
              <a:buChar char="Ø"/>
            </a:pPr>
            <a:r>
              <a:rPr lang="en-US" b="1" dirty="0" smtClean="0"/>
              <a:t>This farming method exists primarily in </a:t>
            </a:r>
            <a:r>
              <a:rPr lang="en-US" b="1" dirty="0" smtClean="0">
                <a:solidFill>
                  <a:srgbClr val="C00000"/>
                </a:solidFill>
              </a:rPr>
              <a:t>rain forest zones </a:t>
            </a:r>
            <a:r>
              <a:rPr lang="en-US" b="1" dirty="0" smtClean="0"/>
              <a:t>of:</a:t>
            </a:r>
          </a:p>
          <a:p>
            <a:pPr lvl="1" algn="just">
              <a:buFont typeface="Wingdings" pitchFamily="2" charset="2"/>
              <a:buChar char="Ø"/>
            </a:pPr>
            <a:r>
              <a:rPr lang="en-US" dirty="0" smtClean="0">
                <a:solidFill>
                  <a:srgbClr val="C00000"/>
                </a:solidFill>
              </a:rPr>
              <a:t>Central and South America</a:t>
            </a:r>
          </a:p>
          <a:p>
            <a:pPr lvl="1" algn="just">
              <a:buFont typeface="Wingdings" pitchFamily="2" charset="2"/>
              <a:buChar char="Ø"/>
            </a:pPr>
            <a:r>
              <a:rPr lang="en-US" dirty="0" smtClean="0">
                <a:solidFill>
                  <a:srgbClr val="C00000"/>
                </a:solidFill>
              </a:rPr>
              <a:t>West Africa</a:t>
            </a:r>
          </a:p>
          <a:p>
            <a:pPr lvl="1" algn="just">
              <a:buFont typeface="Wingdings" pitchFamily="2" charset="2"/>
              <a:buChar char="Ø"/>
            </a:pPr>
            <a:r>
              <a:rPr lang="en-US" dirty="0" smtClean="0">
                <a:solidFill>
                  <a:srgbClr val="C00000"/>
                </a:solidFill>
              </a:rPr>
              <a:t>Eastern and Central Asia</a:t>
            </a:r>
          </a:p>
          <a:p>
            <a:pPr lvl="1" algn="just">
              <a:buFont typeface="Wingdings" pitchFamily="2" charset="2"/>
              <a:buChar char="Ø"/>
            </a:pPr>
            <a:r>
              <a:rPr lang="en-US" dirty="0" smtClean="0">
                <a:solidFill>
                  <a:srgbClr val="C00000"/>
                </a:solidFill>
              </a:rPr>
              <a:t>much of southern China and Southeast Asia</a:t>
            </a:r>
          </a:p>
          <a:p>
            <a:pPr lvl="1">
              <a:buFont typeface="Wingdings" pitchFamily="2" charset="2"/>
              <a:buChar char="Ø"/>
            </a:pPr>
            <a:endParaRPr lang="en-US" dirty="0" smtClean="0"/>
          </a:p>
        </p:txBody>
      </p:sp>
      <p:sp>
        <p:nvSpPr>
          <p:cNvPr id="27651" name="Title 2"/>
          <p:cNvSpPr>
            <a:spLocks noGrp="1"/>
          </p:cNvSpPr>
          <p:nvPr>
            <p:ph type="title"/>
          </p:nvPr>
        </p:nvSpPr>
        <p:spPr/>
        <p:txBody>
          <a:bodyPr/>
          <a:lstStyle/>
          <a:p>
            <a:r>
              <a:rPr lang="en-US" smtClean="0"/>
              <a:t>Shifting Cultivation</a:t>
            </a:r>
          </a:p>
        </p:txBody>
      </p:sp>
      <p:pic>
        <p:nvPicPr>
          <p:cNvPr id="27652" name="Picture 4" descr="C:\Users\Owner\AppData\Local\Microsoft\Windows\Temporary Internet Files\Content.IE5\VB892845\MP90040753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3962400"/>
            <a:ext cx="2171700" cy="1447800"/>
          </a:xfrm>
          <a:prstGeom prst="rect">
            <a:avLst/>
          </a:prstGeom>
          <a:ln w="28575" cap="sq">
            <a:solidFill>
              <a:srgbClr val="000000"/>
            </a:solidFill>
            <a:miter lim="800000"/>
          </a:ln>
          <a:effectLst>
            <a:innerShdw blurRad="63500" dist="50800" dir="18900000">
              <a:prstClr val="black">
                <a:alpha val="50000"/>
              </a:prstClr>
            </a:inn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anim calcmode="lin" valueType="num">
                                      <p:cBhvr>
                                        <p:cTn id="7" dur="1000" fill="hold"/>
                                        <p:tgtEl>
                                          <p:spTgt spid="27650">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7650">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7650">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7650">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anim calcmode="lin" valueType="num">
                                      <p:cBhvr>
                                        <p:cTn id="13" dur="1000" fill="hold"/>
                                        <p:tgtEl>
                                          <p:spTgt spid="27650">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27650">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27650">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27650">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anim calcmode="lin" valueType="num">
                                      <p:cBhvr>
                                        <p:cTn id="19" dur="1000" fill="hold"/>
                                        <p:tgtEl>
                                          <p:spTgt spid="27650">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7650">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27650">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27650">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7650">
                                            <p:txEl>
                                              <p:pRg st="5" end="5"/>
                                            </p:txEl>
                                          </p:spTgt>
                                        </p:tgtEl>
                                        <p:attrNameLst>
                                          <p:attrName>style.visibility</p:attrName>
                                        </p:attrNameLst>
                                      </p:cBhvr>
                                      <p:to>
                                        <p:strVal val="visible"/>
                                      </p:to>
                                    </p:set>
                                    <p:anim calcmode="lin" valueType="num">
                                      <p:cBhvr>
                                        <p:cTn id="25" dur="1000" fill="hold"/>
                                        <p:tgtEl>
                                          <p:spTgt spid="27650">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27650">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27650">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133600"/>
            <a:ext cx="7772400" cy="1524000"/>
          </a:xfrm>
        </p:spPr>
        <p:txBody>
          <a:bodyPr/>
          <a:lstStyle/>
          <a:p>
            <a:r>
              <a:rPr lang="en-US" b="1" smtClean="0"/>
              <a:t>MAJOR AGRICULTURAL PRODUCTION REGIONS</a:t>
            </a:r>
          </a:p>
        </p:txBody>
      </p:sp>
      <p:pic>
        <p:nvPicPr>
          <p:cNvPr id="80900" name="Picture 4" descr="C:\Users\Owner\AppData\Local\Microsoft\Windows\Temporary Internet Files\Content.IE5\M7A4I806\MC900211989[1].wmf"/>
          <p:cNvPicPr>
            <a:picLocks noChangeAspect="1" noChangeArrowheads="1"/>
          </p:cNvPicPr>
          <p:nvPr/>
        </p:nvPicPr>
        <p:blipFill>
          <a:blip r:embed="rId2" cstate="print">
            <a:duotone>
              <a:schemeClr val="accent1">
                <a:shade val="45000"/>
                <a:satMod val="135000"/>
              </a:schemeClr>
              <a:prstClr val="white"/>
            </a:duotone>
            <a:lum bright="-20000"/>
            <a:extLst>
              <a:ext uri="{28A0092B-C50C-407E-A947-70E740481C1C}">
                <a14:useLocalDpi xmlns:a14="http://schemas.microsoft.com/office/drawing/2010/main" xmlns="" val="0"/>
              </a:ext>
            </a:extLst>
          </a:blip>
          <a:srcRect/>
          <a:stretch>
            <a:fillRect/>
          </a:stretch>
        </p:blipFill>
        <p:spPr bwMode="auto">
          <a:xfrm>
            <a:off x="228600" y="4343400"/>
            <a:ext cx="3717261" cy="18923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defRPr/>
            </a:pPr>
            <a:r>
              <a:rPr lang="en-US" b="1" dirty="0" smtClean="0">
                <a:solidFill>
                  <a:srgbClr val="C00000"/>
                </a:solidFill>
              </a:rPr>
              <a:t>Shifting cultivation </a:t>
            </a:r>
            <a:r>
              <a:rPr lang="en-US" b="1" dirty="0" smtClean="0"/>
              <a:t>still consumes a large percentage of arable land on the planet.</a:t>
            </a:r>
          </a:p>
          <a:p>
            <a:pPr algn="just">
              <a:buFont typeface="Wingdings" pitchFamily="2" charset="2"/>
              <a:buChar char="Ø"/>
              <a:defRPr/>
            </a:pPr>
            <a:r>
              <a:rPr lang="en-US" b="1" dirty="0" smtClean="0"/>
              <a:t>People who practice shifting cultivation generally live in </a:t>
            </a:r>
            <a:r>
              <a:rPr lang="en-US" b="1" dirty="0" smtClean="0">
                <a:solidFill>
                  <a:srgbClr val="C00000"/>
                </a:solidFill>
              </a:rPr>
              <a:t>small villages </a:t>
            </a:r>
            <a:r>
              <a:rPr lang="en-US" b="1" dirty="0" smtClean="0"/>
              <a:t>and grow food on the surrounding land.</a:t>
            </a:r>
          </a:p>
          <a:p>
            <a:pPr marL="0" indent="0">
              <a:buFont typeface="Symbol" pitchFamily="18" charset="2"/>
              <a:buNone/>
              <a:defRPr/>
            </a:pPr>
            <a:endParaRPr lang="en-US" dirty="0"/>
          </a:p>
        </p:txBody>
      </p:sp>
      <p:sp>
        <p:nvSpPr>
          <p:cNvPr id="28675" name="Title 2"/>
          <p:cNvSpPr>
            <a:spLocks noGrp="1"/>
          </p:cNvSpPr>
          <p:nvPr>
            <p:ph type="title"/>
          </p:nvPr>
        </p:nvSpPr>
        <p:spPr/>
        <p:txBody>
          <a:bodyPr/>
          <a:lstStyle/>
          <a:p>
            <a:r>
              <a:rPr lang="en-US" smtClean="0"/>
              <a:t>Shifting Cultivation</a:t>
            </a:r>
          </a:p>
        </p:txBody>
      </p:sp>
      <p:pic>
        <p:nvPicPr>
          <p:cNvPr id="103428" name="Picture 4" descr="C:\Users\Owner\AppData\Local\Microsoft\Windows\Temporary Internet Files\Content.IE5\POZSG6VI\MC9003536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6200" y="4419600"/>
            <a:ext cx="2026467" cy="2171323"/>
          </a:xfrm>
          <a:prstGeom prst="ellipse">
            <a:avLst/>
          </a:prstGeom>
          <a:ln w="63500" cap="rnd">
            <a:solidFill>
              <a:schemeClr val="tx1"/>
            </a:solidFill>
          </a:ln>
          <a:effectLst>
            <a:glow rad="1397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algn="just">
              <a:buFont typeface="Wingdings" pitchFamily="2" charset="2"/>
              <a:buChar char="Ø"/>
            </a:pPr>
            <a:r>
              <a:rPr lang="en-US" sz="3200" b="1" smtClean="0">
                <a:solidFill>
                  <a:srgbClr val="C00000"/>
                </a:solidFill>
              </a:rPr>
              <a:t>Intertillage</a:t>
            </a:r>
            <a:r>
              <a:rPr lang="en-US" sz="2800" b="1" smtClean="0"/>
              <a:t>—</a:t>
            </a:r>
            <a:r>
              <a:rPr lang="en-US" sz="3000" b="1" i="1" smtClean="0">
                <a:latin typeface="Times New Roman" pitchFamily="18" charset="0"/>
                <a:cs typeface="Times New Roman" pitchFamily="18" charset="0"/>
              </a:rPr>
              <a:t>the growing of various crops </a:t>
            </a:r>
            <a:r>
              <a:rPr lang="en-US" sz="2800" b="1" smtClean="0"/>
              <a:t>—is common with shifting cultivation.</a:t>
            </a:r>
          </a:p>
          <a:p>
            <a:pPr algn="just">
              <a:buFont typeface="Wingdings" pitchFamily="2" charset="2"/>
              <a:buChar char="Ø"/>
            </a:pPr>
            <a:r>
              <a:rPr lang="en-US" sz="2800" b="1" smtClean="0"/>
              <a:t>Farming is done almost </a:t>
            </a:r>
            <a:r>
              <a:rPr lang="en-US" sz="2800" b="1" smtClean="0">
                <a:solidFill>
                  <a:srgbClr val="C00000"/>
                </a:solidFill>
              </a:rPr>
              <a:t>exclusively</a:t>
            </a:r>
            <a:r>
              <a:rPr lang="en-US" sz="2800" b="1" smtClean="0"/>
              <a:t> by hand, and  plows and animals are generally used.</a:t>
            </a:r>
          </a:p>
          <a:p>
            <a:pPr algn="just">
              <a:buFont typeface="Wingdings" pitchFamily="2" charset="2"/>
              <a:buChar char="Ø"/>
            </a:pPr>
            <a:r>
              <a:rPr lang="en-US" sz="2800" b="1" smtClean="0"/>
              <a:t>The main fertilizer is </a:t>
            </a:r>
            <a:r>
              <a:rPr lang="en-US" sz="2800" b="1" smtClean="0">
                <a:solidFill>
                  <a:srgbClr val="C00000"/>
                </a:solidFill>
              </a:rPr>
              <a:t>potash </a:t>
            </a:r>
            <a:r>
              <a:rPr lang="en-US" sz="2800" b="1" smtClean="0"/>
              <a:t>from burning the debris when the site is cleared.</a:t>
            </a:r>
          </a:p>
        </p:txBody>
      </p:sp>
      <p:sp>
        <p:nvSpPr>
          <p:cNvPr id="29699" name="Title 2"/>
          <p:cNvSpPr>
            <a:spLocks noGrp="1"/>
          </p:cNvSpPr>
          <p:nvPr>
            <p:ph type="title"/>
          </p:nvPr>
        </p:nvSpPr>
        <p:spPr/>
        <p:txBody>
          <a:bodyPr/>
          <a:lstStyle/>
          <a:p>
            <a:r>
              <a:rPr lang="en-US" smtClean="0"/>
              <a:t>Shifting Cultivation</a:t>
            </a:r>
          </a:p>
        </p:txBody>
      </p:sp>
      <p:pic>
        <p:nvPicPr>
          <p:cNvPr id="29700" name="Picture 4" descr="C:\Users\Owner\AppData\Local\Microsoft\Windows\Temporary Internet Files\Content.IE5\816OX8L9\MC900351363[1].wmf"/>
          <p:cNvPicPr>
            <a:picLocks noChangeAspect="1" noChangeArrowheads="1"/>
          </p:cNvPicPr>
          <p:nvPr/>
        </p:nvPicPr>
        <p:blipFill>
          <a:blip r:embed="rId2" cstate="print"/>
          <a:srcRect/>
          <a:stretch>
            <a:fillRect/>
          </a:stretch>
        </p:blipFill>
        <p:spPr bwMode="auto">
          <a:xfrm>
            <a:off x="6553200" y="969963"/>
            <a:ext cx="1789113" cy="1630362"/>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1000"/>
                                        <p:tgtEl>
                                          <p:spTgt spid="29698">
                                            <p:txEl>
                                              <p:pRg st="0" end="0"/>
                                            </p:txEl>
                                          </p:spTgt>
                                        </p:tgtEl>
                                      </p:cBhvr>
                                    </p:animEffect>
                                    <p:anim calcmode="lin" valueType="num">
                                      <p:cBhvr>
                                        <p:cTn id="8" dur="10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9698">
                                            <p:txEl>
                                              <p:pRg st="1" end="1"/>
                                            </p:txEl>
                                          </p:spTgt>
                                        </p:tgtEl>
                                        <p:attrNameLst>
                                          <p:attrName>style.visibility</p:attrName>
                                        </p:attrNameLst>
                                      </p:cBhvr>
                                      <p:to>
                                        <p:strVal val="visible"/>
                                      </p:to>
                                    </p:set>
                                    <p:animEffect transition="in" filter="fade">
                                      <p:cBhvr>
                                        <p:cTn id="14" dur="1000"/>
                                        <p:tgtEl>
                                          <p:spTgt spid="29698">
                                            <p:txEl>
                                              <p:pRg st="1" end="1"/>
                                            </p:txEl>
                                          </p:spTgt>
                                        </p:tgtEl>
                                      </p:cBhvr>
                                    </p:animEffect>
                                    <p:anim calcmode="lin" valueType="num">
                                      <p:cBhvr>
                                        <p:cTn id="15" dur="10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9698">
                                            <p:txEl>
                                              <p:pRg st="2" end="2"/>
                                            </p:txEl>
                                          </p:spTgt>
                                        </p:tgtEl>
                                        <p:attrNameLst>
                                          <p:attrName>style.visibility</p:attrName>
                                        </p:attrNameLst>
                                      </p:cBhvr>
                                      <p:to>
                                        <p:strVal val="visible"/>
                                      </p:to>
                                    </p:set>
                                    <p:animEffect transition="in" filter="fade">
                                      <p:cBhvr>
                                        <p:cTn id="21" dur="1000"/>
                                        <p:tgtEl>
                                          <p:spTgt spid="29698">
                                            <p:txEl>
                                              <p:pRg st="2" end="2"/>
                                            </p:txEl>
                                          </p:spTgt>
                                        </p:tgtEl>
                                      </p:cBhvr>
                                    </p:animEffect>
                                    <p:anim calcmode="lin" valueType="num">
                                      <p:cBhvr>
                                        <p:cTn id="22" dur="10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871538" y="2674938"/>
            <a:ext cx="7408862" cy="3725862"/>
          </a:xfrm>
        </p:spPr>
        <p:txBody>
          <a:bodyPr/>
          <a:lstStyle/>
          <a:p>
            <a:pPr algn="just">
              <a:buFont typeface="Wingdings" pitchFamily="2" charset="2"/>
              <a:buChar char="Ø"/>
            </a:pPr>
            <a:endParaRPr lang="en-US" b="1" smtClean="0"/>
          </a:p>
          <a:p>
            <a:pPr algn="just">
              <a:buFont typeface="Wingdings" pitchFamily="2" charset="2"/>
              <a:buChar char="Ø"/>
            </a:pPr>
            <a:endParaRPr lang="en-US" b="1" smtClean="0"/>
          </a:p>
          <a:p>
            <a:pPr algn="just">
              <a:buFont typeface="Wingdings" pitchFamily="2" charset="2"/>
              <a:buChar char="Ø"/>
            </a:pPr>
            <a:endParaRPr lang="en-US" sz="800" b="1" smtClean="0"/>
          </a:p>
          <a:p>
            <a:pPr algn="just">
              <a:buFont typeface="Wingdings" pitchFamily="2" charset="2"/>
              <a:buChar char="Ø"/>
            </a:pPr>
            <a:r>
              <a:rPr lang="en-US" b="1" smtClean="0"/>
              <a:t>When </a:t>
            </a:r>
            <a:r>
              <a:rPr lang="en-US" b="1" smtClean="0">
                <a:solidFill>
                  <a:srgbClr val="C00000"/>
                </a:solidFill>
              </a:rPr>
              <a:t>nutrients are depleted </a:t>
            </a:r>
            <a:r>
              <a:rPr lang="en-US" b="1" smtClean="0"/>
              <a:t>from the soil after a few years, villagers identify another site and clear it.</a:t>
            </a:r>
          </a:p>
          <a:p>
            <a:pPr algn="just">
              <a:buFont typeface="Wingdings" pitchFamily="2" charset="2"/>
              <a:buChar char="Ø"/>
            </a:pPr>
            <a:r>
              <a:rPr lang="en-US" b="1" smtClean="0"/>
              <a:t>They allow the old site to return to its natural vegetation, although they do not entirely abandon it.</a:t>
            </a:r>
          </a:p>
          <a:p>
            <a:pPr algn="just">
              <a:buFont typeface="Wingdings" pitchFamily="2" charset="2"/>
              <a:buChar char="Ø"/>
            </a:pPr>
            <a:r>
              <a:rPr lang="en-US" b="1" smtClean="0">
                <a:solidFill>
                  <a:srgbClr val="C00000"/>
                </a:solidFill>
              </a:rPr>
              <a:t>Villagers return to the original site after a few years to resume their farming.</a:t>
            </a:r>
          </a:p>
        </p:txBody>
      </p:sp>
      <p:sp>
        <p:nvSpPr>
          <p:cNvPr id="30723" name="Title 2"/>
          <p:cNvSpPr>
            <a:spLocks noGrp="1"/>
          </p:cNvSpPr>
          <p:nvPr>
            <p:ph type="title"/>
          </p:nvPr>
        </p:nvSpPr>
        <p:spPr/>
        <p:txBody>
          <a:bodyPr/>
          <a:lstStyle/>
          <a:p>
            <a:r>
              <a:rPr lang="en-US" smtClean="0"/>
              <a:t>Shifting Cultivation</a:t>
            </a:r>
          </a:p>
        </p:txBody>
      </p:sp>
      <p:pic>
        <p:nvPicPr>
          <p:cNvPr id="30724" name="Picture 4" descr="C:\Users\Owner\AppData\Local\Microsoft\Windows\Temporary Internet Files\Content.IE5\816OX8L9\MP900402208[1].jpg"/>
          <p:cNvPicPr>
            <a:picLocks noChangeAspect="1" noChangeArrowheads="1"/>
          </p:cNvPicPr>
          <p:nvPr/>
        </p:nvPicPr>
        <p:blipFill>
          <a:blip r:embed="rId2" cstate="print"/>
          <a:srcRect/>
          <a:stretch>
            <a:fillRect/>
          </a:stretch>
        </p:blipFill>
        <p:spPr bwMode="auto">
          <a:xfrm>
            <a:off x="3276600" y="1295400"/>
            <a:ext cx="2971800" cy="237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30722">
                                            <p:txEl>
                                              <p:pRg st="3" end="3"/>
                                            </p:txEl>
                                          </p:spTgt>
                                        </p:tgtEl>
                                        <p:attrNameLst>
                                          <p:attrName>style.visibility</p:attrName>
                                        </p:attrNameLst>
                                      </p:cBhvr>
                                      <p:to>
                                        <p:strVal val="visible"/>
                                      </p:to>
                                    </p:set>
                                    <p:animEffect transition="in" filter="wipe(right)">
                                      <p:cBhvr>
                                        <p:cTn id="7" dur="1250"/>
                                        <p:tgtEl>
                                          <p:spTgt spid="30722">
                                            <p:txEl>
                                              <p:pRg st="3" end="3"/>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0722">
                                            <p:txEl>
                                              <p:pRg st="4" end="4"/>
                                            </p:txEl>
                                          </p:spTgt>
                                        </p:tgtEl>
                                        <p:attrNameLst>
                                          <p:attrName>style.visibility</p:attrName>
                                        </p:attrNameLst>
                                      </p:cBhvr>
                                      <p:to>
                                        <p:strVal val="visible"/>
                                      </p:to>
                                    </p:set>
                                    <p:animEffect transition="in" filter="wipe(right)">
                                      <p:cBhvr>
                                        <p:cTn id="10" dur="1250"/>
                                        <p:tgtEl>
                                          <p:spTgt spid="30722">
                                            <p:txEl>
                                              <p:pRg st="4" end="4"/>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0722">
                                            <p:txEl>
                                              <p:pRg st="5" end="5"/>
                                            </p:txEl>
                                          </p:spTgt>
                                        </p:tgtEl>
                                        <p:attrNameLst>
                                          <p:attrName>style.visibility</p:attrName>
                                        </p:attrNameLst>
                                      </p:cBhvr>
                                      <p:to>
                                        <p:strVal val="visible"/>
                                      </p:to>
                                    </p:set>
                                    <p:animEffect transition="in" filter="wipe(right)">
                                      <p:cBhvr>
                                        <p:cTn id="13" dur="1250"/>
                                        <p:tgtEl>
                                          <p:spTgt spid="30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667000" y="1639888"/>
            <a:ext cx="4781550" cy="3640137"/>
          </a:xfrm>
          <a:prstGeom prst="rect">
            <a:avLst/>
          </a:prstGeom>
          <a:noFill/>
          <a:ln w="38100">
            <a:solidFill>
              <a:srgbClr val="6A2A16"/>
            </a:solidFill>
            <a:miter lim="800000"/>
            <a:headEnd/>
            <a:tailEnd/>
          </a:ln>
          <a:effectLst/>
        </p:spPr>
      </p:pic>
      <p:sp>
        <p:nvSpPr>
          <p:cNvPr id="2" name="TextBox 1"/>
          <p:cNvSpPr txBox="1"/>
          <p:nvPr/>
        </p:nvSpPr>
        <p:spPr>
          <a:xfrm>
            <a:off x="609599" y="1665288"/>
            <a:ext cx="1046440" cy="4062412"/>
          </a:xfrm>
          <a:prstGeom prst="rect">
            <a:avLst/>
          </a:prstGeom>
          <a:noFill/>
        </p:spPr>
        <p:txBody>
          <a:bodyPr vert="vert270">
            <a:spAutoFit/>
          </a:bodyPr>
          <a:lstStyle/>
          <a:p>
            <a:pPr algn="ctr">
              <a:defRPr/>
            </a:pPr>
            <a:r>
              <a:rPr lang="en-US" sz="2800" b="1" dirty="0">
                <a:solidFill>
                  <a:srgbClr val="C00000"/>
                </a:solidFill>
              </a:rPr>
              <a:t>Major Regions of Shifting Cultivation</a:t>
            </a:r>
          </a:p>
        </p:txBody>
      </p:sp>
      <p:sp>
        <p:nvSpPr>
          <p:cNvPr id="31748" name="TextBox 2"/>
          <p:cNvSpPr txBox="1">
            <a:spLocks noChangeArrowheads="1"/>
          </p:cNvSpPr>
          <p:nvPr/>
        </p:nvSpPr>
        <p:spPr bwMode="auto">
          <a:xfrm>
            <a:off x="1668463" y="5380038"/>
            <a:ext cx="7010400" cy="1323975"/>
          </a:xfrm>
          <a:prstGeom prst="rect">
            <a:avLst/>
          </a:prstGeom>
          <a:noFill/>
          <a:ln w="9525">
            <a:noFill/>
            <a:miter lim="800000"/>
            <a:headEnd/>
            <a:tailEnd/>
          </a:ln>
        </p:spPr>
        <p:txBody>
          <a:bodyPr>
            <a:spAutoFit/>
          </a:bodyPr>
          <a:lstStyle/>
          <a:p>
            <a:pPr algn="just"/>
            <a:r>
              <a:rPr lang="en-US" sz="2000" b="1"/>
              <a:t>Shifting cultivation is best suited to </a:t>
            </a:r>
            <a:r>
              <a:rPr lang="en-US" sz="2000" b="1">
                <a:solidFill>
                  <a:srgbClr val="C00000"/>
                </a:solidFill>
              </a:rPr>
              <a:t>rain forest regions</a:t>
            </a:r>
            <a:r>
              <a:rPr lang="en-US" sz="2000" b="1"/>
              <a:t>, where farmers fertilize the relatively infertile rain forest soils by burning the undergrowth and using the ash to allow cultivation of crops.</a:t>
            </a:r>
          </a:p>
        </p:txBody>
      </p:sp>
    </p:spTree>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r>
              <a:rPr lang="en-US" smtClean="0"/>
              <a:t>Pastoral Nomadism</a:t>
            </a:r>
          </a:p>
        </p:txBody>
      </p:sp>
      <p:sp>
        <p:nvSpPr>
          <p:cNvPr id="32771" name="Content Placeholder 3"/>
          <p:cNvSpPr>
            <a:spLocks noGrp="1"/>
          </p:cNvSpPr>
          <p:nvPr>
            <p:ph idx="1"/>
          </p:nvPr>
        </p:nvSpPr>
        <p:spPr>
          <a:xfrm>
            <a:off x="871538" y="2674938"/>
            <a:ext cx="7408862" cy="3802062"/>
          </a:xfrm>
        </p:spPr>
        <p:txBody>
          <a:bodyPr/>
          <a:lstStyle/>
          <a:p>
            <a:pPr algn="just">
              <a:buFont typeface="Wingdings" pitchFamily="2" charset="2"/>
              <a:buChar char="Ø"/>
            </a:pPr>
            <a:r>
              <a:rPr lang="en-US" b="1" dirty="0" smtClean="0">
                <a:solidFill>
                  <a:srgbClr val="C00000"/>
                </a:solidFill>
              </a:rPr>
              <a:t>Pastoral </a:t>
            </a:r>
            <a:r>
              <a:rPr lang="en-US" b="1" dirty="0" err="1" smtClean="0">
                <a:solidFill>
                  <a:srgbClr val="C00000"/>
                </a:solidFill>
              </a:rPr>
              <a:t>nomadism</a:t>
            </a:r>
            <a:r>
              <a:rPr lang="en-US" b="1" dirty="0" smtClean="0">
                <a:solidFill>
                  <a:srgbClr val="C00000"/>
                </a:solidFill>
              </a:rPr>
              <a:t> </a:t>
            </a:r>
            <a:r>
              <a:rPr lang="en-US" b="1" dirty="0" smtClean="0"/>
              <a:t>is characterized by following the herds, just as earlier hunters and gatherers did.</a:t>
            </a:r>
          </a:p>
          <a:p>
            <a:pPr algn="just">
              <a:buFont typeface="Wingdings" pitchFamily="2" charset="2"/>
              <a:buChar char="Ø"/>
            </a:pPr>
            <a:r>
              <a:rPr lang="en-US" b="1" dirty="0" smtClean="0"/>
              <a:t>Today, domesticated herds consist of:</a:t>
            </a:r>
          </a:p>
          <a:p>
            <a:pPr lvl="1" algn="just">
              <a:buFont typeface="Wingdings" pitchFamily="2" charset="2"/>
              <a:buChar char="Ø"/>
            </a:pPr>
            <a:r>
              <a:rPr lang="en-US" b="1" dirty="0" smtClean="0">
                <a:solidFill>
                  <a:srgbClr val="C00000"/>
                </a:solidFill>
              </a:rPr>
              <a:t>sheep</a:t>
            </a:r>
          </a:p>
          <a:p>
            <a:pPr lvl="1" algn="just">
              <a:buFont typeface="Wingdings" pitchFamily="2" charset="2"/>
              <a:buChar char="Ø"/>
            </a:pPr>
            <a:r>
              <a:rPr lang="en-US" b="1" dirty="0" smtClean="0">
                <a:solidFill>
                  <a:srgbClr val="C00000"/>
                </a:solidFill>
              </a:rPr>
              <a:t>goats</a:t>
            </a:r>
          </a:p>
          <a:p>
            <a:pPr lvl="1" algn="just">
              <a:buFont typeface="Wingdings" pitchFamily="2" charset="2"/>
              <a:buChar char="Ø"/>
            </a:pPr>
            <a:r>
              <a:rPr lang="en-US" b="1" dirty="0" smtClean="0">
                <a:solidFill>
                  <a:srgbClr val="C00000"/>
                </a:solidFill>
              </a:rPr>
              <a:t>cows</a:t>
            </a:r>
          </a:p>
          <a:p>
            <a:pPr lvl="1" algn="just">
              <a:buFont typeface="Wingdings" pitchFamily="2" charset="2"/>
              <a:buChar char="Ø"/>
            </a:pPr>
            <a:r>
              <a:rPr lang="en-US" b="1" dirty="0" smtClean="0">
                <a:solidFill>
                  <a:srgbClr val="C00000"/>
                </a:solidFill>
              </a:rPr>
              <a:t>reindeer</a:t>
            </a:r>
          </a:p>
          <a:p>
            <a:pPr lvl="1" algn="just">
              <a:buFont typeface="Wingdings" pitchFamily="2" charset="2"/>
              <a:buChar char="Ø"/>
            </a:pPr>
            <a:r>
              <a:rPr lang="en-US" b="1" dirty="0" smtClean="0">
                <a:solidFill>
                  <a:srgbClr val="C00000"/>
                </a:solidFill>
              </a:rPr>
              <a:t>camels</a:t>
            </a:r>
          </a:p>
          <a:p>
            <a:pPr lvl="1" algn="just">
              <a:buFont typeface="Wingdings" pitchFamily="2" charset="2"/>
              <a:buChar char="Ø"/>
            </a:pPr>
            <a:r>
              <a:rPr lang="en-US" b="1" dirty="0" smtClean="0">
                <a:solidFill>
                  <a:srgbClr val="C00000"/>
                </a:solidFill>
              </a:rPr>
              <a:t>horses</a:t>
            </a:r>
          </a:p>
        </p:txBody>
      </p:sp>
      <p:pic>
        <p:nvPicPr>
          <p:cNvPr id="32772" name="Picture 3" descr="C:\Users\Owner\AppData\Local\Microsoft\Windows\Temporary Internet Files\Content.IE5\M7A4I806\MP90022774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8500" y="4038600"/>
            <a:ext cx="3644900" cy="2133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 calcmode="lin" valueType="num">
                                      <p:cBhvr>
                                        <p:cTn id="7" dur="10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2771">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2771">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2771">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anim calcmode="lin" valueType="num">
                                      <p:cBhvr>
                                        <p:cTn id="13" dur="10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2771">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2771">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2771">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 calcmode="lin" valueType="num">
                                      <p:cBhvr>
                                        <p:cTn id="19" dur="10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2771">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2771">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2771">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2771">
                                            <p:txEl>
                                              <p:pRg st="5" end="5"/>
                                            </p:txEl>
                                          </p:spTgt>
                                        </p:tgtEl>
                                        <p:attrNameLst>
                                          <p:attrName>style.visibility</p:attrName>
                                        </p:attrNameLst>
                                      </p:cBhvr>
                                      <p:to>
                                        <p:strVal val="visible"/>
                                      </p:to>
                                    </p:set>
                                    <p:anim calcmode="lin" valueType="num">
                                      <p:cBhvr>
                                        <p:cTn id="25" dur="1000" fill="hold"/>
                                        <p:tgtEl>
                                          <p:spTgt spid="32771">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32771">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32771">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32771">
                                            <p:txEl>
                                              <p:pRg st="5" end="5"/>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anim calcmode="lin" valueType="num">
                                      <p:cBhvr>
                                        <p:cTn id="31" dur="1000" fill="hold"/>
                                        <p:tgtEl>
                                          <p:spTgt spid="3277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277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2771">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2771">
                                            <p:txEl>
                                              <p:pRg st="6" end="6"/>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2771">
                                            <p:txEl>
                                              <p:pRg st="7" end="7"/>
                                            </p:txEl>
                                          </p:spTgt>
                                        </p:tgtEl>
                                        <p:attrNameLst>
                                          <p:attrName>style.visibility</p:attrName>
                                        </p:attrNameLst>
                                      </p:cBhvr>
                                      <p:to>
                                        <p:strVal val="visible"/>
                                      </p:to>
                                    </p:set>
                                    <p:anim calcmode="lin" valueType="num">
                                      <p:cBhvr>
                                        <p:cTn id="37" dur="1000" fill="hold"/>
                                        <p:tgtEl>
                                          <p:spTgt spid="32771">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32771">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32771">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algn="just">
              <a:buFont typeface="Wingdings" pitchFamily="2" charset="2"/>
              <a:buChar char="Ø"/>
            </a:pPr>
            <a:r>
              <a:rPr lang="en-US" b="1" dirty="0" err="1" smtClean="0">
                <a:solidFill>
                  <a:srgbClr val="C00000"/>
                </a:solidFill>
              </a:rPr>
              <a:t>Nomadism</a:t>
            </a:r>
            <a:r>
              <a:rPr lang="en-US" b="1" dirty="0" smtClean="0"/>
              <a:t> is the practice of moving frequently from one place to the other, as dictated by the need for </a:t>
            </a:r>
            <a:r>
              <a:rPr lang="en-US" b="1" dirty="0" smtClean="0">
                <a:solidFill>
                  <a:srgbClr val="C00000"/>
                </a:solidFill>
              </a:rPr>
              <a:t>pasture for the animals.</a:t>
            </a:r>
          </a:p>
        </p:txBody>
      </p:sp>
      <p:sp>
        <p:nvSpPr>
          <p:cNvPr id="33795" name="Title 2"/>
          <p:cNvSpPr>
            <a:spLocks noGrp="1"/>
          </p:cNvSpPr>
          <p:nvPr>
            <p:ph type="title"/>
          </p:nvPr>
        </p:nvSpPr>
        <p:spPr/>
        <p:txBody>
          <a:bodyPr/>
          <a:lstStyle/>
          <a:p>
            <a:r>
              <a:rPr lang="en-US" smtClean="0"/>
              <a:t>Pastoral Nomadism</a:t>
            </a:r>
          </a:p>
        </p:txBody>
      </p:sp>
      <p:pic>
        <p:nvPicPr>
          <p:cNvPr id="33796" name="Picture 4" descr="C:\Users\Owner\AppData\Local\Microsoft\Windows\Temporary Internet Files\Content.IE5\816OX8L9\MP90044779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4050902"/>
            <a:ext cx="3886200" cy="261104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3962400" y="3048000"/>
            <a:ext cx="4241800" cy="2430463"/>
          </a:xfrm>
        </p:spPr>
        <p:txBody>
          <a:bodyPr/>
          <a:lstStyle/>
          <a:p>
            <a:pPr algn="just">
              <a:buFont typeface="Wingdings" pitchFamily="2" charset="2"/>
              <a:buChar char="Ø"/>
            </a:pPr>
            <a:r>
              <a:rPr lang="en-US" b="1" smtClean="0"/>
              <a:t>This life style </a:t>
            </a:r>
            <a:r>
              <a:rPr lang="en-US" b="1" smtClean="0">
                <a:solidFill>
                  <a:srgbClr val="C00000"/>
                </a:solidFill>
              </a:rPr>
              <a:t>first developed </a:t>
            </a:r>
            <a:r>
              <a:rPr lang="en-US" b="1" smtClean="0"/>
              <a:t>across the grassy plains of central Eurasia and nearby desert areas of the Arabian Peninsula and Sudan.</a:t>
            </a:r>
          </a:p>
        </p:txBody>
      </p:sp>
      <p:sp>
        <p:nvSpPr>
          <p:cNvPr id="34819" name="Title 2"/>
          <p:cNvSpPr>
            <a:spLocks noGrp="1"/>
          </p:cNvSpPr>
          <p:nvPr>
            <p:ph type="title"/>
          </p:nvPr>
        </p:nvSpPr>
        <p:spPr/>
        <p:txBody>
          <a:bodyPr/>
          <a:lstStyle/>
          <a:p>
            <a:r>
              <a:rPr lang="en-US" smtClean="0"/>
              <a:t>Pastoral Nomadism</a:t>
            </a:r>
          </a:p>
        </p:txBody>
      </p:sp>
      <p:pic>
        <p:nvPicPr>
          <p:cNvPr id="34824" name="Picture 8" descr="C:\Users\Owner\AppData\Local\Microsoft\Windows\Temporary Internet Files\Content.IE5\LTLN4AAN\MP90044751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438400"/>
            <a:ext cx="3407569" cy="3429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1250"/>
                                        <p:tgtEl>
                                          <p:spTgt spid="34818">
                                            <p:txEl>
                                              <p:pRg st="0" end="0"/>
                                            </p:txEl>
                                          </p:spTgt>
                                        </p:tgtEl>
                                      </p:cBhvr>
                                    </p:animEffect>
                                    <p:anim calcmode="lin" valueType="num">
                                      <p:cBhvr>
                                        <p:cTn id="8" dur="1250" fill="hold"/>
                                        <p:tgtEl>
                                          <p:spTgt spid="34818">
                                            <p:txEl>
                                              <p:pRg st="0" end="0"/>
                                            </p:txEl>
                                          </p:spTgt>
                                        </p:tgtEl>
                                        <p:attrNameLst>
                                          <p:attrName>style.rotation</p:attrName>
                                        </p:attrNameLst>
                                      </p:cBhvr>
                                      <p:tavLst>
                                        <p:tav tm="0">
                                          <p:val>
                                            <p:fltVal val="720"/>
                                          </p:val>
                                        </p:tav>
                                        <p:tav tm="100000">
                                          <p:val>
                                            <p:fltVal val="0"/>
                                          </p:val>
                                        </p:tav>
                                      </p:tavLst>
                                    </p:anim>
                                    <p:anim calcmode="lin" valueType="num">
                                      <p:cBhvr>
                                        <p:cTn id="9" dur="1250" fill="hold"/>
                                        <p:tgtEl>
                                          <p:spTgt spid="34818">
                                            <p:txEl>
                                              <p:pRg st="0" end="0"/>
                                            </p:txEl>
                                          </p:spTgt>
                                        </p:tgtEl>
                                        <p:attrNameLst>
                                          <p:attrName>ppt_h</p:attrName>
                                        </p:attrNameLst>
                                      </p:cBhvr>
                                      <p:tavLst>
                                        <p:tav tm="0">
                                          <p:val>
                                            <p:fltVal val="0"/>
                                          </p:val>
                                        </p:tav>
                                        <p:tav tm="100000">
                                          <p:val>
                                            <p:strVal val="#ppt_h"/>
                                          </p:val>
                                        </p:tav>
                                      </p:tavLst>
                                    </p:anim>
                                    <p:anim calcmode="lin" valueType="num">
                                      <p:cBhvr>
                                        <p:cTn id="10" dur="1250" fill="hold"/>
                                        <p:tgtEl>
                                          <p:spTgt spid="34818">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pPr algn="just">
              <a:buFont typeface="Wingdings" pitchFamily="2" charset="2"/>
              <a:buChar char="Ø"/>
            </a:pPr>
            <a:endParaRPr lang="en-US" b="1" dirty="0" smtClean="0">
              <a:solidFill>
                <a:srgbClr val="C00000"/>
              </a:solidFill>
            </a:endParaRPr>
          </a:p>
          <a:p>
            <a:pPr algn="just">
              <a:buFont typeface="Wingdings" pitchFamily="2" charset="2"/>
              <a:buChar char="Ø"/>
            </a:pPr>
            <a:r>
              <a:rPr lang="en-US" sz="2800" b="1" dirty="0" smtClean="0">
                <a:solidFill>
                  <a:srgbClr val="C00000"/>
                </a:solidFill>
              </a:rPr>
              <a:t>The animals provide subsistence for the herders with:</a:t>
            </a:r>
          </a:p>
          <a:p>
            <a:pPr lvl="1" algn="just">
              <a:buFont typeface="Wingdings" pitchFamily="2" charset="2"/>
              <a:buChar char="Ø"/>
            </a:pPr>
            <a:r>
              <a:rPr lang="en-US" sz="2400" b="1" dirty="0" smtClean="0"/>
              <a:t>milk</a:t>
            </a:r>
          </a:p>
          <a:p>
            <a:pPr lvl="1" algn="just">
              <a:buFont typeface="Wingdings" pitchFamily="2" charset="2"/>
              <a:buChar char="Ø"/>
            </a:pPr>
            <a:r>
              <a:rPr lang="en-US" sz="2400" b="1" dirty="0" smtClean="0"/>
              <a:t>cheese</a:t>
            </a:r>
          </a:p>
          <a:p>
            <a:pPr lvl="1" algn="just">
              <a:buFont typeface="Wingdings" pitchFamily="2" charset="2"/>
              <a:buChar char="Ø"/>
            </a:pPr>
            <a:r>
              <a:rPr lang="en-US" sz="2400" b="1" dirty="0" smtClean="0"/>
              <a:t>meat </a:t>
            </a:r>
          </a:p>
          <a:p>
            <a:pPr lvl="1" algn="just">
              <a:buFont typeface="Wingdings" pitchFamily="2" charset="2"/>
              <a:buChar char="Ø"/>
            </a:pPr>
            <a:r>
              <a:rPr lang="en-US" sz="2400" b="1" dirty="0" smtClean="0"/>
              <a:t>hair, wool, and skins for clothing and shelter</a:t>
            </a:r>
          </a:p>
        </p:txBody>
      </p:sp>
      <p:sp>
        <p:nvSpPr>
          <p:cNvPr id="35843" name="Title 2"/>
          <p:cNvSpPr>
            <a:spLocks noGrp="1"/>
          </p:cNvSpPr>
          <p:nvPr>
            <p:ph type="title"/>
          </p:nvPr>
        </p:nvSpPr>
        <p:spPr/>
        <p:txBody>
          <a:bodyPr/>
          <a:lstStyle/>
          <a:p>
            <a:r>
              <a:rPr lang="en-US" smtClean="0"/>
              <a:t>Pastoral Nomadism</a:t>
            </a:r>
          </a:p>
        </p:txBody>
      </p:sp>
      <p:pic>
        <p:nvPicPr>
          <p:cNvPr id="35844" name="Picture 4" descr="C:\Users\Owner\AppData\Local\Microsoft\Windows\Temporary Internet Files\Content.IE5\POZSG6VI\MC900055292[1].wmf"/>
          <p:cNvPicPr>
            <a:picLocks noChangeAspect="1" noChangeArrowheads="1"/>
          </p:cNvPicPr>
          <p:nvPr/>
        </p:nvPicPr>
        <p:blipFill>
          <a:blip r:embed="rId2" cstate="print"/>
          <a:srcRect/>
          <a:stretch>
            <a:fillRect/>
          </a:stretch>
        </p:blipFill>
        <p:spPr bwMode="auto">
          <a:xfrm>
            <a:off x="2895600" y="1371600"/>
            <a:ext cx="3086100" cy="15748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anim calcmode="lin" valueType="num">
                                      <p:cBhvr additive="base">
                                        <p:cTn id="7" dur="1250" fill="hold"/>
                                        <p:tgtEl>
                                          <p:spTgt spid="35842">
                                            <p:txEl>
                                              <p:pRg st="2" end="2"/>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584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2">
                                            <p:txEl>
                                              <p:pRg st="3" end="3"/>
                                            </p:txEl>
                                          </p:spTgt>
                                        </p:tgtEl>
                                        <p:attrNameLst>
                                          <p:attrName>style.visibility</p:attrName>
                                        </p:attrNameLst>
                                      </p:cBhvr>
                                      <p:to>
                                        <p:strVal val="visible"/>
                                      </p:to>
                                    </p:set>
                                    <p:anim calcmode="lin" valueType="num">
                                      <p:cBhvr additive="base">
                                        <p:cTn id="11" dur="1250" fill="hold"/>
                                        <p:tgtEl>
                                          <p:spTgt spid="35842">
                                            <p:txEl>
                                              <p:pRg st="3" end="3"/>
                                            </p:txEl>
                                          </p:spTgt>
                                        </p:tgtEl>
                                        <p:attrNameLst>
                                          <p:attrName>ppt_x</p:attrName>
                                        </p:attrNameLst>
                                      </p:cBhvr>
                                      <p:tavLst>
                                        <p:tav tm="0">
                                          <p:val>
                                            <p:strVal val="#ppt_x"/>
                                          </p:val>
                                        </p:tav>
                                        <p:tav tm="100000">
                                          <p:val>
                                            <p:strVal val="#ppt_x"/>
                                          </p:val>
                                        </p:tav>
                                      </p:tavLst>
                                    </p:anim>
                                    <p:anim calcmode="lin" valueType="num">
                                      <p:cBhvr additive="base">
                                        <p:cTn id="12" dur="1250" fill="hold"/>
                                        <p:tgtEl>
                                          <p:spTgt spid="3584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842">
                                            <p:txEl>
                                              <p:pRg st="4" end="4"/>
                                            </p:txEl>
                                          </p:spTgt>
                                        </p:tgtEl>
                                        <p:attrNameLst>
                                          <p:attrName>style.visibility</p:attrName>
                                        </p:attrNameLst>
                                      </p:cBhvr>
                                      <p:to>
                                        <p:strVal val="visible"/>
                                      </p:to>
                                    </p:set>
                                    <p:anim calcmode="lin" valueType="num">
                                      <p:cBhvr additive="base">
                                        <p:cTn id="15" dur="1250" fill="hold"/>
                                        <p:tgtEl>
                                          <p:spTgt spid="35842">
                                            <p:txEl>
                                              <p:pRg st="4" end="4"/>
                                            </p:txEl>
                                          </p:spTgt>
                                        </p:tgtEl>
                                        <p:attrNameLst>
                                          <p:attrName>ppt_x</p:attrName>
                                        </p:attrNameLst>
                                      </p:cBhvr>
                                      <p:tavLst>
                                        <p:tav tm="0">
                                          <p:val>
                                            <p:strVal val="#ppt_x"/>
                                          </p:val>
                                        </p:tav>
                                        <p:tav tm="100000">
                                          <p:val>
                                            <p:strVal val="#ppt_x"/>
                                          </p:val>
                                        </p:tav>
                                      </p:tavLst>
                                    </p:anim>
                                    <p:anim calcmode="lin" valueType="num">
                                      <p:cBhvr additive="base">
                                        <p:cTn id="16" dur="1250" fill="hold"/>
                                        <p:tgtEl>
                                          <p:spTgt spid="3584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842">
                                            <p:txEl>
                                              <p:pRg st="5" end="5"/>
                                            </p:txEl>
                                          </p:spTgt>
                                        </p:tgtEl>
                                        <p:attrNameLst>
                                          <p:attrName>style.visibility</p:attrName>
                                        </p:attrNameLst>
                                      </p:cBhvr>
                                      <p:to>
                                        <p:strVal val="visible"/>
                                      </p:to>
                                    </p:set>
                                    <p:anim calcmode="lin" valueType="num">
                                      <p:cBhvr additive="base">
                                        <p:cTn id="19" dur="1250" fill="hold"/>
                                        <p:tgtEl>
                                          <p:spTgt spid="35842">
                                            <p:txEl>
                                              <p:pRg st="5" end="5"/>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358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lstStyle/>
          <a:p>
            <a:pPr algn="just">
              <a:buFont typeface="Wingdings" pitchFamily="2" charset="2"/>
              <a:buChar char="Ø"/>
            </a:pPr>
            <a:r>
              <a:rPr lang="en-US" b="1" smtClean="0"/>
              <a:t>The herds follow </a:t>
            </a:r>
            <a:r>
              <a:rPr lang="en-US" b="1" smtClean="0">
                <a:solidFill>
                  <a:srgbClr val="C00000"/>
                </a:solidFill>
              </a:rPr>
              <a:t>seasonal availability </a:t>
            </a:r>
            <a:r>
              <a:rPr lang="en-US" b="1" smtClean="0"/>
              <a:t>of pasture.</a:t>
            </a:r>
          </a:p>
          <a:p>
            <a:pPr algn="just">
              <a:buFont typeface="Wingdings" pitchFamily="2" charset="2"/>
              <a:buChar char="Ø"/>
            </a:pPr>
            <a:r>
              <a:rPr lang="en-US" b="1" smtClean="0">
                <a:solidFill>
                  <a:srgbClr val="C00000"/>
                </a:solidFill>
              </a:rPr>
              <a:t>Extended stays </a:t>
            </a:r>
            <a:r>
              <a:rPr lang="en-US" b="1" smtClean="0"/>
              <a:t>by herders are neither possible nor desirable.</a:t>
            </a:r>
          </a:p>
        </p:txBody>
      </p:sp>
      <p:sp>
        <p:nvSpPr>
          <p:cNvPr id="36867" name="Title 2"/>
          <p:cNvSpPr>
            <a:spLocks noGrp="1"/>
          </p:cNvSpPr>
          <p:nvPr>
            <p:ph type="title"/>
          </p:nvPr>
        </p:nvSpPr>
        <p:spPr/>
        <p:txBody>
          <a:bodyPr/>
          <a:lstStyle/>
          <a:p>
            <a:r>
              <a:rPr lang="en-US" smtClean="0"/>
              <a:t>Pastoral Nomadism</a:t>
            </a:r>
          </a:p>
        </p:txBody>
      </p:sp>
      <p:pic>
        <p:nvPicPr>
          <p:cNvPr id="36868" name="Picture 4" descr="C:\Users\Owner\AppData\Local\Microsoft\Windows\Temporary Internet Files\Content.IE5\M7A4I806\MP90040685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3886200"/>
            <a:ext cx="3429000" cy="2286000"/>
          </a:xfrm>
          <a:prstGeom prst="rect">
            <a:avLst/>
          </a:prstGeom>
          <a:ln w="76200" cap="sq" cmpd="thickThin">
            <a:solidFill>
              <a:schemeClr val="accent1">
                <a:lumMod val="50000"/>
              </a:schemeClr>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5257800" cy="3451225"/>
          </a:xfrm>
        </p:spPr>
        <p:txBody>
          <a:bodyPr/>
          <a:lstStyle/>
          <a:p>
            <a:pPr algn="just">
              <a:buFont typeface="Wingdings" pitchFamily="2" charset="2"/>
              <a:buChar char="Ø"/>
            </a:pPr>
            <a:r>
              <a:rPr lang="en-US" sz="2800" b="1" smtClean="0"/>
              <a:t>Both </a:t>
            </a:r>
            <a:r>
              <a:rPr lang="en-US" sz="2800" b="1" smtClean="0">
                <a:solidFill>
                  <a:srgbClr val="C00000"/>
                </a:solidFill>
              </a:rPr>
              <a:t>shifting cultivation </a:t>
            </a:r>
            <a:r>
              <a:rPr lang="en-US" sz="2800" b="1" smtClean="0"/>
              <a:t>and </a:t>
            </a:r>
            <a:r>
              <a:rPr lang="en-US" sz="2800" b="1" smtClean="0">
                <a:solidFill>
                  <a:srgbClr val="C00000"/>
                </a:solidFill>
              </a:rPr>
              <a:t>pastoral nomadism </a:t>
            </a:r>
            <a:r>
              <a:rPr lang="en-US" sz="2800" b="1" smtClean="0"/>
              <a:t>are referred to as extensive subsistence agriculture.</a:t>
            </a:r>
          </a:p>
          <a:p>
            <a:pPr algn="just">
              <a:buFont typeface="Wingdings" pitchFamily="2" charset="2"/>
              <a:buChar char="Ø"/>
            </a:pPr>
            <a:r>
              <a:rPr lang="en-US" sz="2800" b="1" smtClean="0">
                <a:solidFill>
                  <a:srgbClr val="C00000"/>
                </a:solidFill>
              </a:rPr>
              <a:t>They involve large areas of land and minimal labor per land unit.</a:t>
            </a:r>
          </a:p>
        </p:txBody>
      </p:sp>
      <p:sp>
        <p:nvSpPr>
          <p:cNvPr id="37891" name="Title 2"/>
          <p:cNvSpPr>
            <a:spLocks noGrp="1"/>
          </p:cNvSpPr>
          <p:nvPr>
            <p:ph type="title"/>
          </p:nvPr>
        </p:nvSpPr>
        <p:spPr/>
        <p:txBody>
          <a:bodyPr/>
          <a:lstStyle/>
          <a:p>
            <a:r>
              <a:rPr lang="en-US" smtClean="0"/>
              <a:t>Extensive Subsistence Agriculture</a:t>
            </a:r>
          </a:p>
        </p:txBody>
      </p:sp>
      <p:pic>
        <p:nvPicPr>
          <p:cNvPr id="5" name="Picture 7" descr="MCj02928280000[1]"/>
          <p:cNvPicPr>
            <a:picLocks noChangeAspect="1" noChangeArrowheads="1"/>
          </p:cNvPicPr>
          <p:nvPr/>
        </p:nvPicPr>
        <p:blipFill>
          <a:blip r:embed="rId2" cstate="print">
            <a:duotone>
              <a:prstClr val="black"/>
              <a:schemeClr val="accent4">
                <a:tint val="45000"/>
                <a:satMod val="400000"/>
              </a:schemeClr>
            </a:duotone>
            <a:lum bright="-20000"/>
            <a:extLst>
              <a:ext uri="{28A0092B-C50C-407E-A947-70E740481C1C}">
                <a14:useLocalDpi xmlns:a14="http://schemas.microsoft.com/office/drawing/2010/main" xmlns="" val="0"/>
              </a:ext>
            </a:extLst>
          </a:blip>
          <a:srcRect/>
          <a:stretch>
            <a:fillRect/>
          </a:stretch>
        </p:blipFill>
        <p:spPr>
          <a:xfrm>
            <a:off x="6193666" y="2514600"/>
            <a:ext cx="2481332" cy="3581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endParaRPr lang="en-US" smtClean="0"/>
          </a:p>
          <a:p>
            <a:pPr>
              <a:buFont typeface="Wingdings" pitchFamily="2" charset="2"/>
              <a:buChar char="Ø"/>
            </a:pPr>
            <a:endParaRPr lang="en-US" smtClean="0"/>
          </a:p>
          <a:p>
            <a:pPr algn="just">
              <a:buFont typeface="Wingdings" pitchFamily="2" charset="2"/>
              <a:buChar char="Ø"/>
            </a:pPr>
            <a:r>
              <a:rPr lang="en-US" sz="2600" b="1" smtClean="0">
                <a:solidFill>
                  <a:srgbClr val="C00000"/>
                </a:solidFill>
              </a:rPr>
              <a:t>Agricultural practices </a:t>
            </a:r>
            <a:r>
              <a:rPr lang="en-US" sz="2600" b="1" smtClean="0"/>
              <a:t>vary widely across the globe.</a:t>
            </a:r>
          </a:p>
          <a:p>
            <a:pPr algn="just">
              <a:buFont typeface="Wingdings" pitchFamily="2" charset="2"/>
              <a:buChar char="Ø"/>
            </a:pPr>
            <a:r>
              <a:rPr lang="en-US" sz="2600" b="1" smtClean="0"/>
              <a:t>The most basic distinctions in agricultural products are made between </a:t>
            </a:r>
            <a:r>
              <a:rPr lang="en-US" sz="2600" b="1" smtClean="0">
                <a:solidFill>
                  <a:srgbClr val="C00000"/>
                </a:solidFill>
              </a:rPr>
              <a:t>less developed countries (LDCs) </a:t>
            </a:r>
            <a:r>
              <a:rPr lang="en-US" sz="2600" b="1" smtClean="0"/>
              <a:t>and </a:t>
            </a:r>
            <a:r>
              <a:rPr lang="en-US" sz="2600" b="1" smtClean="0">
                <a:solidFill>
                  <a:srgbClr val="C00000"/>
                </a:solidFill>
              </a:rPr>
              <a:t>more developed countries (MDCs).</a:t>
            </a:r>
          </a:p>
        </p:txBody>
      </p:sp>
      <p:sp>
        <p:nvSpPr>
          <p:cNvPr id="11267" name="Title 2"/>
          <p:cNvSpPr>
            <a:spLocks noGrp="1"/>
          </p:cNvSpPr>
          <p:nvPr>
            <p:ph type="title"/>
          </p:nvPr>
        </p:nvSpPr>
        <p:spPr/>
        <p:txBody>
          <a:bodyPr/>
          <a:lstStyle/>
          <a:p>
            <a:r>
              <a:rPr lang="en-US" smtClean="0"/>
              <a:t>Agricultural Practices</a:t>
            </a:r>
          </a:p>
        </p:txBody>
      </p:sp>
      <p:pic>
        <p:nvPicPr>
          <p:cNvPr id="11268" name="Picture 3" descr="C:\Users\Owner\AppData\Local\Microsoft\Windows\Temporary Internet Files\Content.IE5\7SOKX3GN\MC900440103[1].png"/>
          <p:cNvPicPr>
            <a:picLocks noChangeAspect="1" noChangeArrowheads="1"/>
          </p:cNvPicPr>
          <p:nvPr/>
        </p:nvPicPr>
        <p:blipFill>
          <a:blip r:embed="rId2" cstate="print"/>
          <a:srcRect/>
          <a:stretch>
            <a:fillRect/>
          </a:stretch>
        </p:blipFill>
        <p:spPr bwMode="auto">
          <a:xfrm>
            <a:off x="3657600" y="1371600"/>
            <a:ext cx="1931988" cy="21272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295400"/>
            <a:ext cx="4038600" cy="3429000"/>
          </a:xfrm>
        </p:spPr>
        <p:txBody>
          <a:bodyPr>
            <a:noAutofit/>
          </a:bodyPr>
          <a:lstStyle/>
          <a:p>
            <a:pPr algn="just">
              <a:defRPr/>
            </a:pPr>
            <a:r>
              <a:rPr lang="en-US" sz="3200" b="1" dirty="0" smtClean="0">
                <a:effectLst>
                  <a:outerShdw blurRad="38100" dist="38100" dir="2700000" algn="tl">
                    <a:srgbClr val="000000">
                      <a:alpha val="43137"/>
                    </a:srgbClr>
                  </a:outerShdw>
                </a:effectLst>
              </a:rPr>
              <a:t>A major issue for subsistence farmers today is the need to intensify farming because of </a:t>
            </a:r>
            <a:r>
              <a:rPr lang="en-US" sz="3200" b="1" dirty="0" smtClean="0">
                <a:solidFill>
                  <a:srgbClr val="C00000"/>
                </a:solidFill>
                <a:effectLst>
                  <a:outerShdw blurRad="38100" dist="38100" dir="2700000" algn="tl">
                    <a:srgbClr val="000000">
                      <a:alpha val="43137"/>
                    </a:srgbClr>
                  </a:outerShdw>
                </a:effectLst>
              </a:rPr>
              <a:t>rapidly growing populations.</a:t>
            </a:r>
            <a:endParaRPr lang="en-US" sz="3200" b="1" dirty="0">
              <a:solidFill>
                <a:srgbClr val="C00000"/>
              </a:solidFill>
              <a:effectLst>
                <a:outerShdw blurRad="38100" dist="38100" dir="2700000" algn="tl">
                  <a:srgbClr val="000000">
                    <a:alpha val="43137"/>
                  </a:srgbClr>
                </a:outerShdw>
              </a:effectLst>
            </a:endParaRPr>
          </a:p>
        </p:txBody>
      </p:sp>
      <p:pic>
        <p:nvPicPr>
          <p:cNvPr id="53250" name="Picture 2" descr="C:\Users\Owner\AppData\Local\Microsoft\Windows\Temporary Internet Files\Content.IE5\POZSG6VI\MC900078708[1].wmf"/>
          <p:cNvPicPr>
            <a:picLocks noChangeAspect="1" noChangeArrowheads="1"/>
          </p:cNvPicPr>
          <p:nvPr/>
        </p:nvPicPr>
        <p:blipFill>
          <a:blip r:embed="rId2" cstate="print">
            <a:duotone>
              <a:schemeClr val="accent1">
                <a:shade val="45000"/>
                <a:satMod val="135000"/>
              </a:schemeClr>
              <a:prstClr val="white"/>
            </a:duotone>
            <a:lum bright="-20000"/>
            <a:extLst>
              <a:ext uri="{28A0092B-C50C-407E-A947-70E740481C1C}">
                <a14:useLocalDpi xmlns:a14="http://schemas.microsoft.com/office/drawing/2010/main" xmlns="" val="0"/>
              </a:ext>
            </a:extLst>
          </a:blip>
          <a:srcRect/>
          <a:stretch>
            <a:fillRect/>
          </a:stretch>
        </p:blipFill>
        <p:spPr bwMode="auto">
          <a:xfrm>
            <a:off x="1295400" y="1828800"/>
            <a:ext cx="2678855" cy="2514600"/>
          </a:xfrm>
          <a:prstGeom prst="rect">
            <a:avLst/>
          </a:prstGeom>
          <a:noFill/>
          <a:effectLst>
            <a:glow rad="101600">
              <a:schemeClr val="accent4">
                <a:lumMod val="50000"/>
                <a:alpha val="60000"/>
              </a:schemeClr>
            </a:glo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200400"/>
            <a:ext cx="4767263" cy="2125663"/>
          </a:xfrm>
        </p:spPr>
        <p:txBody>
          <a:bodyPr/>
          <a:lstStyle/>
          <a:p>
            <a:pPr algn="just">
              <a:buFont typeface="Wingdings" pitchFamily="2" charset="2"/>
              <a:buChar char="Ø"/>
            </a:pPr>
            <a:r>
              <a:rPr lang="en-US" b="1" smtClean="0">
                <a:solidFill>
                  <a:srgbClr val="C00000"/>
                </a:solidFill>
              </a:rPr>
              <a:t>Subsistence agriculture </a:t>
            </a:r>
            <a:r>
              <a:rPr lang="en-US" b="1" smtClean="0"/>
              <a:t>is the production of only enough food to feed the farmer’s family with few or no surpluses to sell.</a:t>
            </a:r>
          </a:p>
          <a:p>
            <a:pPr algn="just">
              <a:buFont typeface="Wingdings" pitchFamily="2" charset="2"/>
              <a:buChar char="Ø"/>
            </a:pPr>
            <a:r>
              <a:rPr lang="en-US" b="1" smtClean="0"/>
              <a:t>It is most prevalent in </a:t>
            </a:r>
            <a:r>
              <a:rPr lang="en-US" b="1" smtClean="0">
                <a:solidFill>
                  <a:srgbClr val="C00000"/>
                </a:solidFill>
              </a:rPr>
              <a:t>LDCs.</a:t>
            </a:r>
          </a:p>
        </p:txBody>
      </p:sp>
      <p:sp>
        <p:nvSpPr>
          <p:cNvPr id="12291" name="Title 2"/>
          <p:cNvSpPr>
            <a:spLocks noGrp="1"/>
          </p:cNvSpPr>
          <p:nvPr>
            <p:ph type="title"/>
          </p:nvPr>
        </p:nvSpPr>
        <p:spPr/>
        <p:txBody>
          <a:bodyPr/>
          <a:lstStyle/>
          <a:p>
            <a:r>
              <a:rPr lang="en-US" smtClean="0"/>
              <a:t>Agricultural Practices</a:t>
            </a:r>
          </a:p>
        </p:txBody>
      </p:sp>
      <p:pic>
        <p:nvPicPr>
          <p:cNvPr id="90115" name="Picture 3" descr="C:\Users\Owner\AppData\Local\Microsoft\Windows\Temporary Internet Files\Content.IE5\816OX8L9\MC900297207[1].wmf"/>
          <p:cNvPicPr>
            <a:picLocks noChangeAspect="1" noChangeArrowheads="1"/>
          </p:cNvPicPr>
          <p:nvPr/>
        </p:nvPicPr>
        <p:blipFill>
          <a:blip r:embed="rId2" cstate="print">
            <a:duotone>
              <a:schemeClr val="accent1">
                <a:shade val="45000"/>
                <a:satMod val="135000"/>
              </a:schemeClr>
              <a:prstClr val="white"/>
            </a:duotone>
            <a:lum bright="-20000" contrast="20000"/>
            <a:extLst>
              <a:ext uri="{28A0092B-C50C-407E-A947-70E740481C1C}">
                <a14:useLocalDpi xmlns:a14="http://schemas.microsoft.com/office/drawing/2010/main" xmlns="" val="0"/>
              </a:ext>
            </a:extLst>
          </a:blip>
          <a:srcRect/>
          <a:stretch>
            <a:fillRect/>
          </a:stretch>
        </p:blipFill>
        <p:spPr bwMode="auto">
          <a:xfrm>
            <a:off x="5715000" y="2819400"/>
            <a:ext cx="2769691" cy="3116885"/>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25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3200400"/>
            <a:ext cx="6908800" cy="2887663"/>
          </a:xfrm>
        </p:spPr>
        <p:txBody>
          <a:bodyPr/>
          <a:lstStyle/>
          <a:p>
            <a:pPr algn="just">
              <a:buFont typeface="Wingdings" pitchFamily="2" charset="2"/>
              <a:buChar char="Ø"/>
            </a:pPr>
            <a:r>
              <a:rPr lang="en-US" b="1" smtClean="0">
                <a:solidFill>
                  <a:srgbClr val="C00000"/>
                </a:solidFill>
              </a:rPr>
              <a:t>Commercial agriculture </a:t>
            </a:r>
            <a:r>
              <a:rPr lang="en-US" b="1" smtClean="0"/>
              <a:t>is the production of food surpluses with most crops destined for sale to people outside the farmer’s family.</a:t>
            </a:r>
          </a:p>
          <a:p>
            <a:pPr algn="just">
              <a:buFont typeface="Wingdings" pitchFamily="2" charset="2"/>
              <a:buChar char="Ø"/>
            </a:pPr>
            <a:r>
              <a:rPr lang="en-US" b="1" smtClean="0"/>
              <a:t>It is practiced primarily in </a:t>
            </a:r>
            <a:r>
              <a:rPr lang="en-US" b="1" smtClean="0">
                <a:solidFill>
                  <a:srgbClr val="C00000"/>
                </a:solidFill>
              </a:rPr>
              <a:t>MDCs.</a:t>
            </a:r>
          </a:p>
          <a:p>
            <a:pPr algn="just">
              <a:buFont typeface="Wingdings" pitchFamily="2" charset="2"/>
              <a:buChar char="Ø"/>
            </a:pPr>
            <a:r>
              <a:rPr lang="en-US" b="1" smtClean="0">
                <a:solidFill>
                  <a:srgbClr val="C00000"/>
                </a:solidFill>
              </a:rPr>
              <a:t>Commercial farmers generally do not sell produce directly to consumers but to food processing companies.</a:t>
            </a:r>
          </a:p>
        </p:txBody>
      </p:sp>
      <p:sp>
        <p:nvSpPr>
          <p:cNvPr id="13315" name="Title 2"/>
          <p:cNvSpPr>
            <a:spLocks noGrp="1"/>
          </p:cNvSpPr>
          <p:nvPr>
            <p:ph type="title"/>
          </p:nvPr>
        </p:nvSpPr>
        <p:spPr/>
        <p:txBody>
          <a:bodyPr/>
          <a:lstStyle/>
          <a:p>
            <a:r>
              <a:rPr lang="en-US" smtClean="0"/>
              <a:t>Agricultural Practices</a:t>
            </a:r>
          </a:p>
        </p:txBody>
      </p:sp>
      <p:pic>
        <p:nvPicPr>
          <p:cNvPr id="91138" name="Picture 2" descr="C:\Users\Owner\AppData\Local\Microsoft\Windows\Temporary Internet Files\Content.IE5\POZSG6VI\MC900310586[1].wmf"/>
          <p:cNvPicPr>
            <a:picLocks noChangeAspect="1" noChangeArrowheads="1"/>
          </p:cNvPicPr>
          <p:nvPr/>
        </p:nvPicPr>
        <p:blipFill>
          <a:blip r:embed="rId2" cstate="print">
            <a:duotone>
              <a:schemeClr val="accent1">
                <a:shade val="45000"/>
                <a:satMod val="135000"/>
              </a:schemeClr>
              <a:prstClr val="white"/>
            </a:duotone>
            <a:lum contrast="40000"/>
            <a:extLst>
              <a:ext uri="{28A0092B-C50C-407E-A947-70E740481C1C}">
                <a14:useLocalDpi xmlns:a14="http://schemas.microsoft.com/office/drawing/2010/main" xmlns="" val="0"/>
              </a:ext>
            </a:extLst>
          </a:blip>
          <a:srcRect/>
          <a:stretch>
            <a:fillRect/>
          </a:stretch>
        </p:blipFill>
        <p:spPr bwMode="auto">
          <a:xfrm>
            <a:off x="914400" y="1300601"/>
            <a:ext cx="2248104" cy="183687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74938"/>
            <a:ext cx="7408862" cy="3878262"/>
          </a:xfrm>
        </p:spPr>
        <p:txBody>
          <a:bodyPr/>
          <a:lstStyle/>
          <a:p>
            <a:pPr>
              <a:buFont typeface="Wingdings" pitchFamily="2" charset="2"/>
              <a:buChar char="Ø"/>
            </a:pPr>
            <a:endParaRPr lang="en-US" dirty="0" smtClean="0"/>
          </a:p>
          <a:p>
            <a:pPr algn="just">
              <a:buFont typeface="Wingdings" pitchFamily="2" charset="2"/>
              <a:buChar char="Ø"/>
            </a:pPr>
            <a:endParaRPr lang="en-US" b="1" dirty="0" smtClean="0"/>
          </a:p>
          <a:p>
            <a:pPr algn="just">
              <a:buFont typeface="Wingdings" pitchFamily="2" charset="2"/>
              <a:buChar char="Ø"/>
            </a:pPr>
            <a:endParaRPr lang="en-US" sz="800" b="1" dirty="0" smtClean="0"/>
          </a:p>
          <a:p>
            <a:pPr algn="just">
              <a:buFont typeface="Wingdings" pitchFamily="2" charset="2"/>
              <a:buChar char="Ø"/>
            </a:pPr>
            <a:endParaRPr lang="en-US" sz="800" b="1" dirty="0" smtClean="0"/>
          </a:p>
          <a:p>
            <a:pPr algn="just">
              <a:buFont typeface="Wingdings" pitchFamily="2" charset="2"/>
              <a:buChar char="Ø"/>
            </a:pPr>
            <a:r>
              <a:rPr lang="en-US" b="1" dirty="0" smtClean="0">
                <a:solidFill>
                  <a:srgbClr val="C00000"/>
                </a:solidFill>
              </a:rPr>
              <a:t>Agribusiness </a:t>
            </a:r>
            <a:r>
              <a:rPr lang="en-US" b="1" dirty="0" smtClean="0"/>
              <a:t>occurs when big companies sign contracts with commercial farmers to buy their  grain, cattle, pigs, chickens, and other products that they, in turn, package to sell through food outlets to consumers (e.g. grocery stores).</a:t>
            </a:r>
          </a:p>
          <a:p>
            <a:pPr algn="just">
              <a:buFont typeface="Wingdings" pitchFamily="2" charset="2"/>
              <a:buChar char="Ø"/>
            </a:pPr>
            <a:r>
              <a:rPr lang="en-US" b="1" smtClean="0">
                <a:solidFill>
                  <a:srgbClr val="C00000"/>
                </a:solidFill>
              </a:rPr>
              <a:t>Agribusiness is found primarily in MDCs.</a:t>
            </a:r>
          </a:p>
        </p:txBody>
      </p:sp>
      <p:sp>
        <p:nvSpPr>
          <p:cNvPr id="14339" name="Title 2"/>
          <p:cNvSpPr>
            <a:spLocks noGrp="1"/>
          </p:cNvSpPr>
          <p:nvPr>
            <p:ph type="title"/>
          </p:nvPr>
        </p:nvSpPr>
        <p:spPr/>
        <p:txBody>
          <a:bodyPr/>
          <a:lstStyle/>
          <a:p>
            <a:r>
              <a:rPr lang="en-US" smtClean="0"/>
              <a:t>Agricultural Practices</a:t>
            </a:r>
          </a:p>
        </p:txBody>
      </p:sp>
      <p:pic>
        <p:nvPicPr>
          <p:cNvPr id="88066" name="Picture 2" descr="C:\Users\Owner\AppData\Local\Microsoft\Windows\Temporary Internet Files\Content.IE5\816OX8L9\MC900354271[1].wmf"/>
          <p:cNvPicPr>
            <a:picLocks noChangeAspect="1" noChangeArrowheads="1"/>
          </p:cNvPicPr>
          <p:nvPr/>
        </p:nvPicPr>
        <p:blipFill>
          <a:blip r:embed="rId2" cstate="print"/>
          <a:srcRect/>
          <a:stretch>
            <a:fillRect/>
          </a:stretch>
        </p:blipFill>
        <p:spPr bwMode="auto">
          <a:xfrm>
            <a:off x="3429000" y="1371600"/>
            <a:ext cx="2401888" cy="223043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250" fill="hold">
                                          <p:stCondLst>
                                            <p:cond delay="0"/>
                                          </p:stCondLst>
                                        </p:cTn>
                                        <p:tgtEl>
                                          <p:spTgt spid="88066"/>
                                        </p:tgtEl>
                                        <p:attrNameLst>
                                          <p:attrName>r</p:attrName>
                                        </p:attrNameLst>
                                      </p:cBhvr>
                                    </p:animRot>
                                    <p:animRot by="-240000">
                                      <p:cBhvr>
                                        <p:cTn id="7" dur="500" fill="hold">
                                          <p:stCondLst>
                                            <p:cond delay="500"/>
                                          </p:stCondLst>
                                        </p:cTn>
                                        <p:tgtEl>
                                          <p:spTgt spid="88066"/>
                                        </p:tgtEl>
                                        <p:attrNameLst>
                                          <p:attrName>r</p:attrName>
                                        </p:attrNameLst>
                                      </p:cBhvr>
                                    </p:animRot>
                                    <p:animRot by="240000">
                                      <p:cBhvr>
                                        <p:cTn id="8" dur="500" fill="hold">
                                          <p:stCondLst>
                                            <p:cond delay="1000"/>
                                          </p:stCondLst>
                                        </p:cTn>
                                        <p:tgtEl>
                                          <p:spTgt spid="88066"/>
                                        </p:tgtEl>
                                        <p:attrNameLst>
                                          <p:attrName>r</p:attrName>
                                        </p:attrNameLst>
                                      </p:cBhvr>
                                    </p:animRot>
                                    <p:animRot by="-240000">
                                      <p:cBhvr>
                                        <p:cTn id="9" dur="500" fill="hold">
                                          <p:stCondLst>
                                            <p:cond delay="1500"/>
                                          </p:stCondLst>
                                        </p:cTn>
                                        <p:tgtEl>
                                          <p:spTgt spid="88066"/>
                                        </p:tgtEl>
                                        <p:attrNameLst>
                                          <p:attrName>r</p:attrName>
                                        </p:attrNameLst>
                                      </p:cBhvr>
                                    </p:animRot>
                                    <p:animRot by="120000">
                                      <p:cBhvr>
                                        <p:cTn id="10" dur="500" fill="hold">
                                          <p:stCondLst>
                                            <p:cond delay="2000"/>
                                          </p:stCondLst>
                                        </p:cTn>
                                        <p:tgtEl>
                                          <p:spTgt spid="8806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1000"/>
                                        <p:tgtEl>
                                          <p:spTgt spid="2">
                                            <p:txEl>
                                              <p:pRg st="5" end="5"/>
                                            </p:txEl>
                                          </p:spTgt>
                                        </p:tgtEl>
                                      </p:cBhvr>
                                    </p:animEffect>
                                    <p:anim calcmode="lin" valueType="num">
                                      <p:cBhvr>
                                        <p:cTn id="1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 Comparison…Percentage of Farmers in the Labor Force</a:t>
            </a:r>
          </a:p>
        </p:txBody>
      </p:sp>
      <p:sp>
        <p:nvSpPr>
          <p:cNvPr id="3" name="Text Placeholder 2"/>
          <p:cNvSpPr>
            <a:spLocks noGrp="1"/>
          </p:cNvSpPr>
          <p:nvPr>
            <p:ph type="body" idx="1"/>
          </p:nvPr>
        </p:nvSpPr>
        <p:spPr>
          <a:xfrm>
            <a:off x="381000" y="2133600"/>
            <a:ext cx="3822700" cy="639763"/>
          </a:xfrm>
        </p:spPr>
        <p:txBody>
          <a:bodyPr/>
          <a:lstStyle/>
          <a:p>
            <a:pPr>
              <a:defRPr/>
            </a:pPr>
            <a:r>
              <a:rPr lang="en-US" b="1" dirty="0" smtClean="0">
                <a:solidFill>
                  <a:srgbClr val="C00000"/>
                </a:solidFill>
              </a:rPr>
              <a:t>Subsistence Agriculture</a:t>
            </a:r>
            <a:endParaRPr lang="en-US" b="1" dirty="0">
              <a:solidFill>
                <a:srgbClr val="C00000"/>
              </a:solidFill>
            </a:endParaRPr>
          </a:p>
        </p:txBody>
      </p:sp>
      <p:sp>
        <p:nvSpPr>
          <p:cNvPr id="4" name="Content Placeholder 3"/>
          <p:cNvSpPr>
            <a:spLocks noGrp="1"/>
          </p:cNvSpPr>
          <p:nvPr>
            <p:ph sz="half" idx="2"/>
          </p:nvPr>
        </p:nvSpPr>
        <p:spPr>
          <a:xfrm>
            <a:off x="457200" y="2743200"/>
            <a:ext cx="3819525" cy="3276600"/>
          </a:xfrm>
        </p:spPr>
        <p:txBody>
          <a:bodyPr/>
          <a:lstStyle/>
          <a:p>
            <a:pPr>
              <a:buFont typeface="Wingdings" pitchFamily="2" charset="2"/>
              <a:buChar char="Ø"/>
            </a:pPr>
            <a:r>
              <a:rPr lang="en-US" b="1" dirty="0" smtClean="0"/>
              <a:t>A </a:t>
            </a:r>
            <a:r>
              <a:rPr lang="en-US" b="1" dirty="0" smtClean="0">
                <a:solidFill>
                  <a:srgbClr val="C00000"/>
                </a:solidFill>
              </a:rPr>
              <a:t>high percentage </a:t>
            </a:r>
            <a:r>
              <a:rPr lang="en-US" b="1" dirty="0" smtClean="0"/>
              <a:t>of people are engaged in farming.</a:t>
            </a:r>
          </a:p>
          <a:p>
            <a:pPr>
              <a:buFont typeface="Wingdings" pitchFamily="2" charset="2"/>
              <a:buChar char="Ø"/>
            </a:pPr>
            <a:r>
              <a:rPr lang="en-US" b="1" dirty="0" smtClean="0"/>
              <a:t>With </a:t>
            </a:r>
            <a:r>
              <a:rPr lang="en-US" b="1" dirty="0" smtClean="0">
                <a:solidFill>
                  <a:srgbClr val="C00000"/>
                </a:solidFill>
              </a:rPr>
              <a:t>no surplus</a:t>
            </a:r>
            <a:r>
              <a:rPr lang="en-US" b="1" dirty="0" smtClean="0"/>
              <a:t>, all people produce their own food to survive.</a:t>
            </a:r>
          </a:p>
          <a:p>
            <a:pPr>
              <a:buFont typeface="Wingdings" pitchFamily="2" charset="2"/>
              <a:buChar char="Ø"/>
            </a:pPr>
            <a:r>
              <a:rPr lang="en-US" b="1" dirty="0" smtClean="0">
                <a:solidFill>
                  <a:srgbClr val="C00000"/>
                </a:solidFill>
              </a:rPr>
              <a:t>Example:  Many countries in Africa</a:t>
            </a:r>
          </a:p>
          <a:p>
            <a:pPr lvl="1">
              <a:buFont typeface="Wingdings" pitchFamily="2" charset="2"/>
              <a:buChar char="Ø"/>
            </a:pPr>
            <a:r>
              <a:rPr lang="en-US" b="1" dirty="0" smtClean="0"/>
              <a:t>60% of citizens of citizens are engaged in agriculture.</a:t>
            </a:r>
          </a:p>
        </p:txBody>
      </p:sp>
      <p:sp>
        <p:nvSpPr>
          <p:cNvPr id="5" name="Text Placeholder 4"/>
          <p:cNvSpPr>
            <a:spLocks noGrp="1"/>
          </p:cNvSpPr>
          <p:nvPr>
            <p:ph type="body" sz="quarter" idx="3"/>
          </p:nvPr>
        </p:nvSpPr>
        <p:spPr>
          <a:xfrm>
            <a:off x="4648200" y="2678113"/>
            <a:ext cx="3822700" cy="639762"/>
          </a:xfrm>
        </p:spPr>
        <p:txBody>
          <a:bodyPr/>
          <a:lstStyle/>
          <a:p>
            <a:pPr>
              <a:defRPr/>
            </a:pPr>
            <a:r>
              <a:rPr lang="en-US" b="1" dirty="0" smtClean="0">
                <a:solidFill>
                  <a:srgbClr val="C00000"/>
                </a:solidFill>
              </a:rPr>
              <a:t>Commercial Agriculture</a:t>
            </a:r>
            <a:endParaRPr lang="en-US" b="1" dirty="0">
              <a:solidFill>
                <a:srgbClr val="C00000"/>
              </a:solidFill>
            </a:endParaRPr>
          </a:p>
        </p:txBody>
      </p:sp>
      <p:sp>
        <p:nvSpPr>
          <p:cNvPr id="6" name="Content Placeholder 5"/>
          <p:cNvSpPr>
            <a:spLocks noGrp="1"/>
          </p:cNvSpPr>
          <p:nvPr>
            <p:ph sz="quarter" idx="4"/>
          </p:nvPr>
        </p:nvSpPr>
        <p:spPr>
          <a:xfrm>
            <a:off x="4645025" y="3429000"/>
            <a:ext cx="3822700" cy="2697163"/>
          </a:xfrm>
        </p:spPr>
        <p:txBody>
          <a:bodyPr/>
          <a:lstStyle/>
          <a:p>
            <a:pPr>
              <a:buFont typeface="Wingdings" pitchFamily="2" charset="2"/>
              <a:buChar char="Ø"/>
            </a:pPr>
            <a:r>
              <a:rPr lang="en-US" b="1" dirty="0" smtClean="0"/>
              <a:t>A </a:t>
            </a:r>
            <a:r>
              <a:rPr lang="en-US" b="1" dirty="0" smtClean="0">
                <a:solidFill>
                  <a:srgbClr val="C00000"/>
                </a:solidFill>
              </a:rPr>
              <a:t>smaller percentage </a:t>
            </a:r>
            <a:r>
              <a:rPr lang="en-US" b="1" dirty="0" smtClean="0"/>
              <a:t>of people are farmers.</a:t>
            </a:r>
          </a:p>
          <a:p>
            <a:pPr>
              <a:buFont typeface="Wingdings" pitchFamily="2" charset="2"/>
              <a:buChar char="Ø"/>
            </a:pPr>
            <a:r>
              <a:rPr lang="en-US" b="1" smtClean="0">
                <a:solidFill>
                  <a:srgbClr val="C00000"/>
                </a:solidFill>
              </a:rPr>
              <a:t>Surplus</a:t>
            </a:r>
            <a:r>
              <a:rPr lang="en-US" b="1" smtClean="0"/>
              <a:t> </a:t>
            </a:r>
            <a:r>
              <a:rPr lang="en-US" b="1" smtClean="0"/>
              <a:t>is available </a:t>
            </a:r>
            <a:r>
              <a:rPr lang="en-US" b="1" dirty="0" smtClean="0"/>
              <a:t>to sell.</a:t>
            </a:r>
          </a:p>
          <a:p>
            <a:pPr>
              <a:buFont typeface="Wingdings" pitchFamily="2" charset="2"/>
              <a:buChar char="Ø"/>
            </a:pPr>
            <a:r>
              <a:rPr lang="en-US" b="1" dirty="0" smtClean="0">
                <a:solidFill>
                  <a:srgbClr val="C00000"/>
                </a:solidFill>
              </a:rPr>
              <a:t>Examples:  U.S. and Canada</a:t>
            </a:r>
          </a:p>
          <a:p>
            <a:pPr lvl="1">
              <a:buFont typeface="Wingdings" pitchFamily="2" charset="2"/>
              <a:buChar char="Ø"/>
            </a:pPr>
            <a:r>
              <a:rPr lang="en-US" b="1" dirty="0" smtClean="0"/>
              <a:t>Less than 2% of citizens are farmers.</a:t>
            </a:r>
          </a:p>
        </p:txBody>
      </p:sp>
      <p:pic>
        <p:nvPicPr>
          <p:cNvPr id="15367" name="Picture 8" descr="C:\Users\Owner\AppData\Local\Microsoft\Windows\Temporary Internet Files\Content.IE5\M7A4I806\MC900361610[1].wmf"/>
          <p:cNvPicPr>
            <a:picLocks noChangeAspect="1" noChangeArrowheads="1"/>
          </p:cNvPicPr>
          <p:nvPr/>
        </p:nvPicPr>
        <p:blipFill>
          <a:blip r:embed="rId2" cstate="print"/>
          <a:srcRect/>
          <a:stretch>
            <a:fillRect/>
          </a:stretch>
        </p:blipFill>
        <p:spPr bwMode="auto">
          <a:xfrm>
            <a:off x="3733800" y="4673600"/>
            <a:ext cx="1077913" cy="161607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000"/>
                                        <p:tgtEl>
                                          <p:spTgt spid="4">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1000"/>
                                        <p:tgtEl>
                                          <p:spTgt spid="4">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left)">
                                      <p:cBhvr>
                                        <p:cTn id="18" dur="1000"/>
                                        <p:tgtEl>
                                          <p:spTgt spid="4">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1000"/>
                                        <p:tgtEl>
                                          <p:spTgt spid="4">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right)">
                                      <p:cBhvr>
                                        <p:cTn id="26" dur="500"/>
                                        <p:tgtEl>
                                          <p:spTgt spid="5">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right)">
                                      <p:cBhvr>
                                        <p:cTn id="31" dur="1000"/>
                                        <p:tgtEl>
                                          <p:spTgt spid="6">
                                            <p:txEl>
                                              <p:pRg st="0" end="0"/>
                                            </p:txEl>
                                          </p:spTgt>
                                        </p:tgtEl>
                                      </p:cBhvr>
                                    </p:animEffect>
                                  </p:childTnLst>
                                </p:cTn>
                              </p:par>
                              <p:par>
                                <p:cTn id="32" presetID="22" presetClass="entr" presetSubtype="2"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right)">
                                      <p:cBhvr>
                                        <p:cTn id="34" dur="1000"/>
                                        <p:tgtEl>
                                          <p:spTgt spid="6">
                                            <p:txEl>
                                              <p:pRg st="1" end="1"/>
                                            </p:txEl>
                                          </p:spTgt>
                                        </p:tgtEl>
                                      </p:cBhvr>
                                    </p:animEffect>
                                  </p:childTnLst>
                                </p:cTn>
                              </p:par>
                              <p:par>
                                <p:cTn id="35" presetID="22" presetClass="entr" presetSubtype="2"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right)">
                                      <p:cBhvr>
                                        <p:cTn id="37" dur="1000"/>
                                        <p:tgtEl>
                                          <p:spTgt spid="6">
                                            <p:txEl>
                                              <p:pRg st="2" end="2"/>
                                            </p:txEl>
                                          </p:spTgt>
                                        </p:tgtEl>
                                      </p:cBhvr>
                                    </p:animEffect>
                                  </p:childTnLst>
                                </p:cTn>
                              </p:par>
                              <p:par>
                                <p:cTn id="38" presetID="22" presetClass="entr" presetSubtype="2" fill="hold" nodeType="with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right)">
                                      <p:cBhvr>
                                        <p:cTn id="4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5"/>
          <p:cNvSpPr>
            <a:spLocks noGrp="1"/>
          </p:cNvSpPr>
          <p:nvPr>
            <p:ph idx="1"/>
          </p:nvPr>
        </p:nvSpPr>
        <p:spPr/>
        <p:txBody>
          <a:bodyPr/>
          <a:lstStyle/>
          <a:p>
            <a:pPr algn="just">
              <a:buFont typeface="Wingdings" pitchFamily="2" charset="2"/>
              <a:buChar char="Ø"/>
            </a:pPr>
            <a:r>
              <a:rPr lang="en-US" sz="3200" b="1" smtClean="0">
                <a:solidFill>
                  <a:srgbClr val="C00000"/>
                </a:solidFill>
              </a:rPr>
              <a:t>Commercial Agriculture in MDCs</a:t>
            </a:r>
          </a:p>
          <a:p>
            <a:pPr lvl="1" algn="just">
              <a:buFont typeface="Wingdings" pitchFamily="2" charset="2"/>
              <a:buChar char="Ø"/>
            </a:pPr>
            <a:r>
              <a:rPr lang="en-US" sz="2800" b="1" smtClean="0">
                <a:solidFill>
                  <a:srgbClr val="6A2A16"/>
                </a:solidFill>
              </a:rPr>
              <a:t>Machinery</a:t>
            </a:r>
            <a:r>
              <a:rPr lang="en-US" sz="2800" b="1" smtClean="0"/>
              <a:t> is used to speed up production.</a:t>
            </a:r>
          </a:p>
          <a:p>
            <a:pPr lvl="3" algn="just">
              <a:buFont typeface="Wingdings" pitchFamily="2" charset="2"/>
              <a:buChar char="Ø"/>
            </a:pPr>
            <a:r>
              <a:rPr lang="en-US" sz="2400" b="1" smtClean="0"/>
              <a:t>tractors</a:t>
            </a:r>
          </a:p>
          <a:p>
            <a:pPr lvl="3" algn="just">
              <a:buFont typeface="Wingdings" pitchFamily="2" charset="2"/>
              <a:buChar char="Ø"/>
            </a:pPr>
            <a:r>
              <a:rPr lang="en-US" sz="2400" b="1" smtClean="0"/>
              <a:t>combines</a:t>
            </a:r>
          </a:p>
          <a:p>
            <a:pPr lvl="3" algn="just">
              <a:buFont typeface="Wingdings" pitchFamily="2" charset="2"/>
              <a:buChar char="Ø"/>
            </a:pPr>
            <a:r>
              <a:rPr lang="en-US" sz="2400" b="1" smtClean="0"/>
              <a:t>planters </a:t>
            </a:r>
          </a:p>
        </p:txBody>
      </p:sp>
      <p:sp>
        <p:nvSpPr>
          <p:cNvPr id="16387" name="Title 1"/>
          <p:cNvSpPr>
            <a:spLocks noGrp="1"/>
          </p:cNvSpPr>
          <p:nvPr>
            <p:ph type="title"/>
          </p:nvPr>
        </p:nvSpPr>
        <p:spPr/>
        <p:txBody>
          <a:bodyPr/>
          <a:lstStyle/>
          <a:p>
            <a:r>
              <a:rPr lang="en-US" smtClean="0"/>
              <a:t>Use of Machinery</a:t>
            </a:r>
          </a:p>
        </p:txBody>
      </p:sp>
      <p:pic>
        <p:nvPicPr>
          <p:cNvPr id="16390" name="Picture 6" descr="C:\Users\Owner\AppData\Local\Microsoft\Windows\Temporary Internet Files\Content.IE5\POZSG6VI\MC900238180[1].wmf"/>
          <p:cNvPicPr>
            <a:picLocks noChangeAspect="1" noChangeArrowheads="1"/>
          </p:cNvPicPr>
          <p:nvPr/>
        </p:nvPicPr>
        <p:blipFill>
          <a:blip r:embed="rId2" cstate="print">
            <a:duotone>
              <a:schemeClr val="accent1">
                <a:shade val="45000"/>
                <a:satMod val="135000"/>
              </a:schemeClr>
              <a:prstClr val="white"/>
            </a:duotone>
            <a:lum bright="-20000"/>
            <a:extLst>
              <a:ext uri="{28A0092B-C50C-407E-A947-70E740481C1C}">
                <a14:useLocalDpi xmlns:a14="http://schemas.microsoft.com/office/drawing/2010/main" xmlns="" val="0"/>
              </a:ext>
            </a:extLst>
          </a:blip>
          <a:srcRect/>
          <a:stretch>
            <a:fillRect/>
          </a:stretch>
        </p:blipFill>
        <p:spPr bwMode="auto">
          <a:xfrm>
            <a:off x="5255807" y="3848100"/>
            <a:ext cx="1906993" cy="23240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1000"/>
                                        <p:tgtEl>
                                          <p:spTgt spid="16386">
                                            <p:txEl>
                                              <p:pRg st="2" end="2"/>
                                            </p:txEl>
                                          </p:spTgt>
                                        </p:tgtEl>
                                      </p:cBhvr>
                                    </p:animEffect>
                                    <p:anim calcmode="lin" valueType="num">
                                      <p:cBhvr>
                                        <p:cTn id="13"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fade">
                                      <p:cBhvr>
                                        <p:cTn id="17" dur="1000"/>
                                        <p:tgtEl>
                                          <p:spTgt spid="16386">
                                            <p:txEl>
                                              <p:pRg st="3" end="3"/>
                                            </p:txEl>
                                          </p:spTgt>
                                        </p:tgtEl>
                                      </p:cBhvr>
                                    </p:animEffect>
                                    <p:anim calcmode="lin" valueType="num">
                                      <p:cBhvr>
                                        <p:cTn id="18"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6">
                                            <p:txEl>
                                              <p:pRg st="4" end="4"/>
                                            </p:txEl>
                                          </p:spTgt>
                                        </p:tgtEl>
                                        <p:attrNameLst>
                                          <p:attrName>style.visibility</p:attrName>
                                        </p:attrNameLst>
                                      </p:cBhvr>
                                      <p:to>
                                        <p:strVal val="visible"/>
                                      </p:to>
                                    </p:set>
                                    <p:animEffect transition="in" filter="fade">
                                      <p:cBhvr>
                                        <p:cTn id="22" dur="1000"/>
                                        <p:tgtEl>
                                          <p:spTgt spid="16386">
                                            <p:txEl>
                                              <p:pRg st="4" end="4"/>
                                            </p:txEl>
                                          </p:spTgt>
                                        </p:tgtEl>
                                      </p:cBhvr>
                                    </p:animEffect>
                                    <p:anim calcmode="lin" valueType="num">
                                      <p:cBhvr>
                                        <p:cTn id="23"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871538" y="2674938"/>
            <a:ext cx="7408862" cy="3725862"/>
          </a:xfrm>
        </p:spPr>
        <p:txBody>
          <a:bodyPr/>
          <a:lstStyle/>
          <a:p>
            <a:pPr algn="just">
              <a:buFont typeface="Wingdings" pitchFamily="2" charset="2"/>
              <a:buChar char="Ø"/>
            </a:pPr>
            <a:endParaRPr lang="en-US" sz="3200" b="1" smtClean="0">
              <a:solidFill>
                <a:srgbClr val="C00000"/>
              </a:solidFill>
            </a:endParaRPr>
          </a:p>
          <a:p>
            <a:pPr algn="just">
              <a:buFont typeface="Wingdings" pitchFamily="2" charset="2"/>
              <a:buChar char="Ø"/>
            </a:pPr>
            <a:r>
              <a:rPr lang="en-US" sz="3200" b="1" smtClean="0">
                <a:solidFill>
                  <a:srgbClr val="C00000"/>
                </a:solidFill>
              </a:rPr>
              <a:t>Commercial Agriculture in MDCs</a:t>
            </a:r>
          </a:p>
          <a:p>
            <a:pPr lvl="1" algn="just">
              <a:buFont typeface="Wingdings" pitchFamily="2" charset="2"/>
              <a:buChar char="Ø"/>
            </a:pPr>
            <a:r>
              <a:rPr lang="en-US" sz="2800" b="1" smtClean="0">
                <a:solidFill>
                  <a:srgbClr val="6A2A16"/>
                </a:solidFill>
              </a:rPr>
              <a:t>Transportation </a:t>
            </a:r>
            <a:r>
              <a:rPr lang="en-US" sz="2800" b="1" smtClean="0"/>
              <a:t>is important to facilitate the ability to get goods to consumers.</a:t>
            </a:r>
          </a:p>
          <a:p>
            <a:pPr lvl="4" algn="just">
              <a:buFont typeface="Wingdings" pitchFamily="2" charset="2"/>
              <a:buChar char="Ø"/>
            </a:pPr>
            <a:r>
              <a:rPr lang="en-US" sz="2000" b="1" smtClean="0"/>
              <a:t>Railroads</a:t>
            </a:r>
          </a:p>
          <a:p>
            <a:pPr lvl="4" algn="just">
              <a:buFont typeface="Wingdings" pitchFamily="2" charset="2"/>
              <a:buChar char="Ø"/>
            </a:pPr>
            <a:r>
              <a:rPr lang="en-US" sz="2000" b="1" smtClean="0"/>
              <a:t>Highways</a:t>
            </a:r>
          </a:p>
          <a:p>
            <a:pPr lvl="4" algn="just">
              <a:buFont typeface="Wingdings" pitchFamily="2" charset="2"/>
              <a:buChar char="Ø"/>
            </a:pPr>
            <a:r>
              <a:rPr lang="en-US" sz="2000" b="1" smtClean="0"/>
              <a:t>Rapid sea travel</a:t>
            </a:r>
          </a:p>
          <a:p>
            <a:pPr lvl="4" algn="just">
              <a:buFont typeface="Wingdings" pitchFamily="2" charset="2"/>
              <a:buChar char="Ø"/>
            </a:pPr>
            <a:r>
              <a:rPr lang="en-US" sz="2000" b="1" smtClean="0"/>
              <a:t>Air travel</a:t>
            </a:r>
          </a:p>
          <a:p>
            <a:pPr>
              <a:buFont typeface="Wingdings" pitchFamily="2" charset="2"/>
              <a:buChar char="Ø"/>
            </a:pPr>
            <a:endParaRPr lang="en-US" smtClean="0"/>
          </a:p>
        </p:txBody>
      </p:sp>
      <p:sp>
        <p:nvSpPr>
          <p:cNvPr id="17411" name="Title 2"/>
          <p:cNvSpPr>
            <a:spLocks noGrp="1"/>
          </p:cNvSpPr>
          <p:nvPr>
            <p:ph type="title"/>
          </p:nvPr>
        </p:nvSpPr>
        <p:spPr/>
        <p:txBody>
          <a:bodyPr/>
          <a:lstStyle/>
          <a:p>
            <a:r>
              <a:rPr lang="en-US" smtClean="0"/>
              <a:t>Use of Machinery</a:t>
            </a:r>
          </a:p>
        </p:txBody>
      </p:sp>
      <p:pic>
        <p:nvPicPr>
          <p:cNvPr id="17412" name="Picture 5" descr="C:\Users\Owner\AppData\Local\Microsoft\Windows\Temporary Internet Files\Content.IE5\1AWRSIRC\MC900055462[1].wmf"/>
          <p:cNvPicPr>
            <a:picLocks noChangeAspect="1" noChangeArrowheads="1"/>
          </p:cNvPicPr>
          <p:nvPr/>
        </p:nvPicPr>
        <p:blipFill>
          <a:blip r:embed="rId2" cstate="print"/>
          <a:srcRect/>
          <a:stretch>
            <a:fillRect/>
          </a:stretch>
        </p:blipFill>
        <p:spPr bwMode="auto">
          <a:xfrm>
            <a:off x="3429000" y="1308100"/>
            <a:ext cx="2232025" cy="19812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2" end="2"/>
                                            </p:txEl>
                                          </p:spTgt>
                                        </p:tgtEl>
                                        <p:attrNameLst>
                                          <p:attrName>style.visibility</p:attrName>
                                        </p:attrNameLst>
                                      </p:cBhvr>
                                      <p:to>
                                        <p:strVal val="visible"/>
                                      </p:to>
                                    </p:set>
                                    <p:anim calcmode="lin" valueType="num">
                                      <p:cBhvr additive="base">
                                        <p:cTn id="7" dur="10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741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0">
                                            <p:txEl>
                                              <p:pRg st="3" end="3"/>
                                            </p:txEl>
                                          </p:spTgt>
                                        </p:tgtEl>
                                        <p:attrNameLst>
                                          <p:attrName>style.visibility</p:attrName>
                                        </p:attrNameLst>
                                      </p:cBhvr>
                                      <p:to>
                                        <p:strVal val="visible"/>
                                      </p:to>
                                    </p:set>
                                    <p:anim calcmode="lin" valueType="num">
                                      <p:cBhvr additive="base">
                                        <p:cTn id="11" dur="10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7410">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10">
                                            <p:txEl>
                                              <p:pRg st="4" end="4"/>
                                            </p:txEl>
                                          </p:spTgt>
                                        </p:tgtEl>
                                        <p:attrNameLst>
                                          <p:attrName>style.visibility</p:attrName>
                                        </p:attrNameLst>
                                      </p:cBhvr>
                                      <p:to>
                                        <p:strVal val="visible"/>
                                      </p:to>
                                    </p:set>
                                    <p:anim calcmode="lin" valueType="num">
                                      <p:cBhvr additive="base">
                                        <p:cTn id="15" dur="10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7410">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410">
                                            <p:txEl>
                                              <p:pRg st="5" end="5"/>
                                            </p:txEl>
                                          </p:spTgt>
                                        </p:tgtEl>
                                        <p:attrNameLst>
                                          <p:attrName>style.visibility</p:attrName>
                                        </p:attrNameLst>
                                      </p:cBhvr>
                                      <p:to>
                                        <p:strVal val="visible"/>
                                      </p:to>
                                    </p:set>
                                    <p:anim calcmode="lin" valueType="num">
                                      <p:cBhvr additive="base">
                                        <p:cTn id="19" dur="10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7410">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0">
                                            <p:txEl>
                                              <p:pRg st="6" end="6"/>
                                            </p:txEl>
                                          </p:spTgt>
                                        </p:tgtEl>
                                        <p:attrNameLst>
                                          <p:attrName>style.visibility</p:attrName>
                                        </p:attrNameLst>
                                      </p:cBhvr>
                                      <p:to>
                                        <p:strVal val="visible"/>
                                      </p:to>
                                    </p:set>
                                    <p:anim calcmode="lin" valueType="num">
                                      <p:cBhvr additive="base">
                                        <p:cTn id="23" dur="1000" fill="hold"/>
                                        <p:tgtEl>
                                          <p:spTgt spid="17410">
                                            <p:txEl>
                                              <p:pRg st="6" end="6"/>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74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rgbClr val="000000"/>
      </a:dk1>
      <a:lt1>
        <a:srgbClr val="FFFFFF"/>
      </a:lt1>
      <a:dk2>
        <a:srgbClr val="434342"/>
      </a:dk2>
      <a:lt2>
        <a:srgbClr val="CDD7D9"/>
      </a:lt2>
      <a:accent1>
        <a:srgbClr val="5C7237"/>
      </a:accent1>
      <a:accent2>
        <a:srgbClr val="5F5F5F"/>
      </a:accent2>
      <a:accent3>
        <a:srgbClr val="08A1D9"/>
      </a:accent3>
      <a:accent4>
        <a:srgbClr val="7C984A"/>
      </a:accent4>
      <a:accent5>
        <a:srgbClr val="C2AD8D"/>
      </a:accent5>
      <a:accent6>
        <a:srgbClr val="3C526F"/>
      </a:accent6>
      <a:hlink>
        <a:srgbClr val="5F5F5F"/>
      </a:hlink>
      <a:folHlink>
        <a:srgbClr val="96969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8095</TotalTime>
  <Words>986</Words>
  <Application>Microsoft Office PowerPoint</Application>
  <PresentationFormat>On-screen Show (4:3)</PresentationFormat>
  <Paragraphs>143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Waveform</vt:lpstr>
      <vt:lpstr>UNIT FIVE AGRICULTURE:   PRIMARY ECONOMIC ACTIVITIES</vt:lpstr>
      <vt:lpstr>MAJOR AGRICULTURAL PRODUCTION REGIONS</vt:lpstr>
      <vt:lpstr>Agricultural Practices</vt:lpstr>
      <vt:lpstr>Agricultural Practices</vt:lpstr>
      <vt:lpstr>Agricultural Practices</vt:lpstr>
      <vt:lpstr>Agricultural Practices</vt:lpstr>
      <vt:lpstr>A Comparison…Percentage of Farmers in the Labor Force</vt:lpstr>
      <vt:lpstr>Use of Machinery</vt:lpstr>
      <vt:lpstr>Use of Machinery</vt:lpstr>
      <vt:lpstr>Use of Machinery</vt:lpstr>
      <vt:lpstr>A Comparison…Farm Size</vt:lpstr>
      <vt:lpstr>SUBSISTENCE FARMING: SUBREGIONS</vt:lpstr>
      <vt:lpstr>Subsistence Farming:  Subregions</vt:lpstr>
      <vt:lpstr>Subsistence Farming:  Subregions</vt:lpstr>
      <vt:lpstr>Intensive Subsistence Agriculture</vt:lpstr>
      <vt:lpstr>Intensive Subsistence Agriculture</vt:lpstr>
      <vt:lpstr>Intensive Subsistence Agriculture</vt:lpstr>
      <vt:lpstr>Intensive Subsistence Agriculture</vt:lpstr>
      <vt:lpstr>Shifting Cultivation</vt:lpstr>
      <vt:lpstr>Shifting Cultivation</vt:lpstr>
      <vt:lpstr>Shifting Cultivation</vt:lpstr>
      <vt:lpstr>Shifting Cultivation</vt:lpstr>
      <vt:lpstr>Slide 23</vt:lpstr>
      <vt:lpstr>Pastoral Nomadism</vt:lpstr>
      <vt:lpstr>Pastoral Nomadism</vt:lpstr>
      <vt:lpstr>Pastoral Nomadism</vt:lpstr>
      <vt:lpstr>Pastoral Nomadism</vt:lpstr>
      <vt:lpstr>Pastoral Nomadism</vt:lpstr>
      <vt:lpstr>Extensive Subsistence Agriculture</vt:lpstr>
      <vt:lpstr>A major issue for subsistence farmers today is the need to intensify farming because of rapidly growing populations.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Ethel Wood</cp:lastModifiedBy>
  <cp:revision>53</cp:revision>
  <dcterms:created xsi:type="dcterms:W3CDTF">2010-12-29T19:55:13Z</dcterms:created>
  <dcterms:modified xsi:type="dcterms:W3CDTF">2013-02-06T23:32:20Z</dcterms:modified>
</cp:coreProperties>
</file>