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96" r:id="rId3"/>
    <p:sldId id="297" r:id="rId4"/>
    <p:sldId id="293" r:id="rId5"/>
    <p:sldId id="299" r:id="rId6"/>
    <p:sldId id="300" r:id="rId7"/>
    <p:sldId id="301" r:id="rId8"/>
    <p:sldId id="302" r:id="rId9"/>
    <p:sldId id="303" r:id="rId10"/>
    <p:sldId id="311" r:id="rId11"/>
    <p:sldId id="312" r:id="rId12"/>
    <p:sldId id="305" r:id="rId13"/>
    <p:sldId id="307" r:id="rId14"/>
    <p:sldId id="308" r:id="rId15"/>
    <p:sldId id="313" r:id="rId16"/>
    <p:sldId id="314" r:id="rId17"/>
    <p:sldId id="315" r:id="rId18"/>
    <p:sldId id="317" r:id="rId19"/>
    <p:sldId id="306" r:id="rId20"/>
    <p:sldId id="309" r:id="rId21"/>
    <p:sldId id="318" r:id="rId22"/>
    <p:sldId id="319" r:id="rId23"/>
    <p:sldId id="310" r:id="rId24"/>
    <p:sldId id="320" r:id="rId25"/>
    <p:sldId id="264" r:id="rId26"/>
    <p:sldId id="325" r:id="rId27"/>
    <p:sldId id="322" r:id="rId28"/>
    <p:sldId id="326" r:id="rId29"/>
    <p:sldId id="327" r:id="rId30"/>
    <p:sldId id="345" r:id="rId31"/>
    <p:sldId id="323" r:id="rId32"/>
    <p:sldId id="329" r:id="rId33"/>
    <p:sldId id="330" r:id="rId34"/>
    <p:sldId id="331" r:id="rId35"/>
    <p:sldId id="332" r:id="rId36"/>
    <p:sldId id="333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28" r:id="rId47"/>
    <p:sldId id="346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A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79F5-C971-4F8E-B5BE-C64CD9D8102D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160E-AD1C-4E15-99A4-4DAE1987D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D0789-8EF8-4023-B3A7-925E227172D8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AEC4-11B8-45FD-9066-D6BADC5A9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E480-47CF-4792-B182-5384469EEB5C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9FD3-26D9-4CDE-B4A0-EFE2196F2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FADA-A238-40FB-BED4-04813925DA59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A959-5E36-4E9E-B351-9EAE7988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EE4E-0505-4103-AC52-C5E8AD0CFFA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E891-CFE0-4BFB-BE08-FA12F326E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8324A-F113-4540-845F-980B249D18B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AAA6-0575-467B-A42B-2BA73DA93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9E7D-5A50-4109-8750-AAF4ACA043C2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8D34-6429-4167-A778-9DDDA75E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F22DD-0294-44F5-B823-06D01C25080F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FC8A-5A42-449B-8474-08404353E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19BC-2AD0-43DC-8E7B-1C14477388A8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5D2C-FC78-45C1-B6CA-A2EF33E13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85A3-1B5F-43BC-B816-F796522CAB3E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B13E-2AEC-46C1-9772-D50604D65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41A9-F658-437D-B717-B4AFC282345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1FF9-F499-495E-8282-CD8B857FA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FD1F5-6B0D-42E1-BA0C-5B36D713B8E7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CC4B4-76DD-47E3-9236-75C942E10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5" r:id="rId7"/>
    <p:sldLayoutId id="2147483846" r:id="rId8"/>
    <p:sldLayoutId id="2147483847" r:id="rId9"/>
    <p:sldLayoutId id="2147483842" r:id="rId10"/>
    <p:sldLayoutId id="2147483848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39544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C00000"/>
                </a:solidFill>
              </a:rPr>
              <a:t>Boserup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/>
              <a:t>was an economist who believed that subsistence farmers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intensify </a:t>
            </a:r>
            <a:r>
              <a:rPr lang="en-US" sz="2800" b="1" dirty="0" smtClean="0">
                <a:solidFill>
                  <a:srgbClr val="C00000"/>
                </a:solidFill>
              </a:rPr>
              <a:t>production </a:t>
            </a:r>
            <a:r>
              <a:rPr lang="en-US" sz="2800" b="1" dirty="0" smtClean="0"/>
              <a:t>by leaving land fallow for shorter periods.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b="1" dirty="0" smtClean="0"/>
              <a:t>adopt </a:t>
            </a:r>
            <a:r>
              <a:rPr lang="en-US" sz="2800" b="1" dirty="0" smtClean="0"/>
              <a:t>new </a:t>
            </a:r>
            <a:r>
              <a:rPr lang="en-US" sz="2800" b="1" dirty="0" smtClean="0">
                <a:solidFill>
                  <a:srgbClr val="C00000"/>
                </a:solidFill>
              </a:rPr>
              <a:t>farming methods.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Boserup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803" name="Picture 3" descr="C:\Users\Owner\AppData\Local\Microsoft\Windows\Temporary Internet Files\Content.IE5\VB892845\MC90019535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13469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>
          <a:xfrm>
            <a:off x="838200" y="3200400"/>
            <a:ext cx="5376863" cy="2278063"/>
          </a:xfrm>
        </p:spPr>
        <p:txBody>
          <a:bodyPr/>
          <a:lstStyle/>
          <a:p>
            <a:pPr marL="0" indent="0" algn="just">
              <a:buFont typeface="Symbol" pitchFamily="18" charset="2"/>
              <a:buNone/>
            </a:pPr>
            <a:r>
              <a:rPr lang="en-US" sz="2800" b="1" smtClean="0">
                <a:solidFill>
                  <a:srgbClr val="C00000"/>
                </a:solidFill>
              </a:rPr>
              <a:t>At any given time, commercial farmers will have almost half of their fields planted but with different crops from previous years.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Commercial Agriculture:  </a:t>
            </a:r>
            <a:br>
              <a:rPr lang="en-US" sz="4000" smtClean="0"/>
            </a:br>
            <a:r>
              <a:rPr lang="en-US" sz="4000" smtClean="0"/>
              <a:t>Mixed Crop and Livestock Farming</a:t>
            </a:r>
          </a:p>
        </p:txBody>
      </p:sp>
      <p:pic>
        <p:nvPicPr>
          <p:cNvPr id="17412" name="Picture 4" descr="C:\Users\Owner\AppData\Local\Microsoft\Windows\Temporary Internet Files\Content.IE5\1AWRSIRC\MC9003347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700" y="2895600"/>
            <a:ext cx="1524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800" y="2667000"/>
            <a:ext cx="5461000" cy="39544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Example of crop rotation: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6A2A16"/>
                </a:solidFill>
              </a:rPr>
              <a:t>One cycle </a:t>
            </a:r>
            <a:r>
              <a:rPr lang="en-US" b="1" smtClean="0"/>
              <a:t>might consist of cereal grains (e.g. oats).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A </a:t>
            </a:r>
            <a:r>
              <a:rPr lang="en-US" b="1" smtClean="0">
                <a:solidFill>
                  <a:srgbClr val="6A2A16"/>
                </a:solidFill>
              </a:rPr>
              <a:t>second cycle </a:t>
            </a:r>
            <a:r>
              <a:rPr lang="en-US" b="1" smtClean="0"/>
              <a:t>might feature a root crop (e.g. turnips).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/>
              <a:t>A </a:t>
            </a:r>
            <a:r>
              <a:rPr lang="en-US" b="1" smtClean="0">
                <a:solidFill>
                  <a:srgbClr val="6A2A16"/>
                </a:solidFill>
              </a:rPr>
              <a:t>third cycle </a:t>
            </a:r>
            <a:r>
              <a:rPr lang="en-US" b="1" smtClean="0"/>
              <a:t>would be a “rest” crop such as clover.  It restores the field but may be eaten by cattle.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6A2A16"/>
                </a:solidFill>
              </a:rPr>
              <a:t>Then the farmer can start over with a cereal grain.</a:t>
            </a:r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z="4000" smtClean="0"/>
              <a:t>Mixed Crop and Livestock Farming</a:t>
            </a:r>
          </a:p>
        </p:txBody>
      </p:sp>
      <p:pic>
        <p:nvPicPr>
          <p:cNvPr id="50181" name="Picture 5" descr="C:\Users\Owner\AppData\Local\Microsoft\Windows\Temporary Internet Files\Content.IE5\LTLN4AAN\MC9001511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2209800" cy="1940307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C00000"/>
                </a:solidFill>
              </a:rPr>
              <a:t>Dairy farms </a:t>
            </a:r>
            <a:r>
              <a:rPr lang="en-US" sz="3200" b="1" smtClean="0"/>
              <a:t>must be closer to market than other products because milk spoils quickly.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b="1" smtClean="0"/>
              <a:t>A ring of milk production called a </a:t>
            </a:r>
            <a:r>
              <a:rPr lang="en-US" sz="3200" b="1" smtClean="0">
                <a:solidFill>
                  <a:srgbClr val="C00000"/>
                </a:solidFill>
              </a:rPr>
              <a:t>milkshed</a:t>
            </a:r>
            <a:r>
              <a:rPr lang="en-US" sz="3200" b="1" smtClean="0"/>
              <a:t> surrounds a major city.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mtClean="0"/>
              <a:t>Dairy Farming</a:t>
            </a:r>
          </a:p>
        </p:txBody>
      </p:sp>
      <p:pic>
        <p:nvPicPr>
          <p:cNvPr id="19460" name="Picture 2" descr="C:\Users\Owner\AppData\Local\Microsoft\Windows\Temporary Internet Files\Content.IE5\POZSG6VI\MC9002395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799013"/>
            <a:ext cx="17256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mtClean="0"/>
          </a:p>
          <a:p>
            <a:pPr algn="just">
              <a:buFont typeface="Wingdings" pitchFamily="2" charset="2"/>
              <a:buChar char="Ø"/>
            </a:pPr>
            <a:endParaRPr lang="en-US" b="1" smtClean="0"/>
          </a:p>
          <a:p>
            <a:pPr algn="just">
              <a:buFont typeface="Wingdings" pitchFamily="2" charset="2"/>
              <a:buChar char="Ø"/>
            </a:pPr>
            <a:r>
              <a:rPr lang="en-US" sz="2800" b="1" smtClean="0"/>
              <a:t>Today </a:t>
            </a:r>
            <a:r>
              <a:rPr lang="en-US" sz="2800" b="1" smtClean="0">
                <a:solidFill>
                  <a:srgbClr val="C00000"/>
                </a:solidFill>
              </a:rPr>
              <a:t>refrigerated rail cars and trucks </a:t>
            </a:r>
            <a:r>
              <a:rPr lang="en-US" sz="2800" b="1" smtClean="0"/>
              <a:t>have extended the reach of the milksheds so that nearly every farm in the U.S. Northeast and Northwest Europe is within the milkshed of at least one urban area.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mtClean="0"/>
              <a:t>Dairy Farming</a:t>
            </a:r>
          </a:p>
        </p:txBody>
      </p:sp>
      <p:pic>
        <p:nvPicPr>
          <p:cNvPr id="20484" name="Picture 2" descr="C:\Users\Owner\AppData\Local\Microsoft\Windows\Temporary Internet Files\Content.IE5\M7A4I806\MC9001497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663" y="1671638"/>
            <a:ext cx="28606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b="1" smtClean="0"/>
          </a:p>
          <a:p>
            <a:pPr algn="just">
              <a:buFont typeface="Wingdings" pitchFamily="2" charset="2"/>
              <a:buChar char="Ø"/>
            </a:pPr>
            <a:endParaRPr lang="en-US" b="1" smtClean="0"/>
          </a:p>
          <a:p>
            <a:pPr algn="just">
              <a:buFont typeface="Wingdings" pitchFamily="2" charset="2"/>
              <a:buChar char="Ø"/>
            </a:pPr>
            <a:r>
              <a:rPr lang="en-US" sz="2600" b="1" smtClean="0"/>
              <a:t>Dairy farms also produce </a:t>
            </a:r>
            <a:r>
              <a:rPr lang="en-US" sz="2600" b="1" smtClean="0">
                <a:solidFill>
                  <a:srgbClr val="C00000"/>
                </a:solidFill>
              </a:rPr>
              <a:t>butter and cheese</a:t>
            </a:r>
            <a:r>
              <a:rPr lang="en-US" sz="2600" b="1" smtClean="0"/>
              <a:t>, with many specializing in one product or another.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b="1" smtClean="0"/>
              <a:t>Since cheese and butter keep fresh longer than milk, farms further away from </a:t>
            </a:r>
            <a:r>
              <a:rPr lang="en-US" sz="2600" b="1" smtClean="0">
                <a:solidFill>
                  <a:srgbClr val="C00000"/>
                </a:solidFill>
              </a:rPr>
              <a:t>urban centers </a:t>
            </a:r>
            <a:r>
              <a:rPr lang="en-US" sz="2600" b="1" smtClean="0"/>
              <a:t>tend to favor these products over milk.</a:t>
            </a:r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mtClean="0"/>
              <a:t>Dairy Farming</a:t>
            </a:r>
          </a:p>
        </p:txBody>
      </p:sp>
      <p:pic>
        <p:nvPicPr>
          <p:cNvPr id="53252" name="Picture 2" descr="C:\Users\Owner\AppData\Local\Microsoft\Windows\Temporary Internet Files\Content.IE5\816OX8L9\MC9001511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1752600"/>
            <a:ext cx="2362200" cy="17446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 A Look at New Zealand…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/>
              <a:t>New Zealand </a:t>
            </a:r>
            <a:r>
              <a:rPr lang="en-US" sz="2400" b="1" dirty="0" smtClean="0"/>
              <a:t>is the world’s largest producer of </a:t>
            </a:r>
            <a:r>
              <a:rPr lang="en-US" sz="2400" b="1" dirty="0" smtClean="0">
                <a:solidFill>
                  <a:srgbClr val="C00000"/>
                </a:solidFill>
              </a:rPr>
              <a:t>dairy products.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/>
              <a:t>New Zealand farmers devote only a </a:t>
            </a:r>
            <a:r>
              <a:rPr lang="en-US" sz="2400" b="1" dirty="0" smtClean="0"/>
              <a:t>small share of their work to liquid milk because </a:t>
            </a:r>
            <a:r>
              <a:rPr lang="en-US" sz="2400" b="1" dirty="0" smtClean="0"/>
              <a:t>they are </a:t>
            </a:r>
            <a:r>
              <a:rPr lang="en-US" sz="2400" b="1" dirty="0" smtClean="0"/>
              <a:t>too far away from </a:t>
            </a:r>
            <a:r>
              <a:rPr lang="en-US" sz="2400" b="1" dirty="0" smtClean="0">
                <a:solidFill>
                  <a:srgbClr val="C00000"/>
                </a:solidFill>
              </a:rPr>
              <a:t>North America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C00000"/>
                </a:solidFill>
              </a:rPr>
              <a:t>Western Europe </a:t>
            </a:r>
            <a:r>
              <a:rPr lang="en-US" sz="2400" b="1" dirty="0" smtClean="0"/>
              <a:t>to hold the milk market.</a:t>
            </a: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mtClean="0"/>
              <a:t>Dairy Farming</a:t>
            </a:r>
          </a:p>
        </p:txBody>
      </p:sp>
      <p:pic>
        <p:nvPicPr>
          <p:cNvPr id="22532" name="Picture 2" descr="C:\Users\Owner\AppData\Local\Microsoft\Windows\Temporary Internet Files\Content.IE5\LTLN4AAN\MC9001894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181600"/>
            <a:ext cx="241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002213" y="6140450"/>
            <a:ext cx="1752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New Zealand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Symbol" pitchFamily="18" charset="2"/>
              <a:buNone/>
            </a:pPr>
            <a:r>
              <a:rPr lang="en-US" b="1" smtClean="0">
                <a:solidFill>
                  <a:srgbClr val="C00000"/>
                </a:solidFill>
              </a:rPr>
              <a:t>Dairy farmers usually do not sell their products directly to consumers but to wholesalers or to butter and cheese manufacturers.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mtClean="0"/>
              <a:t>Dairy Farming</a:t>
            </a:r>
          </a:p>
        </p:txBody>
      </p:sp>
      <p:pic>
        <p:nvPicPr>
          <p:cNvPr id="55301" name="Picture 5" descr="C:\Users\Owner\AppData\Local\Microsoft\Windows\Temporary Internet Files\Content.IE5\MSJ24HHB\MP9003137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333135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38020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b="1" smtClean="0"/>
          </a:p>
          <a:p>
            <a:pPr algn="just">
              <a:buFont typeface="Wingdings" pitchFamily="2" charset="2"/>
              <a:buChar char="Ø"/>
            </a:pPr>
            <a:endParaRPr lang="en-US" b="1" smtClean="0"/>
          </a:p>
          <a:p>
            <a:pPr algn="just">
              <a:buFont typeface="Wingdings" pitchFamily="2" charset="2"/>
              <a:buChar char="Ø"/>
            </a:pPr>
            <a:r>
              <a:rPr lang="en-US" b="1" smtClean="0"/>
              <a:t>The number of dairy farms has </a:t>
            </a:r>
            <a:r>
              <a:rPr lang="en-US" b="1" smtClean="0">
                <a:solidFill>
                  <a:srgbClr val="C00000"/>
                </a:solidFill>
              </a:rPr>
              <a:t>decreased</a:t>
            </a:r>
            <a:r>
              <a:rPr lang="en-US" b="1" smtClean="0"/>
              <a:t> significantly since 1980.  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Dairy farmers cite long work and too little profit as reasons for giving up their farms.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HOWEVER, </a:t>
            </a:r>
            <a:r>
              <a:rPr lang="en-US" b="1" smtClean="0"/>
              <a:t>overall dairy production has risen, indicating that farms still in existence are producing more.</a:t>
            </a: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mtClean="0"/>
              <a:t>Dairy Farming</a:t>
            </a:r>
          </a:p>
        </p:txBody>
      </p:sp>
      <p:pic>
        <p:nvPicPr>
          <p:cNvPr id="56324" name="Picture 2" descr="C:\Users\Owner\AppData\Local\Microsoft\Windows\Temporary Internet Files\Content.IE5\M7A4I806\MC900149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2091737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disadvantage </a:t>
            </a:r>
            <a:r>
              <a:rPr lang="en-US" b="1" dirty="0" smtClean="0"/>
              <a:t>of dairy farming is </a:t>
            </a:r>
            <a:r>
              <a:rPr lang="en-US" b="1" dirty="0" smtClean="0"/>
              <a:t>the expense of feeding </a:t>
            </a:r>
            <a:r>
              <a:rPr lang="en-US" b="1" dirty="0" smtClean="0"/>
              <a:t>cows in winter.  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Dairy farmers must purchase all feed, making it </a:t>
            </a:r>
            <a:r>
              <a:rPr lang="en-US" b="1" dirty="0" smtClean="0">
                <a:solidFill>
                  <a:srgbClr val="C00000"/>
                </a:solidFill>
              </a:rPr>
              <a:t>less likely that they will make a profit.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Dairy farming is also </a:t>
            </a:r>
            <a:r>
              <a:rPr lang="en-US" b="1" dirty="0" smtClean="0">
                <a:solidFill>
                  <a:srgbClr val="C00000"/>
                </a:solidFill>
              </a:rPr>
              <a:t>labor intensive.  </a:t>
            </a:r>
            <a:r>
              <a:rPr lang="en-US" b="1" dirty="0" smtClean="0"/>
              <a:t>For example, cows must be milked twice daily.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mtClean="0"/>
              <a:t>Dairy Farming</a:t>
            </a:r>
          </a:p>
        </p:txBody>
      </p:sp>
      <p:pic>
        <p:nvPicPr>
          <p:cNvPr id="25604" name="Picture 2" descr="C:\Users\Owner\AppData\Local\Microsoft\Windows\Temporary Internet Files\Content.IE5\VB892845\MC9002170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2887662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important grain –producing areas in the world are in three </a:t>
            </a: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 in </a:t>
            </a: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United </a:t>
            </a:r>
            <a:r>
              <a:rPr lang="en-US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States.</a:t>
            </a:r>
            <a:endParaRPr lang="en-US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Grain Farming</a:t>
            </a:r>
          </a:p>
        </p:txBody>
      </p:sp>
      <p:pic>
        <p:nvPicPr>
          <p:cNvPr id="58372" name="Picture 4" descr="C:\Users\Owner\AppData\Local\Microsoft\Windows\Temporary Internet Files\Content.IE5\7SOKX3GN\MC9001496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267200"/>
            <a:ext cx="2606675" cy="22479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sz="3200" b="1" smtClean="0"/>
          </a:p>
          <a:p>
            <a:pPr algn="just">
              <a:buFont typeface="Wingdings" pitchFamily="2" charset="2"/>
              <a:buChar char="Ø"/>
            </a:pPr>
            <a:r>
              <a:rPr lang="en-US" sz="3200" b="1" smtClean="0">
                <a:solidFill>
                  <a:srgbClr val="C00000"/>
                </a:solidFill>
              </a:rPr>
              <a:t>In order to farm land more efficiently,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b="1" smtClean="0"/>
              <a:t>plows must be used.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b="1" smtClean="0"/>
              <a:t>more weeding must take place.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b="1" smtClean="0"/>
              <a:t>more ditches for irrigation must be dug.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Boserup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2" descr="C:\Users\Owner\AppData\Local\Microsoft\Windows\Temporary Internet Files\Content.IE5\POZSG6VI\MC9003831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03338"/>
            <a:ext cx="18383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Region One:  </a:t>
            </a:r>
            <a:r>
              <a:rPr lang="en-US" sz="2800" b="1" dirty="0" smtClean="0">
                <a:solidFill>
                  <a:srgbClr val="C00000"/>
                </a:solidFill>
              </a:rPr>
              <a:t>winter </a:t>
            </a:r>
            <a:r>
              <a:rPr lang="en-US" sz="2800" b="1" dirty="0" smtClean="0">
                <a:solidFill>
                  <a:srgbClr val="C00000"/>
                </a:solidFill>
              </a:rPr>
              <a:t>wheat area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/>
              <a:t>Kansas, Colorado, Oklahoma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/>
              <a:t>The crop is planted in the autumn, survives the winter, and ripens the following summer.</a:t>
            </a: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Grain Farming</a:t>
            </a:r>
          </a:p>
        </p:txBody>
      </p:sp>
      <p:pic>
        <p:nvPicPr>
          <p:cNvPr id="59396" name="Picture 4" descr="C:\Users\Owner\AppData\Local\Microsoft\Windows\Temporary Internet Files\Content.IE5\1AWRSIRC\MC9002971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1250899" cy="181599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Region Two:  </a:t>
            </a:r>
            <a:r>
              <a:rPr lang="en-US" sz="2800" b="1" dirty="0" smtClean="0">
                <a:solidFill>
                  <a:srgbClr val="C00000"/>
                </a:solidFill>
              </a:rPr>
              <a:t>spring </a:t>
            </a:r>
            <a:r>
              <a:rPr lang="en-US" sz="2800" b="1" dirty="0" smtClean="0">
                <a:solidFill>
                  <a:srgbClr val="C00000"/>
                </a:solidFill>
              </a:rPr>
              <a:t>wheat area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The Dakotas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Montana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In this region, winters </a:t>
            </a:r>
            <a:r>
              <a:rPr lang="en-US" sz="2400" b="1" dirty="0" smtClean="0"/>
              <a:t>are too severe for winter wheat.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Region three:  the Palouse Region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Washington state</a:t>
            </a:r>
          </a:p>
          <a:p>
            <a:pPr marL="303213" lvl="1" indent="0">
              <a:buFont typeface="Symbol" pitchFamily="18" charset="2"/>
              <a:buNone/>
              <a:defRPr/>
            </a:pPr>
            <a:endParaRPr lang="en-US" dirty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Grain Farming</a:t>
            </a:r>
          </a:p>
        </p:txBody>
      </p:sp>
      <p:pic>
        <p:nvPicPr>
          <p:cNvPr id="28676" name="Picture 4" descr="C:\Users\Owner\AppData\Local\Microsoft\Windows\Temporary Internet Files\Content.IE5\7SOKX3GN\MC9000527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724400"/>
            <a:ext cx="12017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3954462"/>
          </a:xfrm>
        </p:spPr>
        <p:txBody>
          <a:bodyPr/>
          <a:lstStyle/>
          <a:p>
            <a:pPr marL="303213" lvl="1" indent="0" algn="just">
              <a:buFont typeface="Symbol" pitchFamily="18" charset="2"/>
              <a:buNone/>
              <a:defRPr/>
            </a:pPr>
            <a:endParaRPr lang="en-US" sz="2800" b="1" dirty="0">
              <a:solidFill>
                <a:srgbClr val="C00000"/>
              </a:solidFill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Other grain-producing countries: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Canada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Australia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Argentina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France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United Kingdom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Grain Farming</a:t>
            </a:r>
          </a:p>
        </p:txBody>
      </p:sp>
      <p:pic>
        <p:nvPicPr>
          <p:cNvPr id="61445" name="Picture 5" descr="C:\Users\Owner\AppData\Local\Microsoft\Windows\Temporary Internet Files\Content.IE5\LTLN4AAN\MC90022887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314383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Symbol" pitchFamily="18" charset="2"/>
              <a:buNone/>
            </a:pPr>
            <a:r>
              <a:rPr lang="en-US" sz="3000" b="1" dirty="0" smtClean="0">
                <a:solidFill>
                  <a:srgbClr val="C00000"/>
                </a:solidFill>
              </a:rPr>
              <a:t>Large-scale grain production, like other forms of commercial agriculture, is heavily mechanized on large farms.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Grain Farming</a:t>
            </a:r>
          </a:p>
        </p:txBody>
      </p:sp>
      <p:pic>
        <p:nvPicPr>
          <p:cNvPr id="62468" name="Picture 4" descr="C:\Users\Owner\AppData\Local\Microsoft\Windows\Temporary Internet Files\Content.IE5\MSJ24HHB\MP9004021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32655"/>
            <a:ext cx="3352800" cy="22343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381000" y="2667000"/>
            <a:ext cx="5453063" cy="34512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600" b="1" smtClean="0"/>
              <a:t>Much wheat finds its way into the international market, where it serves as the </a:t>
            </a:r>
            <a:r>
              <a:rPr lang="en-US" sz="2600" b="1" smtClean="0">
                <a:solidFill>
                  <a:srgbClr val="C00000"/>
                </a:solidFill>
              </a:rPr>
              <a:t>world’s leading export crop.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600" b="1" smtClean="0"/>
              <a:t>As a result, the prairies of North America are often referred to as the </a:t>
            </a:r>
            <a:r>
              <a:rPr lang="en-US" sz="2600" b="1" smtClean="0">
                <a:solidFill>
                  <a:srgbClr val="C00000"/>
                </a:solidFill>
              </a:rPr>
              <a:t>“world’s breadbasket.”</a:t>
            </a: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Grain Farming</a:t>
            </a:r>
          </a:p>
        </p:txBody>
      </p:sp>
      <p:pic>
        <p:nvPicPr>
          <p:cNvPr id="63493" name="Picture 5" descr="C:\Users\Owner\AppData\Local\Microsoft\Windows\Temporary Internet Files\Content.IE5\1AWRSIRC\MC90038880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0133" y="3276600"/>
            <a:ext cx="26844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76600"/>
            <a:ext cx="56070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971800" y="1981200"/>
            <a:ext cx="5911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/>
              <a:t>States likes Wyoming and Nebraska that lie between regions often are able to produce both winter and spring wheat.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152400" y="3886200"/>
            <a:ext cx="2514600" cy="1570038"/>
          </a:xfrm>
          <a:prstGeom prst="rect">
            <a:avLst/>
          </a:prstGeom>
          <a:noFill/>
          <a:ln w="38100">
            <a:solidFill>
              <a:srgbClr val="6A2A1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Major</a:t>
            </a:r>
          </a:p>
          <a:p>
            <a:r>
              <a:rPr lang="en-US" sz="2400" b="1"/>
              <a:t>Grain-producing</a:t>
            </a:r>
          </a:p>
          <a:p>
            <a:r>
              <a:rPr lang="en-US" sz="2400" b="1"/>
              <a:t>Regions </a:t>
            </a:r>
          </a:p>
          <a:p>
            <a:r>
              <a:rPr lang="en-US" sz="2400" b="1"/>
              <a:t>of the U.S</a:t>
            </a:r>
            <a:r>
              <a:rPr lang="en-US" sz="1600"/>
              <a:t>.</a:t>
            </a:r>
          </a:p>
        </p:txBody>
      </p:sp>
      <p:pic>
        <p:nvPicPr>
          <p:cNvPr id="32773" name="Picture 4" descr="C:\Users\Owner\AppData\Local\Microsoft\Windows\Temporary Internet Files\Content.IE5\816OX8L9\MC9002030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1219200"/>
            <a:ext cx="205105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 marL="0" indent="0">
              <a:buFont typeface="Symbol" pitchFamily="18" charset="2"/>
              <a:buNone/>
              <a:defRPr/>
            </a:pPr>
            <a:endParaRPr lang="en-US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Ranching</a:t>
            </a:r>
            <a:r>
              <a:rPr lang="en-US" b="1" dirty="0" smtClean="0"/>
              <a:t> is the commercial grazing of livestock over an extensive area.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/>
              <a:t>It is often practiced in </a:t>
            </a:r>
            <a:r>
              <a:rPr lang="en-US" b="1" dirty="0" smtClean="0">
                <a:solidFill>
                  <a:srgbClr val="C00000"/>
                </a:solidFill>
              </a:rPr>
              <a:t>arid or semi-arid regions </a:t>
            </a:r>
            <a:r>
              <a:rPr lang="en-US" b="1" dirty="0" smtClean="0"/>
              <a:t>where climate conditions make crop production impractical.</a:t>
            </a:r>
            <a:endParaRPr lang="en-US" b="1" dirty="0"/>
          </a:p>
        </p:txBody>
      </p:sp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Livestock Ranching</a:t>
            </a:r>
          </a:p>
        </p:txBody>
      </p:sp>
      <p:pic>
        <p:nvPicPr>
          <p:cNvPr id="33796" name="Picture 2" descr="C:\Users\Owner\AppData\Local\Microsoft\Windows\Temporary Internet Files\Content.IE5\1AWRSIRC\MC9002316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28956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Livestock Ranching</a:t>
            </a:r>
          </a:p>
        </p:txBody>
      </p:sp>
      <p:sp>
        <p:nvSpPr>
          <p:cNvPr id="66563" name="Content Placeholder 3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25828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Cattle ranching </a:t>
            </a:r>
            <a:r>
              <a:rPr lang="en-US" b="1" smtClean="0"/>
              <a:t>extends over much of the western United States, where the patterns of life associated with it have shaped the popular image of </a:t>
            </a:r>
            <a:r>
              <a:rPr lang="en-US" b="1" smtClean="0">
                <a:solidFill>
                  <a:srgbClr val="C00000"/>
                </a:solidFill>
              </a:rPr>
              <a:t>the West </a:t>
            </a:r>
            <a:r>
              <a:rPr lang="en-US" b="1" smtClean="0"/>
              <a:t>through stories of cowboys, round-ups, and trail-herding.</a:t>
            </a:r>
          </a:p>
        </p:txBody>
      </p:sp>
      <p:pic>
        <p:nvPicPr>
          <p:cNvPr id="34820" name="Picture 3" descr="C:\Users\Owner\AppData\Local\Microsoft\Windows\Temporary Internet Files\Content.IE5\MSJ24HHB\MC90028998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419600"/>
            <a:ext cx="1731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4843462" cy="3344862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Font typeface="Symbol" pitchFamily="18" charset="2"/>
              <a:buNone/>
            </a:pPr>
            <a:endParaRPr lang="en-US" sz="800" b="1" smtClean="0"/>
          </a:p>
          <a:p>
            <a:pPr marL="0" indent="0" algn="just">
              <a:buFont typeface="Symbol" pitchFamily="18" charset="2"/>
              <a:buNone/>
            </a:pPr>
            <a:endParaRPr lang="en-US" sz="800" b="1" smtClean="0"/>
          </a:p>
          <a:p>
            <a:pPr marL="0" indent="0" algn="just">
              <a:buFont typeface="Symbol" pitchFamily="18" charset="2"/>
              <a:buNone/>
            </a:pPr>
            <a:r>
              <a:rPr lang="en-US" sz="2800" b="1" smtClean="0"/>
              <a:t>By the late 19</a:t>
            </a:r>
            <a:r>
              <a:rPr lang="en-US" sz="2800" b="1" baseline="30000" smtClean="0"/>
              <a:t>th</a:t>
            </a:r>
            <a:r>
              <a:rPr lang="en-US" sz="2800" b="1" smtClean="0"/>
              <a:t> century, cattle </a:t>
            </a:r>
            <a:r>
              <a:rPr lang="en-US" sz="2800" b="1" smtClean="0">
                <a:solidFill>
                  <a:srgbClr val="C00000"/>
                </a:solidFill>
              </a:rPr>
              <a:t>ranching</a:t>
            </a:r>
            <a:r>
              <a:rPr lang="en-US" sz="2800" b="1" smtClean="0"/>
              <a:t> became more sedentary as more railroads covered the landscape and farmers claimed more western lands.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Livestock Ranching</a:t>
            </a:r>
          </a:p>
        </p:txBody>
      </p:sp>
      <p:pic>
        <p:nvPicPr>
          <p:cNvPr id="67588" name="Picture 2" descr="C:\Users\Owner\AppData\Local\Microsoft\Windows\Temporary Internet Files\Content.IE5\POZSG6VI\MC9002168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819400"/>
            <a:ext cx="2729298" cy="2133600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/>
              <a:t>In </a:t>
            </a:r>
            <a:r>
              <a:rPr lang="en-US" b="1" smtClean="0">
                <a:solidFill>
                  <a:srgbClr val="C00000"/>
                </a:solidFill>
              </a:rPr>
              <a:t>South America</a:t>
            </a:r>
            <a:r>
              <a:rPr lang="en-US" b="1" smtClean="0"/>
              <a:t>, a large portion of the pampas (prairie) of Argentina, southern Brazil, and Uruguay are devoted to grazing cattle and sheep.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Livestock Ranching</a:t>
            </a:r>
          </a:p>
        </p:txBody>
      </p:sp>
      <p:pic>
        <p:nvPicPr>
          <p:cNvPr id="36868" name="Picture 2" descr="C:\Users\Owner\AppData\Local\Microsoft\Windows\Temporary Internet Files\Content.IE5\1AWRSIRC\MC9001893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46550"/>
            <a:ext cx="208438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:\Users\Owner\AppData\Local\Microsoft\Windows\Temporary Internet Files\Content.IE5\POZSG6VI\MC90018934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95800"/>
            <a:ext cx="2084388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C:\Users\Owner\AppData\Local\Microsoft\Windows\Temporary Internet Files\Content.IE5\POZSG6VI\MC90001347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3700" y="4313238"/>
            <a:ext cx="8128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1524000" y="5619750"/>
            <a:ext cx="1371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Argentina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800600" y="4313238"/>
            <a:ext cx="914400" cy="48736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5638800" y="414655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Brazil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7543800" y="5803900"/>
            <a:ext cx="121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Uruguay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81288"/>
            <a:ext cx="5910263" cy="3451225"/>
          </a:xfrm>
        </p:spPr>
        <p:txBody>
          <a:bodyPr/>
          <a:lstStyle/>
          <a:p>
            <a:pPr marL="0" indent="0" algn="ctr">
              <a:buFont typeface="Symbol" pitchFamily="18" charset="2"/>
              <a:buNone/>
            </a:pPr>
            <a:r>
              <a:rPr lang="en-US" sz="3200" b="1" smtClean="0">
                <a:solidFill>
                  <a:srgbClr val="C00000"/>
                </a:solidFill>
              </a:rPr>
              <a:t>The increase in population provides more people for weeding and digging ditches, so yield per acre increases, and land may be left fallow for shorter periods of 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Boserup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3" descr="C:\Users\Owner\AppData\Local\Microsoft\Windows\Temporary Internet Files\Content.IE5\816OX8L9\MC9002314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0"/>
            <a:ext cx="2446338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05000"/>
            <a:ext cx="5638801" cy="4524910"/>
          </a:xfrm>
          <a:prstGeom prst="rect">
            <a:avLst/>
          </a:prstGeom>
          <a:noFill/>
          <a:ln w="57150">
            <a:solidFill>
              <a:srgbClr val="6A2A16"/>
            </a:solidFill>
            <a:miter lim="800000"/>
            <a:headEnd/>
            <a:tailEnd/>
          </a:ln>
          <a:effectLst>
            <a:glow rad="228600">
              <a:schemeClr val="accent1">
                <a:lumMod val="5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6629400" y="2598738"/>
            <a:ext cx="23622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The shaded area on the map shows where livestock ranching is prevalent in South America. </a:t>
            </a:r>
          </a:p>
        </p:txBody>
      </p:sp>
      <p:pic>
        <p:nvPicPr>
          <p:cNvPr id="84995" name="Picture 3" descr="C:\Users\Owner\AppData\Local\Microsoft\Windows\Temporary Internet Files\Content.IE5\VB892845\MC900297223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9654"/>
            <a:ext cx="1859890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rgbClr val="C00000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C00000"/>
                </a:solidFill>
              </a:rPr>
              <a:t>Ranches in the following places are more likely to raise sheep than cattle: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Australia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New Zealand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Middle East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smtClean="0"/>
              <a:t>South Africa</a:t>
            </a:r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Livestock Ranching</a:t>
            </a:r>
          </a:p>
        </p:txBody>
      </p:sp>
      <p:pic>
        <p:nvPicPr>
          <p:cNvPr id="38916" name="Picture 2" descr="C:\Users\Owner\AppData\Local\Microsoft\Windows\Temporary Internet Files\Content.IE5\POZSG6VI\MP9004065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73500"/>
            <a:ext cx="3887788" cy="25908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Irrigation</a:t>
            </a:r>
            <a:r>
              <a:rPr lang="en-US" b="1" smtClean="0"/>
              <a:t> has allowed conversion of ranch land to crops, with the remaining ranches experimenting with new methods of breeding, feeding, and watering in order to stay profitable.</a:t>
            </a: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Livestock Ranching</a:t>
            </a:r>
          </a:p>
        </p:txBody>
      </p:sp>
      <p:pic>
        <p:nvPicPr>
          <p:cNvPr id="70660" name="Picture 2" descr="C:\Users\Owner\AppData\Local\Microsoft\Windows\Temporary Internet Files\Content.IE5\M7A4I806\MP9002625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900" y="1676400"/>
            <a:ext cx="3657600" cy="247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Symbol" pitchFamily="18" charset="2"/>
              <a:buNone/>
            </a:pPr>
            <a:r>
              <a:rPr lang="en-US" b="1" smtClean="0">
                <a:solidFill>
                  <a:srgbClr val="C00000"/>
                </a:solidFill>
              </a:rPr>
              <a:t>While livestock raised in the U.S. is sold primarily in the domestic market, livestock raised in other areas is more likely to be exported to high consumption developed countries.</a:t>
            </a: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Livestock Ranching</a:t>
            </a:r>
          </a:p>
        </p:txBody>
      </p:sp>
      <p:pic>
        <p:nvPicPr>
          <p:cNvPr id="71684" name="Picture 4" descr="C:\Users\Owner\AppData\Local\Microsoft\Windows\Temporary Internet Files\Content.IE5\1AWRSIRC\MP9004065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3201651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Mediterranean agriculture is practiced in </a:t>
            </a:r>
            <a:r>
              <a:rPr lang="en-US" b="1" dirty="0" smtClean="0">
                <a:solidFill>
                  <a:srgbClr val="C00000"/>
                </a:solidFill>
              </a:rPr>
              <a:t>the following places: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lands that border the Mediterranean Sea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California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Central Chile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southwestern part of South Africa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southwestern Australia</a:t>
            </a:r>
          </a:p>
        </p:txBody>
      </p:sp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Mediterranean Agriculture</a:t>
            </a:r>
          </a:p>
        </p:txBody>
      </p:sp>
      <p:pic>
        <p:nvPicPr>
          <p:cNvPr id="70659" name="Picture 3" descr="C:\Users\Owner\AppData\Local\Microsoft\Windows\Temporary Internet Files\Content.IE5\7SOKX3GN\MC9000902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612221" cy="190500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/>
              <a:t>These areas share a </a:t>
            </a:r>
            <a:r>
              <a:rPr lang="en-US" b="1" smtClean="0">
                <a:solidFill>
                  <a:srgbClr val="C00000"/>
                </a:solidFill>
              </a:rPr>
              <a:t>similar physical environment.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/>
              <a:t>They: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border seas.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are on the west coasts of continents.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have moisture provided by prevailing sea winds.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have moderate winter temperatures.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have hot and dry summers.</a:t>
            </a:r>
          </a:p>
        </p:txBody>
      </p:sp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Mediterranean Agriculture</a:t>
            </a:r>
          </a:p>
        </p:txBody>
      </p:sp>
      <p:pic>
        <p:nvPicPr>
          <p:cNvPr id="43012" name="Picture 4" descr="C:\Users\Owner\AppData\Local\Microsoft\Windows\Temporary Internet Files\Content.IE5\LTLN4AAN\MC9003291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76800"/>
            <a:ext cx="18081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Horticulture</a:t>
            </a:r>
            <a:r>
              <a:rPr lang="en-US" sz="2800" b="1" dirty="0" smtClean="0"/>
              <a:t> is the growing of fruits, vegetables, and flowers.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Horticulture</a:t>
            </a:r>
            <a:r>
              <a:rPr lang="en-US" sz="2800" b="1" dirty="0" smtClean="0"/>
              <a:t> </a:t>
            </a:r>
            <a:r>
              <a:rPr lang="en-US" sz="2800" b="1" dirty="0" smtClean="0"/>
              <a:t>forms the </a:t>
            </a:r>
            <a:r>
              <a:rPr lang="en-US" sz="2800" b="1" dirty="0" smtClean="0">
                <a:solidFill>
                  <a:srgbClr val="C00000"/>
                </a:solidFill>
              </a:rPr>
              <a:t>commercial base </a:t>
            </a:r>
            <a:r>
              <a:rPr lang="en-US" sz="2800" b="1" dirty="0" smtClean="0"/>
              <a:t>of Mediterranean agriculture.</a:t>
            </a:r>
          </a:p>
        </p:txBody>
      </p:sp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Mediterranean Agriculture</a:t>
            </a:r>
          </a:p>
        </p:txBody>
      </p:sp>
      <p:pic>
        <p:nvPicPr>
          <p:cNvPr id="44036" name="Picture 4" descr="C:\Users\Owner\AppData\Local\Microsoft\Windows\Temporary Internet Files\Content.IE5\LTLN4AAN\MC9002372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29113"/>
            <a:ext cx="1857375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Mediterranean Agriculture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2678113"/>
            <a:ext cx="3822700" cy="6397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Mediterranean Sea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5780" name="Content Placeholder 3"/>
          <p:cNvSpPr>
            <a:spLocks noGrp="1"/>
          </p:cNvSpPr>
          <p:nvPr>
            <p:ph sz="half" idx="2"/>
          </p:nvPr>
        </p:nvSpPr>
        <p:spPr>
          <a:xfrm>
            <a:off x="677863" y="3429000"/>
            <a:ext cx="3819525" cy="26971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/>
              <a:t>The most important cash crops for this region are: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smtClean="0"/>
              <a:t>olives</a:t>
            </a:r>
            <a:endParaRPr lang="en-US" sz="2000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sz="2000" b="1" dirty="0" smtClean="0"/>
              <a:t>grapes</a:t>
            </a:r>
            <a:endParaRPr lang="en-US" sz="20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/>
              <a:t>Two-thirds of the world’s wines are produced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700" cy="63976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California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578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700" cy="26971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/>
              <a:t>This region produces grapes, (wine), citrus fruits, and tree nuts.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/>
              <a:t>This region produces a wider variety of crops because of the extensive use of irrigation.</a:t>
            </a:r>
          </a:p>
        </p:txBody>
      </p:sp>
      <p:pic>
        <p:nvPicPr>
          <p:cNvPr id="45063" name="Picture 2" descr="C:\Users\Owner\AppData\Local\Microsoft\Windows\Temporary Internet Files\Content.IE5\POZSG6VI\MC9003312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410200"/>
            <a:ext cx="15922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Commercial gardening and fruit farming predominate </a:t>
            </a:r>
            <a:r>
              <a:rPr lang="en-US" b="1" dirty="0" smtClean="0"/>
              <a:t>in the </a:t>
            </a:r>
            <a:r>
              <a:rPr lang="en-US" b="1" dirty="0" smtClean="0">
                <a:solidFill>
                  <a:srgbClr val="C00000"/>
                </a:solidFill>
              </a:rPr>
              <a:t>U.S. Southeast</a:t>
            </a:r>
            <a:r>
              <a:rPr lang="en-US" b="1" dirty="0" smtClean="0"/>
              <a:t>, a region with a long growing season and humid climate.  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The region also has accessibility to the markets of the Northeast.</a:t>
            </a:r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z="3600" smtClean="0"/>
              <a:t>Commercial Gardening and Fruit Farming</a:t>
            </a:r>
          </a:p>
        </p:txBody>
      </p:sp>
      <p:pic>
        <p:nvPicPr>
          <p:cNvPr id="46084" name="Picture 5" descr="C:\Users\Owner\AppData\Local\Microsoft\Windows\Temporary Internet Files\Content.IE5\VB892845\MC90020038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425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6"/>
          <p:cNvSpPr>
            <a:spLocks noGrp="1"/>
          </p:cNvSpPr>
          <p:nvPr>
            <p:ph idx="1"/>
          </p:nvPr>
        </p:nvSpPr>
        <p:spPr>
          <a:xfrm>
            <a:off x="838200" y="2743200"/>
            <a:ext cx="7408863" cy="3352800"/>
          </a:xfrm>
          <a:ln w="28575">
            <a:solidFill>
              <a:srgbClr val="6A2A16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This type of agriculture is often called </a:t>
            </a:r>
            <a:r>
              <a:rPr lang="en-US" b="1" dirty="0" smtClean="0">
                <a:solidFill>
                  <a:srgbClr val="C00000"/>
                </a:solidFill>
              </a:rPr>
              <a:t>truck farming.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“Truck” </a:t>
            </a:r>
            <a:r>
              <a:rPr lang="en-US" b="1" dirty="0" smtClean="0"/>
              <a:t>originally meant “bartering” in the English language.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Truck farms usually rely on: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machinery</a:t>
            </a:r>
            <a:endParaRPr lang="en-US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fertilizers</a:t>
            </a:r>
            <a:endParaRPr lang="en-US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migrant workers</a:t>
            </a:r>
            <a:endParaRPr lang="en-US" b="1" dirty="0" smtClean="0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z="3600" smtClean="0"/>
              <a:t>Commercial Gardening and Fruit Farming</a:t>
            </a:r>
          </a:p>
        </p:txBody>
      </p:sp>
      <p:pic>
        <p:nvPicPr>
          <p:cNvPr id="47108" name="Picture 4" descr="C:\Users\Owner\AppData\Local\Microsoft\Windows\Temporary Internet Files\Content.IE5\LTLN4AAN\MC9001270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733800"/>
            <a:ext cx="134461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FARMING: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SUBREGIONS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02" name="Picture 2" descr="C:\Program Files (x86)\Microsoft Office\MEDIA\CAGCAT10\j02333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343400"/>
            <a:ext cx="2232025" cy="227330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3878262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Products from truck farms include: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dirty="0" smtClean="0"/>
              <a:t>apples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b="1" dirty="0" smtClean="0"/>
              <a:t>a</a:t>
            </a:r>
            <a:r>
              <a:rPr lang="en-US" b="1" dirty="0" smtClean="0"/>
              <a:t>sparagus</a:t>
            </a:r>
            <a:endParaRPr lang="en-US" b="1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b="1" dirty="0" smtClean="0"/>
              <a:t>cherries</a:t>
            </a:r>
            <a:endParaRPr lang="en-US" b="1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b="1" dirty="0" smtClean="0"/>
              <a:t>lettuce</a:t>
            </a:r>
            <a:endParaRPr lang="en-US" b="1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b="1" dirty="0" smtClean="0"/>
              <a:t>mushrooms</a:t>
            </a:r>
            <a:endParaRPr lang="en-US" b="1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b="1" dirty="0" smtClean="0"/>
              <a:t>t</a:t>
            </a:r>
            <a:r>
              <a:rPr lang="en-US" b="1" dirty="0" smtClean="0"/>
              <a:t>omatoes</a:t>
            </a:r>
            <a:endParaRPr lang="en-US" b="1" dirty="0" smtClean="0"/>
          </a:p>
          <a:p>
            <a:pPr marL="303213" lvl="1" indent="0" algn="ctr">
              <a:buFont typeface="Symbol" pitchFamily="18" charset="2"/>
              <a:buNone/>
              <a:defRPr/>
            </a:pPr>
            <a:endParaRPr lang="en-US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03213" lvl="1" indent="0" algn="ctr">
              <a:buFont typeface="Symbol" pitchFamily="18" charset="2"/>
              <a:buNone/>
              <a:defRPr/>
            </a:pP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produce is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sold fresh to consumers but most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sold to large processors for canning or freezing.</a:t>
            </a:r>
            <a:endParaRPr lang="en-US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z="3600" smtClean="0"/>
              <a:t>Commercial Gardening and Fruit Farming</a:t>
            </a:r>
          </a:p>
        </p:txBody>
      </p:sp>
      <p:pic>
        <p:nvPicPr>
          <p:cNvPr id="48132" name="Picture 3" descr="C:\Users\Owner\AppData\Local\Microsoft\Windows\Temporary Internet Files\Content.IE5\POZSG6VI\MC9003313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03600"/>
            <a:ext cx="181133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endParaRPr lang="en-US" sz="2800" b="1" dirty="0" smtClean="0"/>
          </a:p>
          <a:p>
            <a:pPr marL="0" indent="0" algn="just">
              <a:buFont typeface="Symbol" pitchFamily="18" charset="2"/>
              <a:buNone/>
              <a:defRPr/>
            </a:pPr>
            <a:endParaRPr lang="en-US" sz="2800" b="1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/>
              <a:t>A </a:t>
            </a:r>
            <a:r>
              <a:rPr lang="en-US" sz="2800" b="1" dirty="0" smtClean="0">
                <a:solidFill>
                  <a:srgbClr val="C00000"/>
                </a:solidFill>
              </a:rPr>
              <a:t>plantation</a:t>
            </a:r>
            <a:r>
              <a:rPr lang="en-US" sz="2800" b="1" dirty="0" smtClean="0"/>
              <a:t> is a large farm that specializes in one or two crops and is found today in: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Latin </a:t>
            </a:r>
            <a:r>
              <a:rPr lang="en-US" sz="2400" b="1" dirty="0" smtClean="0"/>
              <a:t>America</a:t>
            </a:r>
            <a:endParaRPr lang="en-US" sz="2400" b="1" dirty="0" smtClean="0"/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Africa</a:t>
            </a:r>
            <a:endParaRPr lang="en-US" sz="2400" b="1" dirty="0" smtClean="0"/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sz="2400" b="1" dirty="0" smtClean="0"/>
              <a:t>Asia</a:t>
            </a:r>
            <a:endParaRPr lang="en-US" sz="2400" b="1" dirty="0"/>
          </a:p>
        </p:txBody>
      </p:sp>
      <p:sp>
        <p:nvSpPr>
          <p:cNvPr id="491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Plantation Farming</a:t>
            </a:r>
          </a:p>
        </p:txBody>
      </p:sp>
      <p:pic>
        <p:nvPicPr>
          <p:cNvPr id="73730" name="Picture 2" descr="C:\Users\Owner\AppData\Local\Microsoft\Windows\Temporary Internet Files\Content.IE5\POZSG6VI\MC9002005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188" y="1727200"/>
            <a:ext cx="1825625" cy="170180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1"/>
          <p:cNvSpPr>
            <a:spLocks noGrp="1"/>
          </p:cNvSpPr>
          <p:nvPr>
            <p:ph idx="1"/>
          </p:nvPr>
        </p:nvSpPr>
        <p:spPr>
          <a:xfrm>
            <a:off x="2971800" y="2743200"/>
            <a:ext cx="5765800" cy="34512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sz="800" b="1" smtClean="0"/>
          </a:p>
          <a:p>
            <a:pPr algn="just">
              <a:buFont typeface="Wingdings" pitchFamily="2" charset="2"/>
              <a:buChar char="Ø"/>
            </a:pPr>
            <a:endParaRPr lang="en-US" sz="800" b="1" smtClean="0"/>
          </a:p>
          <a:p>
            <a:pPr algn="just">
              <a:buFont typeface="Wingdings" pitchFamily="2" charset="2"/>
              <a:buChar char="Ø"/>
            </a:pPr>
            <a:r>
              <a:rPr lang="en-US" sz="2800" b="1" smtClean="0"/>
              <a:t>Almost all crops are raised for export to </a:t>
            </a:r>
            <a:r>
              <a:rPr lang="en-US" sz="2800" b="1" smtClean="0">
                <a:solidFill>
                  <a:srgbClr val="C00000"/>
                </a:solidFill>
              </a:rPr>
              <a:t>high-consumption developed countries.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smtClean="0"/>
              <a:t>These exports are called </a:t>
            </a:r>
            <a:r>
              <a:rPr lang="en-US" sz="2800" b="1" smtClean="0">
                <a:solidFill>
                  <a:srgbClr val="C00000"/>
                </a:solidFill>
              </a:rPr>
              <a:t>cash crops </a:t>
            </a:r>
            <a:r>
              <a:rPr lang="en-US" sz="2800" b="1" smtClean="0"/>
              <a:t>because they are raised to make money for their owners.</a:t>
            </a:r>
          </a:p>
        </p:txBody>
      </p:sp>
      <p:sp>
        <p:nvSpPr>
          <p:cNvPr id="501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Plantation Farming</a:t>
            </a:r>
          </a:p>
        </p:txBody>
      </p:sp>
      <p:pic>
        <p:nvPicPr>
          <p:cNvPr id="50180" name="Picture 5" descr="C:\Users\Owner\AppData\Local\Microsoft\Windows\Temporary Internet Files\Content.IE5\1AWRSIRC\MP9004442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17256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Crops that are usually grown on plantations include: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cotton</a:t>
            </a:r>
            <a:endParaRPr lang="en-US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sugarcane</a:t>
            </a:r>
            <a:endParaRPr lang="en-US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coffee</a:t>
            </a:r>
            <a:endParaRPr lang="en-US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rubber </a:t>
            </a:r>
            <a:endParaRPr lang="en-US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tobacco</a:t>
            </a:r>
            <a:endParaRPr lang="en-US" b="1" dirty="0" smtClean="0"/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Plantation Farming</a:t>
            </a:r>
          </a:p>
        </p:txBody>
      </p:sp>
      <p:pic>
        <p:nvPicPr>
          <p:cNvPr id="51204" name="Picture 3" descr="C:\Users\Owner\AppData\Local\Microsoft\Windows\Temporary Internet Files\Content.IE5\7SOKX3GN\MC9000564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00400"/>
            <a:ext cx="150336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C:\Users\Owner\AppData\Local\Microsoft\Windows\Temporary Internet Files\Content.IE5\POZSG6VI\MC9001975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724400"/>
            <a:ext cx="18748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 descr="C:\Users\Owner\AppData\Local\Microsoft\Windows\Temporary Internet Files\Content.IE5\VB892845\MC9001835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724400"/>
            <a:ext cx="17986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b="1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b="1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Plantations</a:t>
            </a:r>
            <a:r>
              <a:rPr lang="en-US" b="1" smtClean="0"/>
              <a:t> are colonial legacies that persist in poorer, primarily tropical, countries along with subsistence farming.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Until the 19</a:t>
            </a:r>
            <a:r>
              <a:rPr lang="en-US" b="1" baseline="30000" smtClean="0">
                <a:solidFill>
                  <a:srgbClr val="C00000"/>
                </a:solidFill>
              </a:rPr>
              <a:t>th</a:t>
            </a:r>
            <a:r>
              <a:rPr lang="en-US" b="1" smtClean="0">
                <a:solidFill>
                  <a:srgbClr val="C00000"/>
                </a:solidFill>
              </a:rPr>
              <a:t> century, slave labor was employed, but today the workers are paid, although their room and board constitutes a large part of their salaries.</a:t>
            </a:r>
          </a:p>
        </p:txBody>
      </p:sp>
      <p:sp>
        <p:nvSpPr>
          <p:cNvPr id="522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Plantation Farming</a:t>
            </a:r>
          </a:p>
        </p:txBody>
      </p:sp>
      <p:pic>
        <p:nvPicPr>
          <p:cNvPr id="82948" name="Picture 4" descr="C:\Users\Owner\AppData\Local\Microsoft\Windows\Temporary Internet Files\Content.IE5\LTLN4AAN\MC9002122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047073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1363662"/>
          </a:xfrm>
          <a:ln w="38100">
            <a:solidFill>
              <a:srgbClr val="6A2A16"/>
            </a:solidFill>
          </a:ln>
        </p:spPr>
        <p:txBody>
          <a:bodyPr/>
          <a:lstStyle/>
          <a:p>
            <a:pPr marL="0" indent="0" algn="ctr">
              <a:buFont typeface="Symbol" pitchFamily="18" charset="2"/>
              <a:buNone/>
            </a:pPr>
            <a:r>
              <a:rPr lang="en-US" sz="2800" b="1" dirty="0" smtClean="0"/>
              <a:t>Today many </a:t>
            </a:r>
            <a:r>
              <a:rPr lang="en-US" sz="2800" b="1" dirty="0" smtClean="0">
                <a:solidFill>
                  <a:srgbClr val="C00000"/>
                </a:solidFill>
              </a:rPr>
              <a:t>plantations in former colonies </a:t>
            </a:r>
            <a:r>
              <a:rPr lang="en-US" sz="2800" b="1" dirty="0" smtClean="0"/>
              <a:t>are still owned by Western </a:t>
            </a:r>
            <a:r>
              <a:rPr lang="en-US" sz="2800" b="1" dirty="0" smtClean="0"/>
              <a:t>corporations or individuals.</a:t>
            </a:r>
            <a:endParaRPr lang="en-US" sz="2800" b="1" dirty="0" smtClean="0"/>
          </a:p>
        </p:txBody>
      </p:sp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Farming:</a:t>
            </a:r>
            <a:br>
              <a:rPr lang="en-US" smtClean="0"/>
            </a:br>
            <a:r>
              <a:rPr lang="en-US" smtClean="0"/>
              <a:t>Plantation Farming</a:t>
            </a:r>
          </a:p>
        </p:txBody>
      </p:sp>
      <p:pic>
        <p:nvPicPr>
          <p:cNvPr id="83972" name="Picture 4" descr="C:\Users\Owner\AppData\Local\Microsoft\Windows\Temporary Internet Files\Content.IE5\POZSG6VI\MC9002005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343400"/>
            <a:ext cx="245306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 to Remember from this Session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 smtClean="0"/>
              <a:t>Less developed countries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More developed countries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Subsistence agriculture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Commercial agriculture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Agribusiness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Intensive subsistence agriculture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Wet rice</a:t>
            </a:r>
          </a:p>
        </p:txBody>
      </p:sp>
      <p:sp>
        <p:nvSpPr>
          <p:cNvPr id="86020" name="Content Placeholder 3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Labor intensive agriculture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Shifting cultivation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“slash and burn”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err="1" smtClean="0"/>
              <a:t>Swidden</a:t>
            </a:r>
            <a:r>
              <a:rPr lang="en-US" sz="2200" b="1" dirty="0" smtClean="0"/>
              <a:t> agriculture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err="1" smtClean="0"/>
              <a:t>Intertillage</a:t>
            </a:r>
            <a:endParaRPr lang="en-US" sz="2200" b="1" dirty="0" smtClean="0"/>
          </a:p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Potash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/>
              <a:t>Pastoral </a:t>
            </a:r>
            <a:r>
              <a:rPr lang="en-US" sz="2200" b="1" dirty="0" err="1" smtClean="0"/>
              <a:t>nomadism</a:t>
            </a:r>
            <a:endParaRPr lang="en-US" sz="2200" b="1" dirty="0" smtClean="0"/>
          </a:p>
          <a:p>
            <a:pPr>
              <a:buFont typeface="Wingdings" pitchFamily="2" charset="2"/>
              <a:buChar char="Ø"/>
            </a:pPr>
            <a:r>
              <a:rPr lang="en-US" sz="2200" b="1" dirty="0" err="1" smtClean="0"/>
              <a:t>Nomadism</a:t>
            </a:r>
            <a:endParaRPr lang="en-US" sz="2200" b="1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 to Remember from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8735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 smtClean="0"/>
              <a:t>Extensive subsistence agriculture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Intensive commercial agriculture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Extensive commercial agriculture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Mixed crop and livestock farming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Crop rotation</a:t>
            </a:r>
          </a:p>
          <a:p>
            <a:pPr>
              <a:buFont typeface="Wingdings" pitchFamily="2" charset="2"/>
              <a:buChar char="Ø"/>
            </a:pPr>
            <a:r>
              <a:rPr lang="en-US" sz="2200" b="1" smtClean="0"/>
              <a:t>Dairy farms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025" y="2679700"/>
            <a:ext cx="3822700" cy="34464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sz="2200" b="1" dirty="0" err="1" smtClean="0"/>
              <a:t>Milkshed</a:t>
            </a:r>
            <a:endParaRPr lang="en-US" sz="2200" b="1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200" b="1" dirty="0" smtClean="0"/>
              <a:t>Grain farming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b="1" dirty="0" smtClean="0"/>
              <a:t>Livestock ranching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b="1" dirty="0" smtClean="0"/>
              <a:t>Mediterranean agriculture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b="1" dirty="0" smtClean="0"/>
              <a:t>Horticulture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b="1" dirty="0" smtClean="0"/>
              <a:t>Truck farming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200" b="1" dirty="0" smtClean="0"/>
              <a:t>Plantations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Symbol" pitchFamily="18" charset="2"/>
              <a:buNone/>
            </a:pPr>
            <a:r>
              <a:rPr lang="en-US" sz="3200" b="1" smtClean="0">
                <a:solidFill>
                  <a:srgbClr val="C00000"/>
                </a:solidFill>
              </a:rPr>
              <a:t>Commercial farmers </a:t>
            </a:r>
            <a:r>
              <a:rPr lang="en-US" sz="3200" b="1" smtClean="0"/>
              <a:t>are part of a large, complex economy that includes </a:t>
            </a:r>
            <a:r>
              <a:rPr lang="en-US" sz="3200" b="1" smtClean="0">
                <a:solidFill>
                  <a:srgbClr val="C00000"/>
                </a:solidFill>
              </a:rPr>
              <a:t>industrial and service sectors </a:t>
            </a:r>
            <a:r>
              <a:rPr lang="en-US" sz="3200" b="1" smtClean="0"/>
              <a:t>as well.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</a:t>
            </a:r>
          </a:p>
        </p:txBody>
      </p:sp>
      <p:pic>
        <p:nvPicPr>
          <p:cNvPr id="78850" name="Picture 2" descr="C:\Users\Owner\AppData\Local\Microsoft\Windows\Temporary Internet Files\Content.IE5\MSJ24HHB\MC90002744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304577" cy="18288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Categories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6275" y="2678113"/>
            <a:ext cx="3822700" cy="63976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Intensive Types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7863" y="3429000"/>
            <a:ext cx="3819525" cy="2697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Dairy farming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Truck farming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700" cy="63976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Extensive Types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700" cy="2697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smtClean="0"/>
              <a:t>Large grain farms</a:t>
            </a:r>
          </a:p>
          <a:p>
            <a:pPr>
              <a:buFont typeface="Wingdings" pitchFamily="2" charset="2"/>
              <a:buChar char="Ø"/>
            </a:pPr>
            <a:r>
              <a:rPr lang="en-US" b="1" smtClean="0"/>
              <a:t>Livestock farms</a:t>
            </a:r>
          </a:p>
        </p:txBody>
      </p:sp>
      <p:pic>
        <p:nvPicPr>
          <p:cNvPr id="54274" name="Picture 2" descr="C:\Users\Owner\AppData\Local\Microsoft\Windows\Temporary Internet Files\Content.IE5\7SOKX3GN\MP9004427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4318000"/>
            <a:ext cx="2733675" cy="1830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C:\Users\Owner\AppData\Local\Microsoft\Windows\Temporary Internet Files\Content.IE5\816OX8L9\MP9001489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05300"/>
            <a:ext cx="2286000" cy="2170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Mixed crop and livestock farming </a:t>
            </a:r>
            <a:r>
              <a:rPr lang="en-US" sz="2800" b="1" dirty="0" smtClean="0">
                <a:solidFill>
                  <a:srgbClr val="C00000"/>
                </a:solidFill>
              </a:rPr>
              <a:t>is the most common form of commercial agriculture in: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/>
              <a:t>the United States west of the Appalachian Mountains.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b="1" dirty="0" smtClean="0"/>
              <a:t>much of Europe from France to Russia.</a:t>
            </a:r>
          </a:p>
        </p:txBody>
      </p:sp>
      <p:sp>
        <p:nvSpPr>
          <p:cNvPr id="1433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z="4000" smtClean="0"/>
              <a:t>Mixed Crop and Livestock Farming</a:t>
            </a:r>
          </a:p>
        </p:txBody>
      </p:sp>
      <p:pic>
        <p:nvPicPr>
          <p:cNvPr id="14340" name="Picture 3" descr="C:\Users\Owner\AppData\Local\Microsoft\Windows\Temporary Internet Files\Content.IE5\816OX8L9\MC9000711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26670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Farmers </a:t>
            </a:r>
            <a:r>
              <a:rPr lang="en-US" b="1" dirty="0" smtClean="0">
                <a:solidFill>
                  <a:srgbClr val="C00000"/>
                </a:solidFill>
              </a:rPr>
              <a:t>grow crops and raise livestock </a:t>
            </a:r>
            <a:r>
              <a:rPr lang="en-US" b="1" dirty="0" smtClean="0"/>
              <a:t>on the same land spread, with most of the crops fed to animals rather than people.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Most income comes from the sale of animal products such as: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beef</a:t>
            </a:r>
            <a:endParaRPr lang="en-US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milk</a:t>
            </a:r>
            <a:endParaRPr lang="en-US" b="1" dirty="0" smtClean="0"/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eggs</a:t>
            </a:r>
            <a:endParaRPr lang="en-US" b="1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z="4000" smtClean="0"/>
              <a:t>Mixed Crop and Livestock Farming</a:t>
            </a:r>
          </a:p>
        </p:txBody>
      </p:sp>
      <p:pic>
        <p:nvPicPr>
          <p:cNvPr id="56322" name="Picture 2" descr="C:\Users\Owner\AppData\Local\Microsoft\Windows\Temporary Internet Files\Content.IE5\7SOKX3GN\MC90001453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endParaRPr lang="en-US" sz="2800" b="1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/>
              <a:t>Most farmers practice </a:t>
            </a:r>
            <a:r>
              <a:rPr lang="en-US" sz="2800" b="1" dirty="0" smtClean="0">
                <a:solidFill>
                  <a:srgbClr val="C00000"/>
                </a:solidFill>
              </a:rPr>
              <a:t>crop rotation </a:t>
            </a:r>
            <a:r>
              <a:rPr lang="en-US" sz="2800" b="1" dirty="0" smtClean="0"/>
              <a:t>where each field is planted on a planned cycle.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/>
              <a:t>Different crops take different nutrients from the soil.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Commercial farmers make efficient use of soil.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Agriculture:  </a:t>
            </a:r>
            <a:br>
              <a:rPr lang="en-US" smtClean="0"/>
            </a:br>
            <a:r>
              <a:rPr lang="en-US" sz="4000" smtClean="0"/>
              <a:t>Mixed Crop and Livestock Farming</a:t>
            </a:r>
          </a:p>
        </p:txBody>
      </p:sp>
      <p:pic>
        <p:nvPicPr>
          <p:cNvPr id="16388" name="Picture 4" descr="C:\Users\Owner\AppData\Local\Microsoft\Windows\Temporary Internet Files\Content.IE5\1AWRSIRC\MC900331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16002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5C7237"/>
      </a:accent1>
      <a:accent2>
        <a:srgbClr val="5F5F5F"/>
      </a:accent2>
      <a:accent3>
        <a:srgbClr val="08A1D9"/>
      </a:accent3>
      <a:accent4>
        <a:srgbClr val="7C984A"/>
      </a:accent4>
      <a:accent5>
        <a:srgbClr val="C2AD8D"/>
      </a:accent5>
      <a:accent6>
        <a:srgbClr val="3C526F"/>
      </a:accent6>
      <a:hlink>
        <a:srgbClr val="5F5F5F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8027</TotalTime>
  <Words>1545</Words>
  <Application>Microsoft Office PowerPoint</Application>
  <PresentationFormat>On-screen Show (4:3)</PresentationFormat>
  <Paragraphs>248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Candara</vt:lpstr>
      <vt:lpstr>Arial</vt:lpstr>
      <vt:lpstr>Symbol</vt:lpstr>
      <vt:lpstr>Calibri</vt:lpstr>
      <vt:lpstr>Wingdings</vt:lpstr>
      <vt:lpstr>Times New Roman</vt:lpstr>
      <vt:lpstr>Waveform</vt:lpstr>
      <vt:lpstr>Ester Boserup</vt:lpstr>
      <vt:lpstr>Ester Boserup</vt:lpstr>
      <vt:lpstr>Ester Boserup</vt:lpstr>
      <vt:lpstr>COMMERCIAL FARMING: SUBREGIONS</vt:lpstr>
      <vt:lpstr>Commercial Agriculture</vt:lpstr>
      <vt:lpstr>Commercial Agriculture:  Categories</vt:lpstr>
      <vt:lpstr>Commercial Agriculture:   Mixed Crop and Livestock Farming</vt:lpstr>
      <vt:lpstr>Commercial Agriculture:   Mixed Crop and Livestock Farming</vt:lpstr>
      <vt:lpstr>Commercial Agriculture:   Mixed Crop and Livestock Farming</vt:lpstr>
      <vt:lpstr>Commercial Agriculture:   Mixed Crop and Livestock Farming</vt:lpstr>
      <vt:lpstr>Commercial Agriculture:   Mixed Crop and Livestock Farming</vt:lpstr>
      <vt:lpstr>Commercial Agriculture:   Dairy Farming</vt:lpstr>
      <vt:lpstr>Commercial Agriculture:   Dairy Farming</vt:lpstr>
      <vt:lpstr>Commercial Agriculture:   Dairy Farming</vt:lpstr>
      <vt:lpstr>Commercial Agriculture:   Dairy Farming</vt:lpstr>
      <vt:lpstr>Commercial Agriculture:   Dairy Farming</vt:lpstr>
      <vt:lpstr>Commercial Agriculture:   Dairy Farming</vt:lpstr>
      <vt:lpstr>Commercial Agriculture:   Dairy Farming</vt:lpstr>
      <vt:lpstr>Commercial Farming: Grain Farming</vt:lpstr>
      <vt:lpstr>Commercial Farming: Grain Farming</vt:lpstr>
      <vt:lpstr>Commercial Farming: Grain Farming</vt:lpstr>
      <vt:lpstr>Commercial Farming: Grain Farming</vt:lpstr>
      <vt:lpstr>Commercial Farming: Grain Farming</vt:lpstr>
      <vt:lpstr>Commercial Farming: Grain Farming</vt:lpstr>
      <vt:lpstr>Slide 25</vt:lpstr>
      <vt:lpstr>Commercial Farming: Livestock Ranching</vt:lpstr>
      <vt:lpstr>Commercial Farming: Livestock Ranching</vt:lpstr>
      <vt:lpstr>Commercial Farming: Livestock Ranching</vt:lpstr>
      <vt:lpstr>Commercial Farming: Livestock Ranching</vt:lpstr>
      <vt:lpstr>Slide 30</vt:lpstr>
      <vt:lpstr>Commercial Farming: Livestock Ranching</vt:lpstr>
      <vt:lpstr>Commercial Farming: Livestock Ranching</vt:lpstr>
      <vt:lpstr>Commercial Farming: Livestock Ranching</vt:lpstr>
      <vt:lpstr>Commercial Farming: Mediterranean Agriculture</vt:lpstr>
      <vt:lpstr>Commercial Farming: Mediterranean Agriculture</vt:lpstr>
      <vt:lpstr>Commercial Farming: Mediterranean Agriculture</vt:lpstr>
      <vt:lpstr>Commercial Farming: Mediterranean Agriculture</vt:lpstr>
      <vt:lpstr>Commercial Farming: Commercial Gardening and Fruit Farming</vt:lpstr>
      <vt:lpstr>Commercial Farming: Commercial Gardening and Fruit Farming</vt:lpstr>
      <vt:lpstr>Commercial Farming: Commercial Gardening and Fruit Farming</vt:lpstr>
      <vt:lpstr>Commercial Farming: Plantation Farming</vt:lpstr>
      <vt:lpstr>Commercial Farming: Plantation Farming</vt:lpstr>
      <vt:lpstr>Commercial Farming: Plantation Farming</vt:lpstr>
      <vt:lpstr>Commercial Farming: Plantation Farming</vt:lpstr>
      <vt:lpstr>Commercial Farming: Plantation Farming</vt:lpstr>
      <vt:lpstr>Key Terms to Remember from this Session</vt:lpstr>
      <vt:lpstr>Key Terms to Remember from this Session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Ethel Wood</cp:lastModifiedBy>
  <cp:revision>58</cp:revision>
  <dcterms:created xsi:type="dcterms:W3CDTF">2010-12-29T19:55:13Z</dcterms:created>
  <dcterms:modified xsi:type="dcterms:W3CDTF">2012-10-29T13:48:06Z</dcterms:modified>
</cp:coreProperties>
</file>