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6" r:id="rId2"/>
    <p:sldId id="261" r:id="rId3"/>
    <p:sldId id="262" r:id="rId4"/>
    <p:sldId id="276" r:id="rId5"/>
    <p:sldId id="265" r:id="rId6"/>
    <p:sldId id="263" r:id="rId7"/>
    <p:sldId id="267" r:id="rId8"/>
    <p:sldId id="268" r:id="rId9"/>
    <p:sldId id="269" r:id="rId10"/>
    <p:sldId id="315" r:id="rId11"/>
    <p:sldId id="316" r:id="rId12"/>
    <p:sldId id="317" r:id="rId13"/>
    <p:sldId id="279" r:id="rId14"/>
    <p:sldId id="280" r:id="rId15"/>
    <p:sldId id="281" r:id="rId16"/>
    <p:sldId id="278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7" r:id="rId39"/>
    <p:sldId id="304" r:id="rId40"/>
    <p:sldId id="305" r:id="rId41"/>
    <p:sldId id="306" r:id="rId42"/>
    <p:sldId id="308" r:id="rId43"/>
    <p:sldId id="309" r:id="rId44"/>
    <p:sldId id="310" r:id="rId45"/>
    <p:sldId id="311" r:id="rId46"/>
    <p:sldId id="312" r:id="rId47"/>
    <p:sldId id="313" r:id="rId48"/>
    <p:sldId id="31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A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786EE7-A79C-4ABA-B78A-B33344D54CEF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9321F4-ABAF-4961-8971-95E9249D3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C9A89-6C0E-4D5F-AC1E-BDFB9488455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65C95-944B-4532-ADEE-3B464A812D62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01B7-71C6-4B95-BA75-4BEA660D4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A6CA-5E01-4E89-B4B3-293EF96384E6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3802-34AA-4C4F-B427-7AB8A0873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4E3C-7C51-4570-9ED4-2948116BDD19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2383-EC04-4393-9AC7-CE6F9E1BE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000E-CCA9-488D-A6C9-C9832FC01039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6DE8-A87E-4972-8F2E-421D201BB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B35E-4F41-4C25-B8C9-2CA0CEF3987E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66B4-C913-41DB-A3C1-A88EE6521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43BC-08ED-4FB6-B353-C913F2FC4A85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1760-56F3-4FBC-BE0F-FFE0608AC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F8AE-08D8-4D42-9C3E-ABF9D25BF8F4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6729-8A38-4FAB-A791-9E0EDF1A9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E44F-46A2-4E83-8B7D-60FD24F8AA43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5ED89-5F13-4A1D-982A-BBC978EDF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9BCF-4D1C-496C-988E-296A6FCDAA60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B54B-FC28-401F-BAEE-B4DFEDE95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AA56-E284-4F8B-A628-D3810534F986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55B0-38BD-4DB9-816B-B0B0F48EE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0985-454A-4EB9-B0AC-EAF5DC313349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324F-1620-4805-8077-A47A94BF0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0494E-C83C-4730-A80E-3C1C6F2440A1}" type="datetimeFigureOut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93930-4C2E-4E29-8D6D-523918E4D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5" r:id="rId2"/>
    <p:sldLayoutId id="2147483861" r:id="rId3"/>
    <p:sldLayoutId id="2147483856" r:id="rId4"/>
    <p:sldLayoutId id="2147483857" r:id="rId5"/>
    <p:sldLayoutId id="2147483858" r:id="rId6"/>
    <p:sldLayoutId id="2147483862" r:id="rId7"/>
    <p:sldLayoutId id="2147483863" r:id="rId8"/>
    <p:sldLayoutId id="2147483864" r:id="rId9"/>
    <p:sldLayoutId id="2147483859" r:id="rId10"/>
    <p:sldLayoutId id="2147483865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UNIT FIVE</a:t>
            </a:r>
            <a:br>
              <a:rPr lang="en-US" dirty="0" smtClean="0"/>
            </a:br>
            <a:r>
              <a:rPr lang="en-US" dirty="0" smtClean="0"/>
              <a:t>AGRICULTURE:  </a:t>
            </a:r>
            <a:br>
              <a:rPr lang="en-US" dirty="0" smtClean="0"/>
            </a:br>
            <a:r>
              <a:rPr lang="en-US" dirty="0" smtClean="0"/>
              <a:t>PRIMARY ECONOMIC ACTIVITIES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6A2A16"/>
                </a:solidFill>
              </a:rPr>
              <a:t>ADVANCED PLACEMENT HUMAN GEOGRAPHY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609600" y="6172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Session 3</a:t>
            </a:r>
          </a:p>
        </p:txBody>
      </p:sp>
      <p:pic>
        <p:nvPicPr>
          <p:cNvPr id="8197" name="Picture 5" descr="C:\Users\Owner\AppData\Local\Microsoft\Windows\Temporary Internet Files\Content.IE5\VB892845\MP9004439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99025"/>
            <a:ext cx="2476500" cy="1647825"/>
          </a:xfrm>
          <a:prstGeom prst="rect">
            <a:avLst/>
          </a:prstGeom>
          <a:ln w="5715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RING FOUR: Animal Grazing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outermost ring was devoted to livestock grazing.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Grazing requires much space.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Beyond this ring, it generally became unprofitable to farm commercially because the transportation costs became too high.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VON TH</a:t>
            </a:r>
            <a:r>
              <a:rPr lang="en-US" b="1" smtClean="0">
                <a:cs typeface="Times New Roman" pitchFamily="18" charset="0"/>
              </a:rPr>
              <a:t>ÜNEN MODEL</a:t>
            </a:r>
            <a:endParaRPr lang="en-US" smtClean="0"/>
          </a:p>
        </p:txBody>
      </p:sp>
      <p:pic>
        <p:nvPicPr>
          <p:cNvPr id="68610" name="Picture 2" descr="C:\Users\Owner\AppData\Local\Microsoft\Windows\Temporary Internet Files\Content.IE5\POZSG6VI\MC90005529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0453"/>
            <a:ext cx="4419600" cy="159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Intensive v. Extensive Agriculture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3822700" cy="6397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Intensive Agriculture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2743200"/>
            <a:ext cx="3819525" cy="35052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mtClean="0"/>
              <a:t>Intensive agriculture methods needs to be applied in the rings that are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closest to the market center. </a:t>
            </a:r>
            <a:r>
              <a:rPr lang="en-US" smtClean="0">
                <a:solidFill>
                  <a:srgbClr val="C00000"/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mtClean="0"/>
              <a:t>Land closer to the market center is subdivided into </a:t>
            </a:r>
            <a:r>
              <a:rPr lang="en-US" b="1" smtClean="0">
                <a:solidFill>
                  <a:srgbClr val="C00000"/>
                </a:solidFill>
              </a:rPr>
              <a:t>relatively small units.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Dairy and truck farmers </a:t>
            </a:r>
            <a:r>
              <a:rPr lang="en-US" smtClean="0"/>
              <a:t>sought smaller plots of relatively expensive land close to cities.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700" cy="63976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Extensive Agriculture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700" cy="26971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Land far from markets </a:t>
            </a:r>
            <a:r>
              <a:rPr lang="en-US" smtClean="0"/>
              <a:t>in rings three and four may be farmed extensively and in larger units.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Grain farmers and ranchers </a:t>
            </a:r>
            <a:r>
              <a:rPr lang="en-US" smtClean="0"/>
              <a:t>settled on larger, less expensive land farther away from urban areas.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71800" y="2674938"/>
            <a:ext cx="5308600" cy="34512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Location </a:t>
            </a:r>
            <a:r>
              <a:rPr lang="en-US" b="1" dirty="0" smtClean="0">
                <a:solidFill>
                  <a:srgbClr val="C00000"/>
                </a:solidFill>
              </a:rPr>
              <a:t>theory </a:t>
            </a:r>
            <a:r>
              <a:rPr lang="en-US" dirty="0" smtClean="0"/>
              <a:t>explains </a:t>
            </a:r>
            <a:r>
              <a:rPr lang="en-US" dirty="0" smtClean="0"/>
              <a:t>how an economic activity is related to the land space where goods are produced.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Von </a:t>
            </a:r>
            <a:r>
              <a:rPr lang="en-US" dirty="0" err="1" smtClean="0"/>
              <a:t>Th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dirty="0" err="1" smtClean="0">
                <a:cs typeface="Times New Roman" pitchFamily="18" charset="0"/>
              </a:rPr>
              <a:t>nen</a:t>
            </a:r>
            <a:r>
              <a:rPr lang="en-US" dirty="0" smtClean="0">
                <a:cs typeface="Times New Roman" pitchFamily="18" charset="0"/>
              </a:rPr>
              <a:t> identified the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interplay of transportation costs and value of the products </a:t>
            </a:r>
            <a:r>
              <a:rPr lang="en-US" dirty="0" smtClean="0">
                <a:cs typeface="Times New Roman" pitchFamily="18" charset="0"/>
              </a:rPr>
              <a:t>on rural land use.  This connection is still at the heart of location theory.</a:t>
            </a:r>
            <a:endParaRPr lang="en-US" dirty="0" smtClean="0"/>
          </a:p>
        </p:txBody>
      </p:sp>
      <p:sp>
        <p:nvSpPr>
          <p:cNvPr id="2048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LOCATION THEORY</a:t>
            </a:r>
          </a:p>
        </p:txBody>
      </p:sp>
      <p:pic>
        <p:nvPicPr>
          <p:cNvPr id="20484" name="Picture 2" descr="C:\Users\Owner\AppData\Local\Microsoft\Windows\Temporary Internet Files\Content.IE5\MSJ24HHB\MC90043979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838200" y="3276600"/>
            <a:ext cx="7408863" cy="28194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/>
              <a:t>Von Th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b="1" smtClean="0">
                <a:cs typeface="Times New Roman" pitchFamily="18" charset="0"/>
              </a:rPr>
              <a:t>nen’s model comes in to play in assessing </a:t>
            </a:r>
            <a:r>
              <a:rPr lang="en-US" b="1" smtClean="0">
                <a:solidFill>
                  <a:srgbClr val="C00000"/>
                </a:solidFill>
                <a:cs typeface="Times New Roman" pitchFamily="18" charset="0"/>
              </a:rPr>
              <a:t>rural land use for organic foods</a:t>
            </a:r>
            <a:r>
              <a:rPr lang="en-US" b="1" smtClean="0"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smtClean="0">
                <a:cs typeface="Times New Roman" pitchFamily="18" charset="0"/>
              </a:rPr>
              <a:t>Example: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>
                <a:cs typeface="Times New Roman" pitchFamily="18" charset="0"/>
              </a:rPr>
              <a:t>On a </a:t>
            </a:r>
            <a:r>
              <a:rPr lang="en-US" b="1" smtClean="0">
                <a:solidFill>
                  <a:srgbClr val="C00000"/>
                </a:solidFill>
                <a:cs typeface="Times New Roman" pitchFamily="18" charset="0"/>
              </a:rPr>
              <a:t>regional level</a:t>
            </a:r>
            <a:r>
              <a:rPr lang="en-US" b="1" smtClean="0">
                <a:cs typeface="Times New Roman" pitchFamily="18" charset="0"/>
              </a:rPr>
              <a:t>, fresh organic chicken served in a New York City restaurant would most likely have a more limited area of profitability than chicken that is non-organic.</a:t>
            </a:r>
            <a:endParaRPr lang="en-US" b="1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TRANSPORTATION</a:t>
            </a:r>
          </a:p>
        </p:txBody>
      </p:sp>
      <p:pic>
        <p:nvPicPr>
          <p:cNvPr id="46082" name="Picture 2" descr="C:\Users\Owner\AppData\Local\Microsoft\Windows\Temporary Internet Files\Content.IE5\1AWRSIRC\MC90032560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1371600" cy="13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Von </a:t>
            </a:r>
            <a:r>
              <a:rPr lang="en-US" b="1" dirty="0" err="1" smtClean="0">
                <a:solidFill>
                  <a:srgbClr val="C00000"/>
                </a:solidFill>
              </a:rPr>
              <a:t>Th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b="1" dirty="0" err="1" smtClean="0">
                <a:solidFill>
                  <a:srgbClr val="C00000"/>
                </a:solidFill>
                <a:cs typeface="Times New Roman" pitchFamily="18" charset="0"/>
              </a:rPr>
              <a:t>nen’s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 model is useful for understanding broad patterns of land use.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cs typeface="Times New Roman" pitchFamily="18" charset="0"/>
              </a:rPr>
              <a:t>Factors that affect rural land use include: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>
                <a:cs typeface="Times New Roman" pitchFamily="18" charset="0"/>
              </a:rPr>
              <a:t>varying climate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>
                <a:cs typeface="Times New Roman" pitchFamily="18" charset="0"/>
              </a:rPr>
              <a:t>various soil conditions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>
                <a:cs typeface="Times New Roman" pitchFamily="18" charset="0"/>
              </a:rPr>
              <a:t>farming methods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>
                <a:cs typeface="Times New Roman" pitchFamily="18" charset="0"/>
              </a:rPr>
              <a:t>technology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>
                <a:cs typeface="Times New Roman" pitchFamily="18" charset="0"/>
              </a:rPr>
              <a:t>historical influences</a:t>
            </a:r>
            <a:endParaRPr lang="en-US" b="1" dirty="0" smtClean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ON A GLOBAL SCALE…</a:t>
            </a:r>
          </a:p>
        </p:txBody>
      </p:sp>
      <p:pic>
        <p:nvPicPr>
          <p:cNvPr id="47106" name="Picture 2" descr="C:\Program Files (x86)\Microsoft Office\MEDIA\CAGCAT10\j0297185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114800"/>
            <a:ext cx="258186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2590800" y="2743200"/>
            <a:ext cx="5689600" cy="3451225"/>
          </a:xfrm>
          <a:ln w="28575">
            <a:solidFill>
              <a:srgbClr val="6A2A16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Many poor countries today still grow </a:t>
            </a:r>
            <a:r>
              <a:rPr lang="en-US" b="1" dirty="0" smtClean="0">
                <a:solidFill>
                  <a:srgbClr val="C00000"/>
                </a:solidFill>
              </a:rPr>
              <a:t>commercial crops</a:t>
            </a:r>
            <a:r>
              <a:rPr lang="en-US" b="1" dirty="0" smtClean="0"/>
              <a:t> – such as coffee and bananas – on soil that might be used for food for their own consumption.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historical roots </a:t>
            </a:r>
            <a:r>
              <a:rPr lang="en-US" b="1" dirty="0" smtClean="0"/>
              <a:t>of this practice are in colonial times, when plantations were used for commercial agriculture by European countries and/or the U.S.</a:t>
            </a:r>
          </a:p>
          <a:p>
            <a:pPr algn="just">
              <a:buFont typeface="Wingdings" pitchFamily="2" charset="2"/>
              <a:buChar char="Ø"/>
            </a:pPr>
            <a:endParaRPr lang="en-US" b="1" dirty="0" smtClean="0"/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ON A GLOBAL SCALE…</a:t>
            </a:r>
            <a:endParaRPr lang="en-US" smtClean="0"/>
          </a:p>
        </p:txBody>
      </p:sp>
      <p:pic>
        <p:nvPicPr>
          <p:cNvPr id="23556" name="Picture 2" descr="C:\Users\Owner\AppData\Local\Microsoft\Windows\Temporary Internet Files\Content.IE5\POZSG6VI\MP9004486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19300"/>
            <a:ext cx="1470025" cy="2209800"/>
          </a:xfrm>
          <a:prstGeom prst="rect">
            <a:avLst/>
          </a:prstGeom>
          <a:noFill/>
          <a:ln w="28575">
            <a:solidFill>
              <a:srgbClr val="6A2A16"/>
            </a:solidFill>
            <a:miter lim="800000"/>
            <a:headEnd/>
            <a:tailEnd/>
          </a:ln>
        </p:spPr>
      </p:pic>
      <p:pic>
        <p:nvPicPr>
          <p:cNvPr id="23557" name="Picture 3" descr="C:\Users\Owner\AppData\Local\Microsoft\Windows\Temporary Internet Files\Content.IE5\MSJ24HHB\MC9001124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4572000"/>
            <a:ext cx="1600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458200" cy="990600"/>
          </a:xfrm>
        </p:spPr>
        <p:txBody>
          <a:bodyPr/>
          <a:lstStyle/>
          <a:p>
            <a:r>
              <a:rPr lang="en-US" b="1" smtClean="0"/>
              <a:t>PATTERNS OF SETTLEMENT</a:t>
            </a:r>
          </a:p>
        </p:txBody>
      </p:sp>
      <p:pic>
        <p:nvPicPr>
          <p:cNvPr id="24579" name="Picture 2" descr="C:\Users\Owner\AppData\Local\Microsoft\Windows\Temporary Internet Files\Content.IE5\1AWRSIRC\MC9001977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264636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Symbol" pitchFamily="18" charset="2"/>
              <a:buNone/>
              <a:defRPr/>
            </a:pPr>
            <a:endParaRPr lang="en-US" sz="2800" b="1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Dispersed settlement patterns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These patterns are found in areas where extensive agriculture is practiced.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Individual farmhouses lie far apart.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They may also exist in areas where machinery makes intensive cultivation of large areas possible.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What affects density of housing</a:t>
            </a:r>
            <a:br>
              <a:rPr lang="en-US" sz="4000" b="1" smtClean="0"/>
            </a:br>
            <a:r>
              <a:rPr lang="en-US" sz="4000" b="1" smtClean="0"/>
              <a:t> in rural areas?</a:t>
            </a:r>
          </a:p>
        </p:txBody>
      </p:sp>
      <p:pic>
        <p:nvPicPr>
          <p:cNvPr id="25604" name="Picture 3" descr="C:\Users\Owner\AppData\Local\Microsoft\Windows\Temporary Internet Files\Content.IE5\LTLN4AAN\MC9003321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463" y="1676400"/>
            <a:ext cx="1819275" cy="1300163"/>
          </a:xfrm>
          <a:prstGeom prst="rect">
            <a:avLst/>
          </a:prstGeom>
          <a:noFill/>
          <a:ln w="57150">
            <a:solidFill>
              <a:srgbClr val="6A2A1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838200" y="3581400"/>
            <a:ext cx="7408863" cy="29638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C00000"/>
                </a:solidFill>
              </a:rPr>
              <a:t>Nucleated settlement patterns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Villages are located </a:t>
            </a:r>
            <a:r>
              <a:rPr lang="en-US" sz="2400" b="1" smtClean="0">
                <a:solidFill>
                  <a:srgbClr val="C00000"/>
                </a:solidFill>
              </a:rPr>
              <a:t>close together </a:t>
            </a:r>
            <a:r>
              <a:rPr lang="en-US" sz="2400" b="1" smtClean="0"/>
              <a:t>with small surrounding fields.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Land use is </a:t>
            </a:r>
            <a:r>
              <a:rPr lang="en-US" sz="2400" b="1" smtClean="0">
                <a:solidFill>
                  <a:srgbClr val="C00000"/>
                </a:solidFill>
              </a:rPr>
              <a:t>intense</a:t>
            </a:r>
            <a:r>
              <a:rPr lang="en-US" sz="2400" b="1" smtClean="0"/>
              <a:t>, but people and animals do the work.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This is the </a:t>
            </a:r>
            <a:r>
              <a:rPr lang="en-US" sz="2400" b="1" smtClean="0">
                <a:solidFill>
                  <a:srgbClr val="C00000"/>
                </a:solidFill>
              </a:rPr>
              <a:t>MOST</a:t>
            </a:r>
            <a:r>
              <a:rPr lang="en-US" sz="2400" b="1" smtClean="0"/>
              <a:t> common pattern of agricultural settlement.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What affects density of housing</a:t>
            </a:r>
            <a:br>
              <a:rPr lang="en-US" b="1" smtClean="0"/>
            </a:br>
            <a:r>
              <a:rPr lang="en-US" b="1" smtClean="0"/>
              <a:t> in rural areas?</a:t>
            </a:r>
            <a:endParaRPr lang="en-US" smtClean="0"/>
          </a:p>
        </p:txBody>
      </p:sp>
      <p:pic>
        <p:nvPicPr>
          <p:cNvPr id="49154" name="Picture 2" descr="C:\Users\Owner\AppData\Local\Microsoft\Windows\Temporary Internet Files\Content.IE5\LTLN4AAN\MC900230950[1].wmf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30400"/>
            <a:ext cx="2157058" cy="15571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657600"/>
            <a:ext cx="7586663" cy="2735263"/>
          </a:xfrm>
          <a:ln w="28575">
            <a:solidFill>
              <a:srgbClr val="6A2A16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C00000"/>
                </a:solidFill>
              </a:rPr>
              <a:t>Nucleated settlement patterns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Here you will find houses grouped together in </a:t>
            </a:r>
            <a:r>
              <a:rPr lang="en-US" sz="2400" b="1" smtClean="0">
                <a:solidFill>
                  <a:srgbClr val="C00000"/>
                </a:solidFill>
              </a:rPr>
              <a:t>hamlets</a:t>
            </a:r>
            <a:r>
              <a:rPr lang="en-US" sz="2400" b="1" smtClean="0"/>
              <a:t>, or small clusters of buildings.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Slightly larger settlements are called </a:t>
            </a:r>
            <a:r>
              <a:rPr lang="en-US" sz="2400" b="1" smtClean="0">
                <a:solidFill>
                  <a:srgbClr val="C00000"/>
                </a:solidFill>
              </a:rPr>
              <a:t>villages</a:t>
            </a:r>
            <a:r>
              <a:rPr lang="en-US" sz="2400" b="1" smtClean="0"/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These settlements reflect the historical need to band together for </a:t>
            </a:r>
            <a:r>
              <a:rPr lang="en-US" sz="2400" b="1" smtClean="0">
                <a:solidFill>
                  <a:srgbClr val="C00000"/>
                </a:solidFill>
              </a:rPr>
              <a:t>protection.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What affects density of housing</a:t>
            </a:r>
            <a:br>
              <a:rPr lang="en-US" b="1" smtClean="0"/>
            </a:br>
            <a:r>
              <a:rPr lang="en-US" b="1" smtClean="0"/>
              <a:t> in rural areas?</a:t>
            </a:r>
            <a:endParaRPr lang="en-US" smtClean="0"/>
          </a:p>
        </p:txBody>
      </p:sp>
      <p:pic>
        <p:nvPicPr>
          <p:cNvPr id="50178" name="Picture 2" descr="C:\Users\Owner\AppData\Local\Microsoft\Windows\Temporary Internet Files\Content.IE5\POZSG6VI\MP9001491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057400" cy="138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524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 LAND USE AND SETTLEMENT PATTERNS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 descr="C:\Users\Owner\AppData\Local\Microsoft\Windows\Temporary Internet Files\Content.IE5\VB892845\MP9004331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819400" cy="2356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1524000"/>
          </a:xfrm>
        </p:spPr>
        <p:txBody>
          <a:bodyPr/>
          <a:lstStyle/>
          <a:p>
            <a:r>
              <a:rPr lang="en-US" b="1" smtClean="0"/>
              <a:t>HOUSING STYLES</a:t>
            </a:r>
            <a:br>
              <a:rPr lang="en-US" b="1" smtClean="0"/>
            </a:br>
            <a:r>
              <a:rPr lang="en-US" b="1" smtClean="0"/>
              <a:t>AND GEOGRAPHY</a:t>
            </a:r>
          </a:p>
        </p:txBody>
      </p:sp>
      <p:pic>
        <p:nvPicPr>
          <p:cNvPr id="33796" name="Picture 4" descr="C:\Users\Owner\AppData\Local\Microsoft\Windows\Temporary Internet Files\Content.IE5\7SOKX3GN\MC90036735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3205654" cy="152400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5638800" cy="34512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Geography</a:t>
            </a:r>
            <a:r>
              <a:rPr lang="en-US" b="1" smtClean="0"/>
              <a:t> has always influenced the types of houses that people build for shelter.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Examples: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/>
              <a:t>People in flood-prone areas learned how to build houses on stilts.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/>
              <a:t>People in areas with lots of snow learned to build steep-sided roofs.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Geography and Housing</a:t>
            </a:r>
          </a:p>
        </p:txBody>
      </p:sp>
      <p:pic>
        <p:nvPicPr>
          <p:cNvPr id="29700" name="Picture 2" descr="C:\Users\Owner\AppData\Local\Microsoft\Windows\Temporary Internet Files\Content.IE5\POZSG6VI\MC9001863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3429000"/>
            <a:ext cx="2452688" cy="1905000"/>
          </a:xfrm>
          <a:prstGeom prst="rect">
            <a:avLst/>
          </a:prstGeom>
          <a:noFill/>
          <a:ln w="19050">
            <a:solidFill>
              <a:srgbClr val="6A2A1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C00000"/>
                </a:solidFill>
              </a:rPr>
              <a:t>Lifestyles have also determined house styles.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Examples: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400" b="1" smtClean="0"/>
              <a:t>Light-weight transportable materials are used by nomadic people for shelter.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Geography and Housing</a:t>
            </a:r>
            <a:endParaRPr lang="en-US" smtClean="0"/>
          </a:p>
        </p:txBody>
      </p:sp>
      <p:pic>
        <p:nvPicPr>
          <p:cNvPr id="30724" name="Picture 4" descr="C:\Users\Owner\AppData\Local\Microsoft\Windows\Temporary Internet Files\Content.IE5\POZSG6VI\MC9001955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91000"/>
            <a:ext cx="13319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810000"/>
            <a:ext cx="8051800" cy="27432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C00000"/>
                </a:solidFill>
              </a:rPr>
              <a:t>Until recently, people were limited by their physical environments in their building materials for housing.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Example: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400" b="1" smtClean="0"/>
              <a:t>Early settlers in the Midwestern U.S. built sod houses because trees were not readily available.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Geography and Housing</a:t>
            </a:r>
            <a:endParaRPr lang="en-US" smtClean="0"/>
          </a:p>
        </p:txBody>
      </p:sp>
      <p:pic>
        <p:nvPicPr>
          <p:cNvPr id="31748" name="Picture 3" descr="C:\Users\Owner\AppData\Local\Microsoft\Windows\Temporary Internet Files\Content.IE5\7SOKX3GN\MC9002168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2209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/>
              <a:t>Today </a:t>
            </a:r>
            <a:r>
              <a:rPr lang="en-US" sz="2800" b="1" dirty="0" smtClean="0">
                <a:solidFill>
                  <a:srgbClr val="C00000"/>
                </a:solidFill>
              </a:rPr>
              <a:t>migrations</a:t>
            </a:r>
            <a:r>
              <a:rPr lang="en-US" sz="2800" b="1" dirty="0" smtClean="0"/>
              <a:t> have carried housing styles far away from their origins.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Building materials </a:t>
            </a:r>
            <a:r>
              <a:rPr lang="en-US" sz="2800" b="1" dirty="0" smtClean="0"/>
              <a:t>are shipped for long distances.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/>
              <a:t>As a result, many areas have</a:t>
            </a:r>
          </a:p>
          <a:p>
            <a:pPr marL="0" indent="0" algn="just">
              <a:buFont typeface="Symbol" pitchFamily="18" charset="2"/>
              <a:buNone/>
              <a:defRPr/>
            </a:pPr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rgbClr val="C00000"/>
                </a:solidFill>
              </a:rPr>
              <a:t>mixed housing styles.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Geography and Housing</a:t>
            </a:r>
            <a:endParaRPr lang="en-US" smtClean="0"/>
          </a:p>
        </p:txBody>
      </p:sp>
      <p:pic>
        <p:nvPicPr>
          <p:cNvPr id="54274" name="Picture 2" descr="C:\Users\Owner\AppData\Local\Microsoft\Windows\Temporary Internet Files\Content.IE5\POZSG6VI\MC90003101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4495800" y="3167063"/>
            <a:ext cx="4241800" cy="2352675"/>
          </a:xfrm>
          <a:ln>
            <a:solidFill>
              <a:srgbClr val="6A2A16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Rural areas </a:t>
            </a:r>
            <a:r>
              <a:rPr lang="en-US" b="1" dirty="0" smtClean="0"/>
              <a:t>tend to have more traditional housing than urban areas do.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Villages</a:t>
            </a:r>
            <a:r>
              <a:rPr lang="en-US" b="1" dirty="0" smtClean="0"/>
              <a:t> have mixtures of traditional and modified housing.</a:t>
            </a:r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Housing Styles and Rural Areas</a:t>
            </a:r>
          </a:p>
        </p:txBody>
      </p:sp>
      <p:pic>
        <p:nvPicPr>
          <p:cNvPr id="55300" name="Picture 4" descr="C:\Users\Owner\AppData\Local\Microsoft\Windows\Temporary Internet Files\Content.IE5\POZSG6VI\MC9002034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3743016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6A2A16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08863" cy="1722438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Examples: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/>
              <a:t>Sod-covered roofs in Scandinavia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/>
              <a:t>Hand-cut stone houses in the Andes Mountains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/>
              <a:t>Mud-walled houses in China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dirty="0"/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Housing in Rural Areas</a:t>
            </a:r>
          </a:p>
        </p:txBody>
      </p:sp>
      <p:pic>
        <p:nvPicPr>
          <p:cNvPr id="34820" name="Picture 4" descr="C:\Users\Owner\AppData\Local\Microsoft\Windows\Temporary Internet Files\Content.IE5\816OX8L9\MP9102187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3810000"/>
            <a:ext cx="1836738" cy="2743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5" descr="C:\Users\Owner\AppData\Local\Microsoft\Windows\Temporary Internet Files\Content.IE5\LTLN4AAN\MP9004444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59288"/>
            <a:ext cx="2590800" cy="1722437"/>
          </a:xfrm>
          <a:prstGeom prst="rect">
            <a:avLst/>
          </a:prstGeom>
          <a:ln w="38100" cap="sq">
            <a:solidFill>
              <a:srgbClr val="6A2A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C:\Users\Owner\AppData\Local\Microsoft\Windows\Temporary Internet Files\Content.IE5\1AWRSIRC\MP90004982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97375"/>
            <a:ext cx="2755900" cy="1846263"/>
          </a:xfrm>
          <a:prstGeom prst="rect">
            <a:avLst/>
          </a:prstGeom>
          <a:noFill/>
          <a:ln w="19050">
            <a:solidFill>
              <a:srgbClr val="6A2A1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en-US" sz="2800" b="1" dirty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Wood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Historically, the use of wood has been linked to close proximity to </a:t>
            </a:r>
            <a:r>
              <a:rPr lang="en-US" sz="2400" b="1" dirty="0" smtClean="0">
                <a:solidFill>
                  <a:srgbClr val="C00000"/>
                </a:solidFill>
              </a:rPr>
              <a:t>forests.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Wood is now shipped to most corners of the globe.</a:t>
            </a:r>
          </a:p>
          <a:p>
            <a:pPr marL="303213" lvl="1" indent="0">
              <a:buFont typeface="Symbol" pitchFamily="18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BUILDING MATERIALS</a:t>
            </a:r>
          </a:p>
        </p:txBody>
      </p:sp>
      <p:pic>
        <p:nvPicPr>
          <p:cNvPr id="35844" name="Picture 2" descr="C:\Users\Owner\AppData\Local\Microsoft\Windows\Temporary Internet Files\Content.IE5\816OX8L9\MP9004393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2362200" cy="1574800"/>
          </a:xfrm>
          <a:prstGeom prst="rect">
            <a:avLst/>
          </a:prstGeom>
          <a:noFill/>
          <a:ln w="38100">
            <a:solidFill>
              <a:srgbClr val="6A2A1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ln>
            <a:solidFill>
              <a:srgbClr val="6A2A16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Wood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The log house probably originated in northern Europe where forests were plentiful.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The use of wood spread to North America when Europeans first settled there.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BUILDING MATERIALS</a:t>
            </a:r>
            <a:endParaRPr lang="en-US" smtClean="0"/>
          </a:p>
        </p:txBody>
      </p:sp>
      <p:pic>
        <p:nvPicPr>
          <p:cNvPr id="41988" name="Picture 2" descr="C:\Users\Owner\AppData\Local\Microsoft\Windows\Temporary Internet Files\Content.IE5\VB892845\MC9003319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241550" cy="1751701"/>
          </a:xfrm>
          <a:prstGeom prst="rect">
            <a:avLst/>
          </a:prstGeom>
          <a:ln w="762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Brick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/>
              <a:t>In the U.S. bricks are oven-baked blocks of cement.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/>
              <a:t>In other parts of the world, brick is made from different materials.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/>
              <a:t>Today brick is a major element of </a:t>
            </a:r>
          </a:p>
          <a:p>
            <a:pPr marL="303213" lvl="1" indent="0" algn="just">
              <a:buFont typeface="Symbol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modern construction all over the</a:t>
            </a:r>
          </a:p>
          <a:p>
            <a:pPr marL="303213" lvl="1" indent="0" algn="just">
              <a:buFont typeface="Symbol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 world.</a:t>
            </a:r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BUILDING MATERIALS</a:t>
            </a:r>
            <a:endParaRPr lang="en-US" smtClean="0"/>
          </a:p>
        </p:txBody>
      </p:sp>
      <p:pic>
        <p:nvPicPr>
          <p:cNvPr id="43012" name="Picture 2" descr="C:\Users\Owner\AppData\Local\Microsoft\Windows\Temporary Internet Files\Content.IE5\1AWRSIRC\MP9001779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14800"/>
            <a:ext cx="3098800" cy="2065338"/>
          </a:xfrm>
          <a:prstGeom prst="rect">
            <a:avLst/>
          </a:prstGeom>
          <a:noFill/>
          <a:ln w="57150">
            <a:solidFill>
              <a:srgbClr val="6A2A1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2743200"/>
            <a:ext cx="4038600" cy="2895600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C00000"/>
                </a:solidFill>
              </a:rPr>
              <a:t>Johann Heinrich von Th</a:t>
            </a:r>
            <a:r>
              <a:rPr lang="en-US" sz="2400" b="1" smtClean="0">
                <a:solidFill>
                  <a:srgbClr val="C00000"/>
                </a:solidFill>
                <a:cs typeface="Times New Roman" pitchFamily="18" charset="0"/>
              </a:rPr>
              <a:t>ünen</a:t>
            </a:r>
            <a:r>
              <a:rPr lang="en-US" sz="2400" smtClean="0">
                <a:cs typeface="Times New Roman" pitchFamily="18" charset="0"/>
              </a:rPr>
              <a:t>, a German farmer, developed a famous model for rural land use in the early 19</a:t>
            </a:r>
            <a:r>
              <a:rPr lang="en-US" sz="2400" baseline="30000" smtClean="0">
                <a:cs typeface="Times New Roman" pitchFamily="18" charset="0"/>
              </a:rPr>
              <a:t>th</a:t>
            </a:r>
            <a:r>
              <a:rPr lang="en-US" sz="2400" smtClean="0">
                <a:cs typeface="Times New Roman" pitchFamily="18" charset="0"/>
              </a:rPr>
              <a:t> century.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smtClean="0">
                <a:cs typeface="Times New Roman" pitchFamily="18" charset="0"/>
              </a:rPr>
              <a:t>He studied the space around </a:t>
            </a:r>
            <a:r>
              <a:rPr lang="en-US" sz="2400" b="1" smtClean="0">
                <a:solidFill>
                  <a:srgbClr val="C00000"/>
                </a:solidFill>
                <a:cs typeface="Times New Roman" pitchFamily="18" charset="0"/>
              </a:rPr>
              <a:t>Rostock, Germany</a:t>
            </a:r>
            <a:r>
              <a:rPr lang="en-US" sz="2400" smtClean="0">
                <a:cs typeface="Times New Roman" pitchFamily="18" charset="0"/>
              </a:rPr>
              <a:t>.</a:t>
            </a:r>
            <a:endParaRPr lang="en-US" sz="2400" smtClean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762000" y="1295400"/>
            <a:ext cx="3352800" cy="1252538"/>
          </a:xfrm>
        </p:spPr>
        <p:txBody>
          <a:bodyPr/>
          <a:lstStyle/>
          <a:p>
            <a:pPr algn="ctr"/>
            <a:r>
              <a:rPr lang="en-US" b="1" smtClean="0"/>
              <a:t>THE VON TH</a:t>
            </a:r>
            <a:r>
              <a:rPr lang="en-US" b="1" smtClean="0">
                <a:cs typeface="Times New Roman" pitchFamily="18" charset="0"/>
              </a:rPr>
              <a:t>ÜNEN MODEL</a:t>
            </a:r>
            <a:endParaRPr lang="en-US" sz="4000" b="1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8838" y="2057400"/>
            <a:ext cx="3903662" cy="3810000"/>
          </a:xfrm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/>
          <a:lstStyle/>
          <a:p>
            <a:pPr lvl="3">
              <a:defRPr/>
            </a:pPr>
            <a:endParaRPr lang="en-US" dirty="0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2422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Brick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/>
              <a:t>Sun-dried brick, wet mud mixed with straw, is used in many parts of the world including: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400" b="1" dirty="0" smtClean="0"/>
              <a:t>the Middle East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400" b="1" dirty="0" smtClean="0"/>
              <a:t>Northern China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400" b="1" dirty="0" smtClean="0"/>
              <a:t>Mexico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400" b="1" dirty="0" smtClean="0"/>
              <a:t>the southwestern U.S.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BUILDING MATERIALS</a:t>
            </a:r>
            <a:endParaRPr lang="en-US" smtClean="0"/>
          </a:p>
        </p:txBody>
      </p:sp>
      <p:pic>
        <p:nvPicPr>
          <p:cNvPr id="44037" name="Picture 5" descr="C:\Users\Owner\AppData\Local\Microsoft\Windows\Temporary Internet Files\Content.IE5\MSJ24HHB\MC9001010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605" y="4191000"/>
            <a:ext cx="2286000" cy="1878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5453062" cy="34512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Stone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Natural stone </a:t>
            </a:r>
            <a:r>
              <a:rPr lang="en-US" b="1" smtClean="0"/>
              <a:t>has long been used in home construction.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/>
              <a:t>Typically, natural stone is built with </a:t>
            </a:r>
            <a:r>
              <a:rPr lang="en-US" b="1" smtClean="0">
                <a:solidFill>
                  <a:srgbClr val="C00000"/>
                </a:solidFill>
              </a:rPr>
              <a:t>cement mortar.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/>
              <a:t>However, in the </a:t>
            </a:r>
            <a:r>
              <a:rPr lang="en-US" b="1" smtClean="0">
                <a:solidFill>
                  <a:srgbClr val="C00000"/>
                </a:solidFill>
              </a:rPr>
              <a:t>Andes Mountains </a:t>
            </a:r>
            <a:r>
              <a:rPr lang="en-US" b="1" smtClean="0"/>
              <a:t>buildings have no mortar and are stacked like puzzle pieces.</a:t>
            </a:r>
          </a:p>
          <a:p>
            <a:pPr lvl="1"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BUILDING MATERIALS</a:t>
            </a:r>
            <a:endParaRPr lang="en-US" smtClean="0"/>
          </a:p>
        </p:txBody>
      </p:sp>
      <p:pic>
        <p:nvPicPr>
          <p:cNvPr id="39940" name="Picture 2" descr="C:\Users\Owner\AppData\Local\Microsoft\Windows\Temporary Internet Files\Content.IE5\MSJ24HHB\MP9004264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300" y="2971800"/>
            <a:ext cx="19669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Wattle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Wattle consists of </a:t>
            </a:r>
            <a:r>
              <a:rPr lang="en-US" b="1" dirty="0" smtClean="0">
                <a:solidFill>
                  <a:srgbClr val="C00000"/>
                </a:solidFill>
              </a:rPr>
              <a:t>poles and sticks </a:t>
            </a:r>
            <a:r>
              <a:rPr lang="en-US" b="1" dirty="0" smtClean="0"/>
              <a:t>woven tightly together and then covered with </a:t>
            </a:r>
            <a:r>
              <a:rPr lang="en-US" b="1" dirty="0" smtClean="0">
                <a:solidFill>
                  <a:srgbClr val="C00000"/>
                </a:solidFill>
              </a:rPr>
              <a:t>mud.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Many African houses are constructed with </a:t>
            </a:r>
            <a:r>
              <a:rPr lang="en-US" b="1" dirty="0" smtClean="0">
                <a:solidFill>
                  <a:srgbClr val="C00000"/>
                </a:solidFill>
              </a:rPr>
              <a:t>wattle and a thatched roof.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Other regions, such as Southeast Asia, may use bamboo, sticks, bark, and leaves for building.</a:t>
            </a: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BUILDING MATERIALS</a:t>
            </a:r>
            <a:endParaRPr lang="en-US" smtClean="0"/>
          </a:p>
        </p:txBody>
      </p:sp>
      <p:pic>
        <p:nvPicPr>
          <p:cNvPr id="40964" name="Picture 4" descr="C:\Users\Owner\AppData\Local\Microsoft\Windows\Temporary Internet Files\Content.IE5\1AWRSIRC\MP9000498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22860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524000"/>
          </a:xfrm>
        </p:spPr>
        <p:txBody>
          <a:bodyPr/>
          <a:lstStyle/>
          <a:p>
            <a:r>
              <a:rPr lang="en-US" sz="6600" b="1" smtClean="0"/>
              <a:t>VILLAGES</a:t>
            </a:r>
          </a:p>
        </p:txBody>
      </p:sp>
      <p:pic>
        <p:nvPicPr>
          <p:cNvPr id="41987" name="Picture 2" descr="C:\Users\Owner\AppData\Local\Microsoft\Windows\Temporary Internet Files\Content.IE5\LTLN4AAN\MP9102188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2863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The definition of a </a:t>
            </a:r>
            <a:r>
              <a:rPr lang="en-US" b="1" dirty="0" smtClean="0">
                <a:solidFill>
                  <a:srgbClr val="C00000"/>
                </a:solidFill>
              </a:rPr>
              <a:t>village</a:t>
            </a:r>
            <a:r>
              <a:rPr lang="en-US" b="1" dirty="0" smtClean="0"/>
              <a:t> varies throughout the world.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It usually describes a small number a people who live in a </a:t>
            </a:r>
            <a:r>
              <a:rPr lang="en-US" b="1" dirty="0" smtClean="0">
                <a:solidFill>
                  <a:srgbClr val="C00000"/>
                </a:solidFill>
              </a:rPr>
              <a:t>cluster</a:t>
            </a:r>
            <a:r>
              <a:rPr lang="en-US" b="1" dirty="0" smtClean="0"/>
              <a:t> of houses in a </a:t>
            </a:r>
            <a:r>
              <a:rPr lang="en-US" b="1" dirty="0" smtClean="0">
                <a:solidFill>
                  <a:srgbClr val="C00000"/>
                </a:solidFill>
              </a:rPr>
              <a:t>rural area.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Other structures found in villages include: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government buildings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markets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places for religious gatherings</a:t>
            </a: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Villages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Another way to define a village is by the </a:t>
            </a:r>
            <a:r>
              <a:rPr lang="en-US" b="1" dirty="0" smtClean="0">
                <a:solidFill>
                  <a:srgbClr val="C00000"/>
                </a:solidFill>
              </a:rPr>
              <a:t>occupation</a:t>
            </a:r>
            <a:r>
              <a:rPr lang="en-US" b="1" dirty="0" smtClean="0"/>
              <a:t> of its people.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Most people work in the </a:t>
            </a:r>
            <a:r>
              <a:rPr lang="en-US" b="1" dirty="0" smtClean="0">
                <a:solidFill>
                  <a:srgbClr val="C00000"/>
                </a:solidFill>
              </a:rPr>
              <a:t>primary economic sector </a:t>
            </a:r>
            <a:r>
              <a:rPr lang="en-US" b="1" dirty="0" smtClean="0"/>
              <a:t>as: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farmers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herders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fishers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specialized workers</a:t>
            </a: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Villages</a:t>
            </a:r>
          </a:p>
        </p:txBody>
      </p:sp>
      <p:pic>
        <p:nvPicPr>
          <p:cNvPr id="59394" name="Picture 2" descr="C:\Users\Owner\AppData\Local\Microsoft\Windows\Temporary Internet Files\Content.IE5\M7A4I806\MC90018364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14799"/>
            <a:ext cx="2606905" cy="23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Round village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This type features houses that circle around a central corral for animals with fields extending outside the ring of houses.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Round villages are found in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East Africa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Parts of Europe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Why was this </a:t>
            </a:r>
            <a:r>
              <a:rPr lang="en-US" b="1" dirty="0" smtClean="0"/>
              <a:t>design </a:t>
            </a:r>
            <a:r>
              <a:rPr lang="en-US" b="1" dirty="0" smtClean="0"/>
              <a:t>developed?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To protect domesticated animals</a:t>
            </a:r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Village Forms</a:t>
            </a:r>
          </a:p>
        </p:txBody>
      </p:sp>
      <p:pic>
        <p:nvPicPr>
          <p:cNvPr id="45060" name="Picture 2" descr="C:\Users\Owner\AppData\Local\Microsoft\Windows\Temporary Internet Files\Content.IE5\M7A4I806\MC9001496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038600"/>
            <a:ext cx="2382838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3962400" y="3124200"/>
            <a:ext cx="4622800" cy="25828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Walled village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/>
              <a:t>This type was developed in ancient days in order to protect villagers from attack.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/>
              <a:t>In Europe the villages were often surrounded by moats as well.</a:t>
            </a:r>
          </a:p>
        </p:txBody>
      </p:sp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Village Forms</a:t>
            </a:r>
            <a:endParaRPr lang="en-US" smtClean="0"/>
          </a:p>
        </p:txBody>
      </p:sp>
      <p:pic>
        <p:nvPicPr>
          <p:cNvPr id="51204" name="Picture 4" descr="C:\Users\Owner\AppData\Local\Microsoft\Windows\Temporary Internet Files\Content.IE5\MSJ24HHB\MP9004013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20198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842963" y="1589088"/>
            <a:ext cx="3810000" cy="3698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Remains of a Village Wall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86400" y="2278063"/>
            <a:ext cx="3200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photo shows the </a:t>
            </a:r>
            <a:r>
              <a:rPr lang="en-US" sz="2400" b="1" dirty="0" smtClean="0">
                <a:solidFill>
                  <a:srgbClr val="C00000"/>
                </a:solidFill>
              </a:rPr>
              <a:t>remains of the wall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an old city gate that led to the city of Die in France.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The wall provided protection from attack, and the gate was heavily fortified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44037" name="Picture 5" descr="C:\Users\Owner\Downloads\Wall at D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00300"/>
            <a:ext cx="4278313" cy="3208338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ln w="19050">
            <a:solidFill>
              <a:srgbClr val="6A2A16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Grid village</a:t>
            </a:r>
          </a:p>
          <a:p>
            <a:pPr lvl="1" algn="just">
              <a:buFont typeface="Wingdings" pitchFamily="2" charset="2"/>
              <a:buChar char="Ø"/>
            </a:pPr>
            <a:endParaRPr lang="en-US" sz="800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The grid village is more modern and is laid out in straight street patterns that run in </a:t>
            </a:r>
            <a:r>
              <a:rPr lang="en-US" b="1" dirty="0" smtClean="0">
                <a:solidFill>
                  <a:srgbClr val="C00000"/>
                </a:solidFill>
              </a:rPr>
              <a:t>parallel and perpendicular lines.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It works best in areas with </a:t>
            </a:r>
            <a:r>
              <a:rPr lang="en-US" b="1" dirty="0" smtClean="0">
                <a:solidFill>
                  <a:srgbClr val="C00000"/>
                </a:solidFill>
              </a:rPr>
              <a:t>flat land.</a:t>
            </a:r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Village Forms</a:t>
            </a:r>
            <a:endParaRPr lang="en-US" smtClean="0"/>
          </a:p>
        </p:txBody>
      </p:sp>
      <p:pic>
        <p:nvPicPr>
          <p:cNvPr id="48132" name="Picture 10" descr="C:\Users\Owner\AppData\Local\Microsoft\Windows\Temporary Internet Files\Content.IE5\MSJ24HHB\MP9004479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953000"/>
            <a:ext cx="4191000" cy="1531938"/>
          </a:xfrm>
          <a:prstGeom prst="rect">
            <a:avLst/>
          </a:prstGeom>
          <a:noFill/>
          <a:ln w="76200">
            <a:solidFill>
              <a:srgbClr val="6A2A1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half" idx="2"/>
          </p:nvPr>
        </p:nvSpPr>
        <p:spPr>
          <a:xfrm>
            <a:off x="4953000" y="1905000"/>
            <a:ext cx="3817938" cy="1862138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Von </a:t>
            </a:r>
            <a:r>
              <a:rPr lang="en-US" sz="2800" b="1" dirty="0" err="1" smtClean="0"/>
              <a:t>Thünen’s</a:t>
            </a:r>
            <a:r>
              <a:rPr lang="en-US" sz="2800" b="1" dirty="0" smtClean="0"/>
              <a:t> model was the FIRST effort to </a:t>
            </a:r>
            <a:r>
              <a:rPr lang="en-US" sz="2800" b="1" dirty="0" smtClean="0"/>
              <a:t>analyze the </a:t>
            </a:r>
            <a:r>
              <a:rPr lang="en-US" sz="2800" b="1" dirty="0" smtClean="0">
                <a:solidFill>
                  <a:srgbClr val="C00000"/>
                </a:solidFill>
              </a:rPr>
              <a:t>spatial character </a:t>
            </a:r>
            <a:r>
              <a:rPr lang="en-US" sz="2800" b="1" dirty="0" smtClean="0"/>
              <a:t>of economic activity.</a:t>
            </a:r>
          </a:p>
          <a:p>
            <a:endParaRPr lang="en-US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48" b="22648"/>
          <a:stretch>
            <a:fillRect/>
          </a:stretch>
        </p:blipFill>
        <p:spPr>
          <a:xfrm>
            <a:off x="685800" y="1143000"/>
            <a:ext cx="4086226" cy="35052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810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Von Th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>
                <a:cs typeface="Times New Roman" pitchFamily="18" charset="0"/>
              </a:rPr>
              <a:t>nen published his model in </a:t>
            </a:r>
            <a:r>
              <a:rPr lang="en-US" i="1">
                <a:cs typeface="Times New Roman" pitchFamily="18" charset="0"/>
              </a:rPr>
              <a:t>The Isolated State</a:t>
            </a:r>
            <a:r>
              <a:rPr lang="en-US">
                <a:cs typeface="Times New Roman" pitchFamily="18" charset="0"/>
              </a:rPr>
              <a:t> in 1826.</a:t>
            </a:r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Linear village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This modern settlement follows major roads.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There is often one single thoroughfare lined with: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houses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businesses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public buildings</a:t>
            </a: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Village Forms</a:t>
            </a:r>
            <a:endParaRPr lang="en-US" smtClean="0"/>
          </a:p>
        </p:txBody>
      </p:sp>
      <p:pic>
        <p:nvPicPr>
          <p:cNvPr id="49156" name="Picture 5" descr="C:\Users\Owner\AppData\Local\Microsoft\Windows\Temporary Internet Files\Content.IE5\MSJ24HHB\MC9001008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84638"/>
            <a:ext cx="217487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38020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Cluster village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This type of settlement may have more than one major road that  </a:t>
            </a:r>
            <a:r>
              <a:rPr lang="en-US" b="1" smtClean="0"/>
              <a:t>inhabitants build </a:t>
            </a:r>
            <a:r>
              <a:rPr lang="en-US" b="1" dirty="0" smtClean="0"/>
              <a:t>along.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It may also have housing that clusters around large public buildings such as: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churches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temples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mosques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grain bins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livestock corrals</a:t>
            </a:r>
          </a:p>
        </p:txBody>
      </p:sp>
      <p:sp>
        <p:nvSpPr>
          <p:cNvPr id="501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Village Forms</a:t>
            </a:r>
            <a:endParaRPr lang="en-US" smtClean="0"/>
          </a:p>
        </p:txBody>
      </p:sp>
      <p:pic>
        <p:nvPicPr>
          <p:cNvPr id="55300" name="Picture 4" descr="C:\Users\Owner\AppData\Local\Microsoft\Windows\Temporary Internet Files\Content.IE5\1AWRSIRC\MC90003002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310119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2286000"/>
          </a:xfrm>
        </p:spPr>
        <p:txBody>
          <a:bodyPr/>
          <a:lstStyle/>
          <a:p>
            <a:r>
              <a:rPr lang="en-US" b="1" smtClean="0"/>
              <a:t>THE INFLUENCE OF LAND OWNERSHIP AND SURVEY TECHNIQUES</a:t>
            </a:r>
          </a:p>
        </p:txBody>
      </p:sp>
      <p:pic>
        <p:nvPicPr>
          <p:cNvPr id="56323" name="Picture 2" descr="C:\Users\Owner\AppData\Local\Microsoft\Windows\Temporary Internet Files\Content.IE5\LTLN4AAN\MC90019805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8495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algn="just">
              <a:buFont typeface="Wingdings" pitchFamily="2" charset="2"/>
              <a:buChar char="Ø"/>
              <a:defRPr/>
            </a:pPr>
            <a:endParaRPr lang="en-US" b="1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/>
              <a:t>One of the most important influences on land settlement patterns is </a:t>
            </a:r>
            <a:r>
              <a:rPr lang="en-US" b="1" dirty="0" smtClean="0">
                <a:solidFill>
                  <a:srgbClr val="C00000"/>
                </a:solidFill>
              </a:rPr>
              <a:t>land ownership</a:t>
            </a:r>
            <a:r>
              <a:rPr lang="en-US" b="1" dirty="0" smtClean="0"/>
              <a:t>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/>
              <a:t>Property lines divide one person’s land from another’s.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/>
              <a:t>Rules about </a:t>
            </a:r>
            <a:r>
              <a:rPr lang="en-US" b="1" dirty="0" smtClean="0">
                <a:solidFill>
                  <a:srgbClr val="C00000"/>
                </a:solidFill>
              </a:rPr>
              <a:t>property inheritance </a:t>
            </a:r>
            <a:r>
              <a:rPr lang="en-US" b="1" dirty="0" smtClean="0"/>
              <a:t>often determine land distribution.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dirty="0"/>
          </a:p>
        </p:txBody>
      </p:sp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Land Ownership</a:t>
            </a:r>
          </a:p>
        </p:txBody>
      </p:sp>
      <p:pic>
        <p:nvPicPr>
          <p:cNvPr id="52228" name="Picture 4" descr="C:\Users\Owner\AppData\Local\Microsoft\Windows\Temporary Internet Files\Content.IE5\VB892845\MC9000568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15509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Primogeniture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Primogeniture is practiced in areas where all land passes to the eldest son, resulting in land parcels that are large and tended individually.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Primogeniture is found in: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Northern and southern Europe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the Americas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South Africa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b="1" dirty="0" smtClean="0"/>
              <a:t>Australia and New Zealand</a:t>
            </a:r>
          </a:p>
        </p:txBody>
      </p:sp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Land Ownership</a:t>
            </a:r>
            <a:endParaRPr lang="en-US" smtClean="0"/>
          </a:p>
        </p:txBody>
      </p:sp>
      <p:pic>
        <p:nvPicPr>
          <p:cNvPr id="58372" name="Picture 4" descr="C:\Users\Owner\AppData\Local\Microsoft\Windows\Temporary Internet Files\Content.IE5\MSJ24HHB\MC90002150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057400" cy="194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Font typeface="Symbol" pitchFamily="18" charset="2"/>
              <a:buNone/>
              <a:defRPr/>
            </a:pPr>
            <a:endParaRPr lang="en-US" sz="4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Survey methods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dirty="0" smtClean="0"/>
              <a:t>S</a:t>
            </a:r>
            <a:r>
              <a:rPr lang="en-US" b="1" dirty="0" smtClean="0"/>
              <a:t>urveys </a:t>
            </a:r>
            <a:r>
              <a:rPr lang="en-US" b="1" dirty="0" smtClean="0"/>
              <a:t>were first used in areas where settlement was regulated by law.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Example:  </a:t>
            </a:r>
            <a:r>
              <a:rPr lang="en-US" b="1" dirty="0" smtClean="0"/>
              <a:t>The  U.S. government used the rectangular survey system to encourage settlers to disperse evenly across interior farmlands.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b="1" dirty="0" smtClean="0"/>
              <a:t>These </a:t>
            </a:r>
            <a:r>
              <a:rPr lang="en-US" b="1" dirty="0" smtClean="0">
                <a:solidFill>
                  <a:srgbClr val="C00000"/>
                </a:solidFill>
              </a:rPr>
              <a:t>grid-like patterns </a:t>
            </a:r>
            <a:r>
              <a:rPr lang="en-US" b="1" dirty="0" smtClean="0"/>
              <a:t>that were formed during this process are still found in the U.S. today.</a:t>
            </a:r>
          </a:p>
        </p:txBody>
      </p:sp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Land Ownership</a:t>
            </a:r>
            <a:endParaRPr lang="en-US" smtClean="0"/>
          </a:p>
        </p:txBody>
      </p:sp>
      <p:pic>
        <p:nvPicPr>
          <p:cNvPr id="59396" name="Picture 4" descr="C:\Users\Owner\AppData\Local\Microsoft\Windows\Temporary Internet Files\Content.IE5\816OX8L9\MC90023119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2209800" cy="12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Other survey systems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/>
              <a:t>The </a:t>
            </a:r>
            <a:r>
              <a:rPr lang="en-US" b="1" smtClean="0">
                <a:solidFill>
                  <a:srgbClr val="C00000"/>
                </a:solidFill>
              </a:rPr>
              <a:t>metes and bounds approach </a:t>
            </a:r>
            <a:r>
              <a:rPr lang="en-US" b="1" smtClean="0"/>
              <a:t>uses natural features to mark irregular parcels of land.  This approach has been used along the eastern coast of the U.S.</a:t>
            </a:r>
          </a:p>
        </p:txBody>
      </p:sp>
      <p:sp>
        <p:nvSpPr>
          <p:cNvPr id="552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Land Ownership</a:t>
            </a:r>
            <a:endParaRPr lang="en-US" smtClean="0"/>
          </a:p>
        </p:txBody>
      </p:sp>
      <p:pic>
        <p:nvPicPr>
          <p:cNvPr id="60420" name="Picture 4" descr="C:\Users\Owner\AppData\Local\Microsoft\Windows\Temporary Internet Files\Content.IE5\1AWRSIRC\MC90023718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9889" y="4408469"/>
            <a:ext cx="2239224" cy="17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Other survey systems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long-lot survey system </a:t>
            </a:r>
            <a:r>
              <a:rPr lang="en-US" b="1" dirty="0" smtClean="0"/>
              <a:t>divides land into narrow parcels </a:t>
            </a:r>
            <a:r>
              <a:rPr lang="en-US" b="1" smtClean="0"/>
              <a:t>that </a:t>
            </a:r>
            <a:r>
              <a:rPr lang="en-US" b="1" smtClean="0"/>
              <a:t>extend </a:t>
            </a:r>
            <a:r>
              <a:rPr lang="en-US" b="1" dirty="0" smtClean="0"/>
              <a:t>from rivers, roads, or canals.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/>
              <a:t>This system has been used in: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b="1" dirty="0" smtClean="0"/>
              <a:t>Quebec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b="1" dirty="0" smtClean="0"/>
              <a:t>Louisiana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b="1" dirty="0" smtClean="0"/>
              <a:t>Texas</a:t>
            </a:r>
          </a:p>
          <a:p>
            <a:pPr marL="303213" lvl="1" indent="0">
              <a:buFont typeface="Symbol" pitchFamily="18" charset="2"/>
              <a:buNone/>
              <a:defRPr/>
            </a:pPr>
            <a:endParaRPr lang="en-US" dirty="0" smtClean="0"/>
          </a:p>
        </p:txBody>
      </p:sp>
      <p:sp>
        <p:nvSpPr>
          <p:cNvPr id="563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Land Ownership</a:t>
            </a:r>
            <a:endParaRPr lang="en-US" smtClean="0"/>
          </a:p>
        </p:txBody>
      </p:sp>
      <p:pic>
        <p:nvPicPr>
          <p:cNvPr id="61444" name="Picture 4" descr="C:\Users\Owner\AppData\Local\Microsoft\Windows\Temporary Internet Files\Content.IE5\M7A4I806\MC90023724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209800" cy="21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 to Remember from this Session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smtClean="0"/>
              <a:t>Von Th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ünen Model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concentric rings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perishable crops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commercial crops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dispersed settlements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nucleated settlements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hamlets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villages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primary economic sector</a:t>
            </a:r>
            <a:endParaRPr lang="en-US" sz="2000" b="1" smtClean="0"/>
          </a:p>
        </p:txBody>
      </p:sp>
      <p:sp>
        <p:nvSpPr>
          <p:cNvPr id="62468" name="Content Placeholder 3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smtClean="0"/>
              <a:t>round villages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walled villages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grid villages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linear villages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cluster villages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primogeniture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survey methods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metes and bounds approach</a:t>
            </a:r>
          </a:p>
          <a:p>
            <a:pPr>
              <a:buFont typeface="Wingdings" pitchFamily="2" charset="2"/>
              <a:buChar char="Ø"/>
            </a:pPr>
            <a:r>
              <a:rPr lang="en-US" sz="2000" b="1" smtClean="0"/>
              <a:t>long-lot survey system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/>
              <a:t>Von </a:t>
            </a:r>
            <a:r>
              <a:rPr lang="en-US" b="1" dirty="0" err="1" smtClean="0"/>
              <a:t>Th</a:t>
            </a:r>
            <a:r>
              <a:rPr lang="en-US" b="1" dirty="0" err="1" smtClean="0">
                <a:latin typeface="Times New Roman"/>
                <a:cs typeface="Times New Roman"/>
              </a:rPr>
              <a:t>ü</a:t>
            </a:r>
            <a:r>
              <a:rPr lang="en-US" b="1" dirty="0" err="1" smtClean="0">
                <a:cs typeface="Times New Roman"/>
              </a:rPr>
              <a:t>nen</a:t>
            </a:r>
            <a:r>
              <a:rPr lang="en-US" b="1" dirty="0" smtClean="0">
                <a:cs typeface="Times New Roman"/>
              </a:rPr>
              <a:t> noticed a </a:t>
            </a:r>
            <a:r>
              <a:rPr lang="en-US" b="1" dirty="0" smtClean="0">
                <a:solidFill>
                  <a:srgbClr val="C00000"/>
                </a:solidFill>
                <a:cs typeface="Times New Roman"/>
              </a:rPr>
              <a:t>pattern</a:t>
            </a:r>
            <a:r>
              <a:rPr lang="en-US" b="1" dirty="0" smtClean="0">
                <a:cs typeface="Times New Roman"/>
              </a:rPr>
              <a:t> on the landscape as one crop gave way to another.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/>
              </a:rPr>
              <a:t>There was no visible change in: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/>
              </a:rPr>
              <a:t>soil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/>
              </a:rPr>
              <a:t>climate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b="1" dirty="0" smtClean="0">
                <a:cs typeface="Times New Roman"/>
              </a:rPr>
              <a:t>terrain</a:t>
            </a:r>
            <a:endParaRPr lang="en-US" b="1" dirty="0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VON TH</a:t>
            </a:r>
            <a:r>
              <a:rPr lang="en-US" b="1" smtClean="0">
                <a:cs typeface="Times New Roman" pitchFamily="18" charset="0"/>
              </a:rPr>
              <a:t>ÜNEN MODEL</a:t>
            </a:r>
            <a:endParaRPr lang="en-US" smtClean="0"/>
          </a:p>
        </p:txBody>
      </p:sp>
      <p:pic>
        <p:nvPicPr>
          <p:cNvPr id="36868" name="Picture 4" descr="C:\Users\Owner\AppData\Local\Microsoft\Windows\Temporary Internet Files\Content.IE5\VB892845\MP9001822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3365178" cy="220980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3679825" cy="38274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064125" y="2819400"/>
            <a:ext cx="3352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/>
              <a:t>Each town was a market center surrounded by a set of roughly </a:t>
            </a:r>
            <a:r>
              <a:rPr lang="en-US" sz="2000" b="1">
                <a:solidFill>
                  <a:srgbClr val="C00000"/>
                </a:solidFill>
              </a:rPr>
              <a:t>concentric rings </a:t>
            </a:r>
            <a:r>
              <a:rPr lang="en-US" sz="2000" b="1"/>
              <a:t>that featured different crops.</a:t>
            </a:r>
          </a:p>
        </p:txBody>
      </p:sp>
      <p:sp>
        <p:nvSpPr>
          <p:cNvPr id="1434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VON TH</a:t>
            </a:r>
            <a:r>
              <a:rPr lang="en-US" b="1" smtClean="0">
                <a:cs typeface="Times New Roman" pitchFamily="18" charset="0"/>
              </a:rPr>
              <a:t>ÜNEN MODEL</a:t>
            </a:r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4724400" y="4781550"/>
            <a:ext cx="4232275" cy="6477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C00000"/>
                </a:solidFill>
              </a:rPr>
              <a:t>Von </a:t>
            </a:r>
            <a:r>
              <a:rPr lang="en-US" b="1" dirty="0" err="1">
                <a:solidFill>
                  <a:srgbClr val="C00000"/>
                </a:solidFill>
              </a:rPr>
              <a:t>Th</a:t>
            </a:r>
            <a:r>
              <a:rPr lang="en-US" b="1" dirty="0" err="1">
                <a:solidFill>
                  <a:srgbClr val="C00000"/>
                </a:solidFill>
                <a:latin typeface="Times New Roman"/>
                <a:cs typeface="Times New Roman"/>
              </a:rPr>
              <a:t>ü</a:t>
            </a:r>
            <a:r>
              <a:rPr lang="en-US" b="1" dirty="0" err="1">
                <a:solidFill>
                  <a:srgbClr val="C00000"/>
                </a:solidFill>
                <a:cs typeface="Times New Roman"/>
              </a:rPr>
              <a:t>nen</a:t>
            </a:r>
            <a:r>
              <a:rPr lang="en-US" b="1" dirty="0">
                <a:solidFill>
                  <a:srgbClr val="C00000"/>
                </a:solidFill>
                <a:cs typeface="Times New Roman"/>
              </a:rPr>
              <a:t> identified four rings that surrounded market centers.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362200"/>
            <a:ext cx="7967662" cy="3886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RING ONE: Market gardening and dairy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Nearest to the town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Perishable products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Expensive to deliver and must reach</a:t>
            </a:r>
          </a:p>
          <a:p>
            <a:pPr lvl="1">
              <a:buNone/>
            </a:pPr>
            <a:r>
              <a:rPr lang="en-US" sz="2400" b="1" dirty="0" smtClean="0"/>
              <a:t>    market quickly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Examples: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b="1" dirty="0" smtClean="0"/>
              <a:t>garden vegetables</a:t>
            </a:r>
          </a:p>
          <a:p>
            <a:pPr lvl="2">
              <a:buFont typeface="Wingdings" pitchFamily="2" charset="2"/>
              <a:buChar char="Ø"/>
            </a:pPr>
            <a:r>
              <a:rPr lang="en-US" sz="2400" b="1" dirty="0" smtClean="0"/>
              <a:t>milk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VON TH</a:t>
            </a:r>
            <a:r>
              <a:rPr lang="en-US" b="1" smtClean="0">
                <a:cs typeface="Times New Roman" pitchFamily="18" charset="0"/>
              </a:rPr>
              <a:t>ÜNEN MODEL</a:t>
            </a:r>
            <a:endParaRPr lang="en-US" smtClean="0"/>
          </a:p>
        </p:txBody>
      </p:sp>
      <p:pic>
        <p:nvPicPr>
          <p:cNvPr id="37891" name="Picture 3" descr="C:\Users\Owner\AppData\Local\Microsoft\Windows\Temporary Internet Files\Content.IE5\LTLN4AAN\MC90019167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33579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Owner\AppData\Local\Microsoft\Windows\Temporary Internet Files\Content.IE5\POZSG6VI\MC900239573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1726387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6600" y="2674938"/>
            <a:ext cx="5003800" cy="34210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RING TWO: Forest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Source of fuel and construction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Trees heavy to transport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VON TH</a:t>
            </a:r>
            <a:r>
              <a:rPr lang="en-US" b="1" smtClean="0">
                <a:cs typeface="Times New Roman" pitchFamily="18" charset="0"/>
              </a:rPr>
              <a:t>ÜNEN MODEL</a:t>
            </a:r>
            <a:endParaRPr lang="en-US" smtClean="0"/>
          </a:p>
        </p:txBody>
      </p:sp>
      <p:pic>
        <p:nvPicPr>
          <p:cNvPr id="38914" name="Picture 2" descr="C:\Users\Owner\AppData\Local\Microsoft\Windows\Temporary Internet Files\Content.IE5\1AWRSIRC\MC90015567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" y="2514600"/>
            <a:ext cx="2286000" cy="31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RING THREE: Field crops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Used for less perishable crops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Crops rotated yearly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Examples: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b="1" dirty="0" smtClean="0"/>
              <a:t>wheat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b="1" dirty="0" smtClean="0"/>
              <a:t>other grains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VON TH</a:t>
            </a:r>
            <a:r>
              <a:rPr lang="en-US" b="1" smtClean="0">
                <a:cs typeface="Times New Roman" pitchFamily="18" charset="0"/>
              </a:rPr>
              <a:t>ÜNEN MODEL</a:t>
            </a:r>
            <a:endParaRPr lang="en-US" smtClean="0"/>
          </a:p>
        </p:txBody>
      </p:sp>
      <p:pic>
        <p:nvPicPr>
          <p:cNvPr id="39938" name="Picture 2" descr="C:\Users\Owner\AppData\Local\Microsoft\Windows\Temporary Internet Files\Content.IE5\1AWRSIRC\MC90029719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1905000" cy="27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5C7237"/>
      </a:accent1>
      <a:accent2>
        <a:srgbClr val="5F5F5F"/>
      </a:accent2>
      <a:accent3>
        <a:srgbClr val="08A1D9"/>
      </a:accent3>
      <a:accent4>
        <a:srgbClr val="7C984A"/>
      </a:accent4>
      <a:accent5>
        <a:srgbClr val="C2AD8D"/>
      </a:accent5>
      <a:accent6>
        <a:srgbClr val="3C526F"/>
      </a:accent6>
      <a:hlink>
        <a:srgbClr val="5F5F5F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17981</TotalTime>
  <Words>1633</Words>
  <Application>Microsoft Office PowerPoint</Application>
  <PresentationFormat>On-screen Show (4:3)</PresentationFormat>
  <Paragraphs>253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Waveform</vt:lpstr>
      <vt:lpstr>UNIT FIVE AGRICULTURE:   PRIMARY ECONOMIC ACTIVITIES</vt:lpstr>
      <vt:lpstr>RURAL LAND USE AND SETTLEMENT PATTERNS</vt:lpstr>
      <vt:lpstr>THE VON THÜNEN MODEL</vt:lpstr>
      <vt:lpstr>Slide 4</vt:lpstr>
      <vt:lpstr>THE VON THÜNEN MODEL</vt:lpstr>
      <vt:lpstr>THE VON THÜNEN MODEL</vt:lpstr>
      <vt:lpstr>THE VON THÜNEN MODEL</vt:lpstr>
      <vt:lpstr>THE VON THÜNEN MODEL</vt:lpstr>
      <vt:lpstr>THE VON THÜNEN MODEL</vt:lpstr>
      <vt:lpstr>THE VON THÜNEN MODEL</vt:lpstr>
      <vt:lpstr>Intensive v. Extensive Agriculture</vt:lpstr>
      <vt:lpstr>LOCATION THEORY</vt:lpstr>
      <vt:lpstr>TRANSPORTATION</vt:lpstr>
      <vt:lpstr>ON A GLOBAL SCALE…</vt:lpstr>
      <vt:lpstr>ON A GLOBAL SCALE…</vt:lpstr>
      <vt:lpstr>PATTERNS OF SETTLEMENT</vt:lpstr>
      <vt:lpstr>What affects density of housing  in rural areas?</vt:lpstr>
      <vt:lpstr>What affects density of housing  in rural areas?</vt:lpstr>
      <vt:lpstr>What affects density of housing  in rural areas?</vt:lpstr>
      <vt:lpstr>HOUSING STYLES AND GEOGRAPHY</vt:lpstr>
      <vt:lpstr>Geography and Housing</vt:lpstr>
      <vt:lpstr>Geography and Housing</vt:lpstr>
      <vt:lpstr>Geography and Housing</vt:lpstr>
      <vt:lpstr>Geography and Housing</vt:lpstr>
      <vt:lpstr>Housing Styles and Rural Areas</vt:lpstr>
      <vt:lpstr>Traditional Housing in Rural Areas</vt:lpstr>
      <vt:lpstr>BUILDING MATERIALS</vt:lpstr>
      <vt:lpstr>BUILDING MATERIALS</vt:lpstr>
      <vt:lpstr>BUILDING MATERIALS</vt:lpstr>
      <vt:lpstr>BUILDING MATERIALS</vt:lpstr>
      <vt:lpstr>BUILDING MATERIALS</vt:lpstr>
      <vt:lpstr>BUILDING MATERIALS</vt:lpstr>
      <vt:lpstr>VILLAGES</vt:lpstr>
      <vt:lpstr>Villages</vt:lpstr>
      <vt:lpstr>Villages</vt:lpstr>
      <vt:lpstr>Village Forms</vt:lpstr>
      <vt:lpstr>Village Forms</vt:lpstr>
      <vt:lpstr>Slide 38</vt:lpstr>
      <vt:lpstr>Village Forms</vt:lpstr>
      <vt:lpstr>Village Forms</vt:lpstr>
      <vt:lpstr>Village Forms</vt:lpstr>
      <vt:lpstr>THE INFLUENCE OF LAND OWNERSHIP AND SURVEY TECHNIQUES</vt:lpstr>
      <vt:lpstr>Land Ownership</vt:lpstr>
      <vt:lpstr>Land Ownership</vt:lpstr>
      <vt:lpstr>Land Ownership</vt:lpstr>
      <vt:lpstr>Land Ownership</vt:lpstr>
      <vt:lpstr>Land Ownership</vt:lpstr>
      <vt:lpstr>Key Terms to Remember from this Session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Ethel Wood</cp:lastModifiedBy>
  <cp:revision>69</cp:revision>
  <dcterms:created xsi:type="dcterms:W3CDTF">2010-12-29T19:55:13Z</dcterms:created>
  <dcterms:modified xsi:type="dcterms:W3CDTF">2013-02-06T23:42:36Z</dcterms:modified>
</cp:coreProperties>
</file>