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4" r:id="rId33"/>
    <p:sldId id="295" r:id="rId34"/>
    <p:sldId id="296" r:id="rId35"/>
    <p:sldId id="291" r:id="rId36"/>
    <p:sldId id="292" r:id="rId37"/>
    <p:sldId id="297" r:id="rId38"/>
    <p:sldId id="298" r:id="rId39"/>
    <p:sldId id="299" r:id="rId40"/>
    <p:sldId id="300" r:id="rId41"/>
    <p:sldId id="301" r:id="rId42"/>
    <p:sldId id="302" r:id="rId43"/>
    <p:sldId id="303" r:id="rId44"/>
    <p:sldId id="317" r:id="rId45"/>
    <p:sldId id="318" r:id="rId46"/>
    <p:sldId id="319" r:id="rId47"/>
    <p:sldId id="321" r:id="rId48"/>
    <p:sldId id="320" r:id="rId49"/>
    <p:sldId id="304" r:id="rId50"/>
    <p:sldId id="305" r:id="rId51"/>
    <p:sldId id="306" r:id="rId52"/>
    <p:sldId id="307" r:id="rId53"/>
    <p:sldId id="308" r:id="rId54"/>
    <p:sldId id="309" r:id="rId55"/>
    <p:sldId id="310" r:id="rId56"/>
    <p:sldId id="311" r:id="rId57"/>
    <p:sldId id="312" r:id="rId58"/>
    <p:sldId id="314" r:id="rId59"/>
    <p:sldId id="315" r:id="rId60"/>
    <p:sldId id="316"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A2A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133D6277-52B0-4020-A237-CF5F66B38A5F}" type="datetimeFigureOut">
              <a:rPr lang="en-US"/>
              <a:pPr>
                <a:defRPr/>
              </a:pPr>
              <a:t>10/29/2012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6F79D49F-F73F-4FF2-98EB-77947F2EB042}" type="slidenum">
              <a:rPr lang="en-US"/>
              <a:pPr>
                <a:defRPr/>
              </a:pPr>
              <a:t>‹#›</a:t>
            </a:fld>
            <a:endParaRPr 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E2978-D552-46DB-A27A-0D9DE7812886}"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98D76B-B084-42DA-9992-B715BB0C1BCA}" type="slidenum">
              <a:rPr lang="en-US"/>
              <a:pPr>
                <a:defRPr/>
              </a:pPr>
              <a:t>‹#›</a:t>
            </a:fld>
            <a:endParaRPr 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0420709C-A55C-4413-8AF1-8B1826FD50A1}" type="datetimeFigureOut">
              <a:rPr lang="en-US"/>
              <a:pPr>
                <a:defRPr/>
              </a:pPr>
              <a:t>10/29/2012</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6172D39-94E5-46CA-9DBE-F6109F2EEE86}" type="slidenum">
              <a:rPr lang="en-US"/>
              <a:pPr>
                <a:defRPr/>
              </a:pPr>
              <a:t>‹#›</a:t>
            </a:fld>
            <a:endParaRPr 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D6EFDF58-3F5E-4133-842F-92DF42CCD5E7}" type="datetimeFigureOut">
              <a:rPr lang="en-US"/>
              <a:pPr>
                <a:defRPr/>
              </a:pPr>
              <a:t>10/29/2012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877764-3C11-4DDC-A87F-FF9B83601F39}" type="slidenum">
              <a:rPr lang="en-US"/>
              <a:pPr>
                <a:defRPr/>
              </a:pPr>
              <a:t>‹#›</a:t>
            </a:fld>
            <a:endParaRPr 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6D806AC1-F3A3-4678-A6A7-58885C728E0D}" type="datetimeFigureOut">
              <a:rPr lang="en-US"/>
              <a:pPr>
                <a:defRPr/>
              </a:pPr>
              <a:t>10/29/2012</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BAE5B5BE-E8BA-461F-9B14-4F2042A7E9B8}" type="slidenum">
              <a:rPr lang="en-US"/>
              <a:pPr>
                <a:defRPr/>
              </a:pPr>
              <a:t>‹#›</a:t>
            </a:fld>
            <a:endParaRPr 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5CAA86E-E807-487F-B41D-CF948D5B5E29}" type="datetimeFigureOut">
              <a:rPr lang="en-US"/>
              <a:pPr>
                <a:defRPr/>
              </a:pPr>
              <a:t>10/29/2012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B2040111-BF41-4508-8E0B-DE344B4C585A}" type="slidenum">
              <a:rPr lang="en-US"/>
              <a:pPr>
                <a:defRPr/>
              </a:pPr>
              <a:t>‹#›</a:t>
            </a:fld>
            <a:endParaRPr 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8BC131E-6B5C-4F6B-BDF9-DDA47193353C}" type="datetimeFigureOut">
              <a:rPr lang="en-US"/>
              <a:pPr>
                <a:defRPr/>
              </a:pPr>
              <a:t>10/29/2012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C4A01B-C9AF-4052-9215-F6612A2BBC45}" type="slidenum">
              <a:rPr lang="en-US"/>
              <a:pPr>
                <a:defRPr/>
              </a:pPr>
              <a:t>‹#›</a:t>
            </a:fld>
            <a:endParaRPr 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1D4D92-A42A-46C1-8ED0-E000C37E08EA}" type="datetimeFigureOut">
              <a:rPr lang="en-US"/>
              <a:pPr>
                <a:defRPr/>
              </a:pPr>
              <a:t>10/29/2012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6AA233-074E-4FF4-AF2E-2AEC4D2864C7}" type="slidenum">
              <a:rPr lang="en-US"/>
              <a:pPr>
                <a:defRPr/>
              </a:pPr>
              <a:t>‹#›</a:t>
            </a:fld>
            <a:endParaRPr 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84F69D22-E226-4379-AA54-F79CC1F66528}" type="datetimeFigureOut">
              <a:rPr lang="en-US"/>
              <a:pPr>
                <a:defRPr/>
              </a:pPr>
              <a:t>10/29/2012</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F8C5893E-5BFC-4CF7-BA8C-DFF8554F2F8E}" type="slidenum">
              <a:rPr lang="en-US"/>
              <a:pPr>
                <a:defRPr/>
              </a:pPr>
              <a:t>‹#›</a:t>
            </a:fld>
            <a:endParaRPr 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15CE0DB8-184E-4ACA-A769-B5654A72C9CE}" type="datetimeFigureOut">
              <a:rPr lang="en-US"/>
              <a:pPr>
                <a:defRPr/>
              </a:pPr>
              <a:t>10/29/2012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6755C14E-5571-4F7A-B1E1-86672FD8B511}" type="slidenum">
              <a:rPr lang="en-US"/>
              <a:pPr>
                <a:defRPr/>
              </a:pPr>
              <a:t>‹#›</a:t>
            </a:fld>
            <a:endParaRPr 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A4DC394C-46F4-432E-A393-185D918BB409}" type="datetimeFigureOut">
              <a:rPr lang="en-US"/>
              <a:pPr>
                <a:defRPr/>
              </a:pPr>
              <a:t>10/29/2012</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42DA13B-0E16-489F-B83A-4D45378697E9}" type="slidenum">
              <a:rPr lang="en-US"/>
              <a:pPr>
                <a:defRPr/>
              </a:pPr>
              <a:t>‹#›</a:t>
            </a:fld>
            <a:endParaRPr lang="en-US"/>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en-US"/>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C438E69D-A996-4DD5-B450-0D500CD1DCC3}" type="datetimeFigureOut">
              <a:rPr lang="en-US"/>
              <a:pPr>
                <a:defRPr/>
              </a:pPr>
              <a:t>10/29/2012</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BF5946A4-0BC0-4FC6-BFD8-751075C5B909}"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 id="2147483838" r:id="rId2"/>
    <p:sldLayoutId id="2147483844" r:id="rId3"/>
    <p:sldLayoutId id="2147483839" r:id="rId4"/>
    <p:sldLayoutId id="2147483840" r:id="rId5"/>
    <p:sldLayoutId id="2147483841" r:id="rId6"/>
    <p:sldLayoutId id="2147483845" r:id="rId7"/>
    <p:sldLayoutId id="2147483846" r:id="rId8"/>
    <p:sldLayoutId id="2147483847" r:id="rId9"/>
    <p:sldLayoutId id="2147483842" r:id="rId10"/>
    <p:sldLayoutId id="2147483848" r:id="rId11"/>
  </p:sldLayoutIdLst>
  <p:transition spd="slow">
    <p:blinds dir="vert"/>
  </p:transition>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600200"/>
            <a:ext cx="7772400" cy="1779588"/>
          </a:xfrm>
        </p:spPr>
        <p:txBody>
          <a:bodyPr>
            <a:normAutofit fontScale="90000"/>
          </a:bodyPr>
          <a:lstStyle/>
          <a:p>
            <a:pPr eaLnBrk="1" hangingPunct="1">
              <a:defRPr/>
            </a:pPr>
            <a:r>
              <a:rPr lang="en-US" dirty="0" smtClean="0"/>
              <a:t>UNIT FIVE</a:t>
            </a:r>
            <a:br>
              <a:rPr lang="en-US" dirty="0" smtClean="0"/>
            </a:br>
            <a:r>
              <a:rPr lang="en-US" dirty="0" smtClean="0"/>
              <a:t>AGRICULTURE:  </a:t>
            </a:r>
            <a:br>
              <a:rPr lang="en-US" dirty="0" smtClean="0"/>
            </a:br>
            <a:r>
              <a:rPr lang="en-US" dirty="0" smtClean="0"/>
              <a:t>PRIMARY ECONOMIC ACTIVITIES</a:t>
            </a:r>
          </a:p>
        </p:txBody>
      </p:sp>
      <p:sp>
        <p:nvSpPr>
          <p:cNvPr id="8195" name="Subtitle 2"/>
          <p:cNvSpPr>
            <a:spLocks noGrp="1"/>
          </p:cNvSpPr>
          <p:nvPr>
            <p:ph type="subTitle" idx="1"/>
          </p:nvPr>
        </p:nvSpPr>
        <p:spPr>
          <a:xfrm>
            <a:off x="1371600" y="3556000"/>
            <a:ext cx="6400800" cy="1473200"/>
          </a:xfrm>
        </p:spPr>
        <p:txBody>
          <a:bodyPr/>
          <a:lstStyle/>
          <a:p>
            <a:pPr eaLnBrk="1" hangingPunct="1"/>
            <a:r>
              <a:rPr lang="en-US" sz="3600" b="1" smtClean="0">
                <a:solidFill>
                  <a:srgbClr val="6A2A16"/>
                </a:solidFill>
              </a:rPr>
              <a:t>ADVANCED PLACEMENT HUMAN GEOGRAPHY</a:t>
            </a:r>
          </a:p>
        </p:txBody>
      </p:sp>
      <p:sp>
        <p:nvSpPr>
          <p:cNvPr id="8196" name="TextBox 1"/>
          <p:cNvSpPr txBox="1">
            <a:spLocks noChangeArrowheads="1"/>
          </p:cNvSpPr>
          <p:nvPr/>
        </p:nvSpPr>
        <p:spPr bwMode="auto">
          <a:xfrm>
            <a:off x="609600" y="6172200"/>
            <a:ext cx="1295400" cy="400050"/>
          </a:xfrm>
          <a:prstGeom prst="rect">
            <a:avLst/>
          </a:prstGeom>
          <a:noFill/>
          <a:ln w="9525">
            <a:noFill/>
            <a:miter lim="800000"/>
            <a:headEnd/>
            <a:tailEnd/>
          </a:ln>
        </p:spPr>
        <p:txBody>
          <a:bodyPr>
            <a:spAutoFit/>
          </a:bodyPr>
          <a:lstStyle/>
          <a:p>
            <a:r>
              <a:rPr lang="en-US" sz="2000">
                <a:solidFill>
                  <a:srgbClr val="002060"/>
                </a:solidFill>
              </a:rPr>
              <a:t>Session 4</a:t>
            </a:r>
          </a:p>
        </p:txBody>
      </p:sp>
      <p:pic>
        <p:nvPicPr>
          <p:cNvPr id="8197" name="Picture 5" descr="C:\Users\Owner\AppData\Local\Microsoft\Windows\Temporary Internet Files\Content.IE5\VB892845\MP900443965[1].jpg"/>
          <p:cNvPicPr>
            <a:picLocks noChangeAspect="1" noChangeArrowheads="1"/>
          </p:cNvPicPr>
          <p:nvPr/>
        </p:nvPicPr>
        <p:blipFill>
          <a:blip r:embed="rId2" cstate="print"/>
          <a:srcRect/>
          <a:stretch>
            <a:fillRect/>
          </a:stretch>
        </p:blipFill>
        <p:spPr bwMode="auto">
          <a:xfrm>
            <a:off x="3352800" y="4899025"/>
            <a:ext cx="2476500" cy="1647825"/>
          </a:xfrm>
          <a:prstGeom prst="rect">
            <a:avLst/>
          </a:prstGeom>
          <a:ln w="57150" cap="sq">
            <a:solidFill>
              <a:schemeClr val="accent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2938463"/>
            <a:ext cx="5842000" cy="2733675"/>
          </a:xfrm>
        </p:spPr>
        <p:txBody>
          <a:bodyPr/>
          <a:lstStyle/>
          <a:p>
            <a:pPr algn="just">
              <a:buFont typeface="Wingdings" pitchFamily="2" charset="2"/>
              <a:buChar char="Ø"/>
              <a:defRPr/>
            </a:pPr>
            <a:r>
              <a:rPr lang="en-US" sz="2800" dirty="0" smtClean="0"/>
              <a:t>Today </a:t>
            </a:r>
            <a:r>
              <a:rPr lang="en-US" sz="2800" b="1" dirty="0" smtClean="0">
                <a:solidFill>
                  <a:srgbClr val="C00000"/>
                </a:solidFill>
              </a:rPr>
              <a:t>industrial agriculture </a:t>
            </a:r>
            <a:r>
              <a:rPr lang="en-US" sz="2800" dirty="0" smtClean="0"/>
              <a:t>is a stage in the commercial agriculture process which is just one step in a multiphase industrial process.</a:t>
            </a:r>
          </a:p>
          <a:p>
            <a:pPr algn="just">
              <a:buFont typeface="Wingdings" pitchFamily="2" charset="2"/>
              <a:buChar char="Ø"/>
              <a:defRPr/>
            </a:pPr>
            <a:r>
              <a:rPr lang="en-US" sz="2800" b="1" dirty="0" smtClean="0">
                <a:solidFill>
                  <a:srgbClr val="C00000"/>
                </a:solidFill>
              </a:rPr>
              <a:t>The process begins on the farm and ends on the consumer’s table.</a:t>
            </a:r>
          </a:p>
          <a:p>
            <a:pPr marL="0" indent="0">
              <a:buFont typeface="Symbol" pitchFamily="18" charset="2"/>
              <a:buNone/>
              <a:defRPr/>
            </a:pPr>
            <a:endParaRPr lang="en-US" dirty="0"/>
          </a:p>
        </p:txBody>
      </p:sp>
      <p:sp>
        <p:nvSpPr>
          <p:cNvPr id="18435" name="Title 2"/>
          <p:cNvSpPr>
            <a:spLocks noGrp="1"/>
          </p:cNvSpPr>
          <p:nvPr>
            <p:ph type="title"/>
          </p:nvPr>
        </p:nvSpPr>
        <p:spPr/>
        <p:txBody>
          <a:bodyPr/>
          <a:lstStyle/>
          <a:p>
            <a:r>
              <a:rPr lang="en-US" smtClean="0"/>
              <a:t>Industrial Agriculture</a:t>
            </a:r>
          </a:p>
        </p:txBody>
      </p:sp>
      <p:pic>
        <p:nvPicPr>
          <p:cNvPr id="18436" name="Picture 2" descr="C:\Users\Owner\AppData\Local\Microsoft\Windows\Temporary Internet Files\Content.IE5\VB892845\MC900334788[1].wmf"/>
          <p:cNvPicPr>
            <a:picLocks noChangeAspect="1" noChangeArrowheads="1"/>
          </p:cNvPicPr>
          <p:nvPr/>
        </p:nvPicPr>
        <p:blipFill>
          <a:blip r:embed="rId2" cstate="print"/>
          <a:srcRect/>
          <a:stretch>
            <a:fillRect/>
          </a:stretch>
        </p:blipFill>
        <p:spPr bwMode="auto">
          <a:xfrm>
            <a:off x="609600" y="2590800"/>
            <a:ext cx="1576388" cy="34290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990600" y="2667000"/>
            <a:ext cx="7408863" cy="3954463"/>
          </a:xfrm>
          <a:ln w="57150">
            <a:solidFill>
              <a:srgbClr val="6A2A16"/>
            </a:solidFill>
          </a:ln>
        </p:spPr>
        <p:txBody>
          <a:bodyPr/>
          <a:lstStyle/>
          <a:p>
            <a:pPr algn="just">
              <a:buFont typeface="Wingdings" pitchFamily="2" charset="2"/>
              <a:buChar char="Ø"/>
            </a:pPr>
            <a:endParaRPr lang="en-US" sz="2800" b="1" smtClean="0">
              <a:solidFill>
                <a:srgbClr val="C00000"/>
              </a:solidFill>
            </a:endParaRPr>
          </a:p>
          <a:p>
            <a:pPr algn="just">
              <a:buFont typeface="Wingdings" pitchFamily="2" charset="2"/>
              <a:buChar char="Ø"/>
            </a:pPr>
            <a:endParaRPr lang="en-US" sz="2800" b="1" smtClean="0">
              <a:solidFill>
                <a:srgbClr val="C00000"/>
              </a:solidFill>
            </a:endParaRPr>
          </a:p>
          <a:p>
            <a:pPr algn="just">
              <a:buFont typeface="Wingdings" pitchFamily="2" charset="2"/>
              <a:buChar char="Ø"/>
            </a:pPr>
            <a:r>
              <a:rPr lang="en-US" sz="2800" b="1" smtClean="0">
                <a:solidFill>
                  <a:srgbClr val="C00000"/>
                </a:solidFill>
              </a:rPr>
              <a:t>Commercial agriculture </a:t>
            </a:r>
            <a:r>
              <a:rPr lang="en-US" sz="2800" smtClean="0"/>
              <a:t>has spread to almost all areas of the world.</a:t>
            </a:r>
          </a:p>
          <a:p>
            <a:pPr algn="just">
              <a:buFont typeface="Wingdings" pitchFamily="2" charset="2"/>
              <a:buChar char="Ø"/>
            </a:pPr>
            <a:r>
              <a:rPr lang="en-US" sz="2800" smtClean="0"/>
              <a:t>It has spread through </a:t>
            </a:r>
            <a:r>
              <a:rPr lang="en-US" sz="2800" b="1" smtClean="0">
                <a:solidFill>
                  <a:srgbClr val="C00000"/>
                </a:solidFill>
              </a:rPr>
              <a:t>global trade </a:t>
            </a:r>
            <a:r>
              <a:rPr lang="en-US" sz="2800" smtClean="0"/>
              <a:t>and </a:t>
            </a:r>
            <a:r>
              <a:rPr lang="en-US" sz="2800" b="1" smtClean="0">
                <a:solidFill>
                  <a:srgbClr val="C00000"/>
                </a:solidFill>
              </a:rPr>
              <a:t>exchange markets.</a:t>
            </a:r>
          </a:p>
          <a:p>
            <a:pPr algn="just">
              <a:buFont typeface="Wingdings" pitchFamily="2" charset="2"/>
              <a:buChar char="Ø"/>
            </a:pPr>
            <a:r>
              <a:rPr lang="en-US" sz="2800" smtClean="0"/>
              <a:t>Almost </a:t>
            </a:r>
            <a:r>
              <a:rPr lang="en-US" sz="2800" b="1" smtClean="0">
                <a:solidFill>
                  <a:srgbClr val="C00000"/>
                </a:solidFill>
              </a:rPr>
              <a:t>all economies </a:t>
            </a:r>
            <a:r>
              <a:rPr lang="en-US" sz="2800" smtClean="0"/>
              <a:t>have adjusted to it in one way or the other.</a:t>
            </a:r>
          </a:p>
        </p:txBody>
      </p:sp>
      <p:sp>
        <p:nvSpPr>
          <p:cNvPr id="19459" name="Title 2"/>
          <p:cNvSpPr>
            <a:spLocks noGrp="1"/>
          </p:cNvSpPr>
          <p:nvPr>
            <p:ph type="title"/>
          </p:nvPr>
        </p:nvSpPr>
        <p:spPr/>
        <p:txBody>
          <a:bodyPr/>
          <a:lstStyle/>
          <a:p>
            <a:r>
              <a:rPr lang="en-US" smtClean="0"/>
              <a:t>Industrial Agriculture</a:t>
            </a:r>
          </a:p>
        </p:txBody>
      </p:sp>
      <p:pic>
        <p:nvPicPr>
          <p:cNvPr id="19460" name="Picture 2" descr="C:\Users\Owner\AppData\Local\Microsoft\Windows\Temporary Internet Files\Content.IE5\LTLN4AAN\MP900402108[1].jpg"/>
          <p:cNvPicPr>
            <a:picLocks noChangeAspect="1" noChangeArrowheads="1"/>
          </p:cNvPicPr>
          <p:nvPr/>
        </p:nvPicPr>
        <p:blipFill>
          <a:blip r:embed="rId2" cstate="print"/>
          <a:srcRect/>
          <a:stretch>
            <a:fillRect/>
          </a:stretch>
        </p:blipFill>
        <p:spPr bwMode="auto">
          <a:xfrm>
            <a:off x="3200400" y="1447800"/>
            <a:ext cx="3048000" cy="2030413"/>
          </a:xfrm>
          <a:prstGeom prst="rect">
            <a:avLst/>
          </a:prstGeom>
          <a:noFill/>
          <a:ln w="38100">
            <a:solidFill>
              <a:srgbClr val="6A2A16"/>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animEffect transition="in" filter="fade">
                                      <p:cBhvr>
                                        <p:cTn id="7" dur="1000"/>
                                        <p:tgtEl>
                                          <p:spTgt spid="19458">
                                            <p:txEl>
                                              <p:pRg st="2" end="2"/>
                                            </p:txEl>
                                          </p:spTgt>
                                        </p:tgtEl>
                                      </p:cBhvr>
                                    </p:animEffect>
                                    <p:anim calcmode="lin" valueType="num">
                                      <p:cBhvr>
                                        <p:cTn id="8"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8">
                                            <p:txEl>
                                              <p:pRg st="3" end="3"/>
                                            </p:txEl>
                                          </p:spTgt>
                                        </p:tgtEl>
                                        <p:attrNameLst>
                                          <p:attrName>style.visibility</p:attrName>
                                        </p:attrNameLst>
                                      </p:cBhvr>
                                      <p:to>
                                        <p:strVal val="visible"/>
                                      </p:to>
                                    </p:set>
                                    <p:animEffect transition="in" filter="fade">
                                      <p:cBhvr>
                                        <p:cTn id="14" dur="1000"/>
                                        <p:tgtEl>
                                          <p:spTgt spid="19458">
                                            <p:txEl>
                                              <p:pRg st="3" end="3"/>
                                            </p:txEl>
                                          </p:spTgt>
                                        </p:tgtEl>
                                      </p:cBhvr>
                                    </p:animEffect>
                                    <p:anim calcmode="lin" valueType="num">
                                      <p:cBhvr>
                                        <p:cTn id="15"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8">
                                            <p:txEl>
                                              <p:pRg st="4" end="4"/>
                                            </p:txEl>
                                          </p:spTgt>
                                        </p:tgtEl>
                                        <p:attrNameLst>
                                          <p:attrName>style.visibility</p:attrName>
                                        </p:attrNameLst>
                                      </p:cBhvr>
                                      <p:to>
                                        <p:strVal val="visible"/>
                                      </p:to>
                                    </p:set>
                                    <p:animEffect transition="in" filter="fade">
                                      <p:cBhvr>
                                        <p:cTn id="21" dur="1000"/>
                                        <p:tgtEl>
                                          <p:spTgt spid="19458">
                                            <p:txEl>
                                              <p:pRg st="4" end="4"/>
                                            </p:txEl>
                                          </p:spTgt>
                                        </p:tgtEl>
                                      </p:cBhvr>
                                    </p:animEffect>
                                    <p:anim calcmode="lin" valueType="num">
                                      <p:cBhvr>
                                        <p:cTn id="22"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algn="just">
              <a:buFont typeface="Wingdings" pitchFamily="2" charset="2"/>
              <a:buChar char="Ø"/>
            </a:pPr>
            <a:r>
              <a:rPr lang="en-US" sz="2800" smtClean="0"/>
              <a:t>Farmers not only produce for their own subsistence but for a market that is part of a </a:t>
            </a:r>
            <a:r>
              <a:rPr lang="en-US" sz="2800" b="1" smtClean="0">
                <a:solidFill>
                  <a:srgbClr val="C00000"/>
                </a:solidFill>
              </a:rPr>
              <a:t>complex system </a:t>
            </a:r>
            <a:r>
              <a:rPr lang="en-US" sz="2800" smtClean="0"/>
              <a:t>that includes the following:</a:t>
            </a:r>
          </a:p>
          <a:p>
            <a:pPr lvl="3" algn="just">
              <a:buFont typeface="Wingdings" pitchFamily="2" charset="2"/>
              <a:buChar char="Ø"/>
            </a:pPr>
            <a:r>
              <a:rPr lang="en-US" sz="2400" smtClean="0"/>
              <a:t>mining</a:t>
            </a:r>
          </a:p>
          <a:p>
            <a:pPr lvl="3" algn="just">
              <a:buFont typeface="Wingdings" pitchFamily="2" charset="2"/>
              <a:buChar char="Ø"/>
            </a:pPr>
            <a:r>
              <a:rPr lang="en-US" sz="2400" smtClean="0"/>
              <a:t>manufacturing</a:t>
            </a:r>
          </a:p>
          <a:p>
            <a:pPr lvl="3" algn="just">
              <a:buFont typeface="Wingdings" pitchFamily="2" charset="2"/>
              <a:buChar char="Ø"/>
            </a:pPr>
            <a:r>
              <a:rPr lang="en-US" sz="2400" smtClean="0"/>
              <a:t>processing</a:t>
            </a:r>
          </a:p>
          <a:p>
            <a:pPr lvl="3" algn="just">
              <a:buFont typeface="Wingdings" pitchFamily="2" charset="2"/>
              <a:buChar char="Ø"/>
            </a:pPr>
            <a:r>
              <a:rPr lang="en-US" sz="2400" smtClean="0"/>
              <a:t>service activities</a:t>
            </a:r>
          </a:p>
        </p:txBody>
      </p:sp>
      <p:sp>
        <p:nvSpPr>
          <p:cNvPr id="20483" name="Title 2"/>
          <p:cNvSpPr>
            <a:spLocks noGrp="1"/>
          </p:cNvSpPr>
          <p:nvPr>
            <p:ph type="title"/>
          </p:nvPr>
        </p:nvSpPr>
        <p:spPr/>
        <p:txBody>
          <a:bodyPr/>
          <a:lstStyle/>
          <a:p>
            <a:r>
              <a:rPr lang="en-US" smtClean="0"/>
              <a:t>Industrial Agriculture</a:t>
            </a:r>
          </a:p>
        </p:txBody>
      </p:sp>
      <p:pic>
        <p:nvPicPr>
          <p:cNvPr id="35842" name="Picture 2" descr="C:\Users\Owner\AppData\Local\Microsoft\Windows\Temporary Internet Files\Content.IE5\LTLN4AAN\MC900154782[1].wmf"/>
          <p:cNvPicPr>
            <a:picLocks noChangeAspect="1" noChangeArrowheads="1"/>
          </p:cNvPicPr>
          <p:nvPr/>
        </p:nvPicPr>
        <p:blipFill>
          <a:blip r:embed="rId2" cstate="print"/>
          <a:srcRect/>
          <a:stretch>
            <a:fillRect/>
          </a:stretch>
        </p:blipFill>
        <p:spPr bwMode="auto">
          <a:xfrm>
            <a:off x="5105400" y="4149725"/>
            <a:ext cx="2743200" cy="18288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358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Symbol" pitchFamily="18" charset="2"/>
              <a:buNone/>
            </a:pPr>
            <a:r>
              <a:rPr lang="en-US" sz="2800" smtClean="0"/>
              <a:t>Farmers must act within the constraints of the market that set prices based on</a:t>
            </a:r>
            <a:r>
              <a:rPr lang="en-US" sz="2800" b="1" smtClean="0">
                <a:solidFill>
                  <a:srgbClr val="C00000"/>
                </a:solidFill>
              </a:rPr>
              <a:t> supplies and demands of the global economy</a:t>
            </a:r>
            <a:r>
              <a:rPr lang="en-US" sz="2800" smtClean="0"/>
              <a:t>, and NOT on their own immediate needs.</a:t>
            </a:r>
          </a:p>
        </p:txBody>
      </p:sp>
      <p:sp>
        <p:nvSpPr>
          <p:cNvPr id="21507" name="Title 2"/>
          <p:cNvSpPr>
            <a:spLocks noGrp="1"/>
          </p:cNvSpPr>
          <p:nvPr>
            <p:ph type="title"/>
          </p:nvPr>
        </p:nvSpPr>
        <p:spPr/>
        <p:txBody>
          <a:bodyPr/>
          <a:lstStyle/>
          <a:p>
            <a:r>
              <a:rPr lang="en-US" smtClean="0"/>
              <a:t>Industrial Agriculture</a:t>
            </a:r>
          </a:p>
        </p:txBody>
      </p:sp>
      <p:pic>
        <p:nvPicPr>
          <p:cNvPr id="21508" name="Picture 2" descr="C:\Users\Owner\AppData\Local\Microsoft\Windows\Temporary Internet Files\Content.IE5\VB892845\MC900149841[1].wmf"/>
          <p:cNvPicPr>
            <a:picLocks noChangeAspect="1" noChangeArrowheads="1"/>
          </p:cNvPicPr>
          <p:nvPr/>
        </p:nvPicPr>
        <p:blipFill>
          <a:blip r:embed="rId2" cstate="print"/>
          <a:srcRect/>
          <a:stretch>
            <a:fillRect/>
          </a:stretch>
        </p:blipFill>
        <p:spPr bwMode="auto">
          <a:xfrm>
            <a:off x="3733800" y="4572000"/>
            <a:ext cx="1752600" cy="17637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838200" y="2667000"/>
            <a:ext cx="7408863" cy="3451225"/>
          </a:xfrm>
        </p:spPr>
        <p:txBody>
          <a:bodyPr/>
          <a:lstStyle/>
          <a:p>
            <a:pPr algn="just">
              <a:buFont typeface="Wingdings" pitchFamily="2" charset="2"/>
              <a:buChar char="Ø"/>
            </a:pPr>
            <a:r>
              <a:rPr lang="en-US" dirty="0" smtClean="0"/>
              <a:t>Agriculture is now characterized by </a:t>
            </a:r>
            <a:r>
              <a:rPr lang="en-US" b="1" dirty="0" smtClean="0">
                <a:solidFill>
                  <a:srgbClr val="C00000"/>
                </a:solidFill>
              </a:rPr>
              <a:t>specialization</a:t>
            </a:r>
            <a:r>
              <a:rPr lang="en-US" dirty="0" smtClean="0"/>
              <a:t>, the growing of specialized crops because they seem to be more profitable.</a:t>
            </a:r>
          </a:p>
          <a:p>
            <a:pPr algn="just">
              <a:buFont typeface="Wingdings" pitchFamily="2" charset="2"/>
              <a:buChar char="Ø"/>
            </a:pPr>
            <a:r>
              <a:rPr lang="en-US" b="1" dirty="0" smtClean="0">
                <a:solidFill>
                  <a:srgbClr val="C00000"/>
                </a:solidFill>
              </a:rPr>
              <a:t>Farmers must weigh the costs of production such as:</a:t>
            </a:r>
          </a:p>
          <a:p>
            <a:pPr lvl="2" algn="just">
              <a:buFont typeface="Wingdings" pitchFamily="2" charset="2"/>
              <a:buChar char="Ø"/>
            </a:pPr>
            <a:r>
              <a:rPr lang="en-US" dirty="0" smtClean="0"/>
              <a:t>machinery</a:t>
            </a:r>
          </a:p>
          <a:p>
            <a:pPr lvl="2" algn="just">
              <a:buFont typeface="Wingdings" pitchFamily="2" charset="2"/>
              <a:buChar char="Ø"/>
            </a:pPr>
            <a:r>
              <a:rPr lang="en-US" dirty="0" smtClean="0"/>
              <a:t>fuel</a:t>
            </a:r>
          </a:p>
          <a:p>
            <a:pPr lvl="2" algn="just">
              <a:buFont typeface="Wingdings" pitchFamily="2" charset="2"/>
              <a:buChar char="Ø"/>
            </a:pPr>
            <a:r>
              <a:rPr lang="en-US" dirty="0" smtClean="0"/>
              <a:t>fertilizer</a:t>
            </a:r>
          </a:p>
          <a:p>
            <a:pPr lvl="2" algn="just">
              <a:buFont typeface="Wingdings" pitchFamily="2" charset="2"/>
              <a:buChar char="Ø"/>
            </a:pPr>
            <a:r>
              <a:rPr lang="en-US" dirty="0" smtClean="0"/>
              <a:t>labor</a:t>
            </a:r>
          </a:p>
        </p:txBody>
      </p:sp>
      <p:sp>
        <p:nvSpPr>
          <p:cNvPr id="22531" name="Title 2"/>
          <p:cNvSpPr>
            <a:spLocks noGrp="1"/>
          </p:cNvSpPr>
          <p:nvPr>
            <p:ph type="title"/>
          </p:nvPr>
        </p:nvSpPr>
        <p:spPr/>
        <p:txBody>
          <a:bodyPr/>
          <a:lstStyle/>
          <a:p>
            <a:pPr algn="l"/>
            <a:r>
              <a:rPr lang="en-US" smtClean="0"/>
              <a:t>Specialization</a:t>
            </a:r>
          </a:p>
        </p:txBody>
      </p:sp>
      <p:sp>
        <p:nvSpPr>
          <p:cNvPr id="4" name="TextBox 3"/>
          <p:cNvSpPr txBox="1">
            <a:spLocks noChangeArrowheads="1"/>
          </p:cNvSpPr>
          <p:nvPr/>
        </p:nvSpPr>
        <p:spPr bwMode="auto">
          <a:xfrm>
            <a:off x="3581400" y="5105400"/>
            <a:ext cx="5257800" cy="1108075"/>
          </a:xfrm>
          <a:prstGeom prst="rect">
            <a:avLst/>
          </a:prstGeom>
          <a:noFill/>
          <a:ln w="9525">
            <a:noFill/>
            <a:miter lim="800000"/>
            <a:headEnd/>
            <a:tailEnd/>
          </a:ln>
        </p:spPr>
        <p:txBody>
          <a:bodyPr>
            <a:spAutoFit/>
          </a:bodyPr>
          <a:lstStyle/>
          <a:p>
            <a:pPr algn="ctr"/>
            <a:r>
              <a:rPr lang="en-US" sz="2400" b="1"/>
              <a:t>Farmers must also deal with unpredictable weather and/or disease.</a:t>
            </a:r>
          </a:p>
          <a:p>
            <a:endParaRPr lang="en-US"/>
          </a:p>
        </p:txBody>
      </p:sp>
      <p:pic>
        <p:nvPicPr>
          <p:cNvPr id="22533" name="Picture 2" descr="C:\Users\Owner\AppData\Local\Microsoft\Windows\Temporary Internet Files\Content.IE5\7SOKX3GN\MC900198273[1].wmf"/>
          <p:cNvPicPr>
            <a:picLocks noChangeAspect="1" noChangeArrowheads="1"/>
          </p:cNvPicPr>
          <p:nvPr/>
        </p:nvPicPr>
        <p:blipFill>
          <a:blip r:embed="rId2" cstate="print"/>
          <a:srcRect/>
          <a:stretch>
            <a:fillRect/>
          </a:stretch>
        </p:blipFill>
        <p:spPr bwMode="auto">
          <a:xfrm>
            <a:off x="4926013" y="381000"/>
            <a:ext cx="2568575" cy="21320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38400"/>
            <a:ext cx="7408863" cy="4114800"/>
          </a:xfrm>
        </p:spPr>
        <p:txBody>
          <a:bodyPr/>
          <a:lstStyle/>
          <a:p>
            <a:pPr algn="just">
              <a:buFont typeface="Wingdings" pitchFamily="2" charset="2"/>
              <a:buChar char="Ø"/>
            </a:pPr>
            <a:r>
              <a:rPr lang="en-US" dirty="0" smtClean="0"/>
              <a:t>In the United States, farmers sought to </a:t>
            </a:r>
            <a:r>
              <a:rPr lang="en-US" b="1" dirty="0" smtClean="0">
                <a:solidFill>
                  <a:srgbClr val="C00000"/>
                </a:solidFill>
              </a:rPr>
              <a:t>minimize their risks </a:t>
            </a:r>
            <a:r>
              <a:rPr lang="en-US" dirty="0" smtClean="0"/>
              <a:t>during the 1950s </a:t>
            </a:r>
            <a:r>
              <a:rPr lang="en-US" b="1" dirty="0" smtClean="0">
                <a:solidFill>
                  <a:srgbClr val="C00000"/>
                </a:solidFill>
              </a:rPr>
              <a:t>by signing agreements with buyer-processors, who specified exact times and weights of products to be delivered, including :</a:t>
            </a:r>
          </a:p>
          <a:p>
            <a:pPr lvl="1" algn="just">
              <a:buFont typeface="Wingdings" pitchFamily="2" charset="2"/>
              <a:buChar char="Ø"/>
            </a:pPr>
            <a:r>
              <a:rPr lang="en-US" dirty="0" smtClean="0"/>
              <a:t>chicken</a:t>
            </a:r>
          </a:p>
          <a:p>
            <a:pPr lvl="1" algn="just">
              <a:buFont typeface="Wingdings" pitchFamily="2" charset="2"/>
              <a:buChar char="Ø"/>
            </a:pPr>
            <a:r>
              <a:rPr lang="en-US" dirty="0" smtClean="0"/>
              <a:t>cattle</a:t>
            </a:r>
          </a:p>
          <a:p>
            <a:pPr lvl="1" algn="just">
              <a:buFont typeface="Wingdings" pitchFamily="2" charset="2"/>
              <a:buChar char="Ø"/>
            </a:pPr>
            <a:r>
              <a:rPr lang="en-US" dirty="0" smtClean="0"/>
              <a:t>wheat</a:t>
            </a:r>
          </a:p>
          <a:p>
            <a:pPr lvl="1" algn="just">
              <a:buFont typeface="Wingdings" pitchFamily="2" charset="2"/>
              <a:buChar char="Ø"/>
            </a:pPr>
            <a:r>
              <a:rPr lang="en-US" dirty="0" smtClean="0"/>
              <a:t>potatoes</a:t>
            </a:r>
          </a:p>
          <a:p>
            <a:pPr lvl="1" algn="just">
              <a:buFont typeface="Wingdings" pitchFamily="2" charset="2"/>
              <a:buChar char="Ø"/>
            </a:pPr>
            <a:r>
              <a:rPr lang="en-US" dirty="0" smtClean="0"/>
              <a:t>other basic food</a:t>
            </a:r>
          </a:p>
        </p:txBody>
      </p:sp>
      <p:sp>
        <p:nvSpPr>
          <p:cNvPr id="23555" name="Title 2"/>
          <p:cNvSpPr>
            <a:spLocks noGrp="1"/>
          </p:cNvSpPr>
          <p:nvPr>
            <p:ph type="title"/>
          </p:nvPr>
        </p:nvSpPr>
        <p:spPr/>
        <p:txBody>
          <a:bodyPr/>
          <a:lstStyle/>
          <a:p>
            <a:r>
              <a:rPr lang="en-US" smtClean="0"/>
              <a:t>Specialization</a:t>
            </a:r>
          </a:p>
        </p:txBody>
      </p:sp>
      <p:pic>
        <p:nvPicPr>
          <p:cNvPr id="38914" name="Picture 2" descr="C:\Users\Owner\AppData\Local\Microsoft\Windows\Temporary Internet Files\Content.IE5\VB892845\MC900150064[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486400" y="4343400"/>
            <a:ext cx="2848824" cy="2135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p:txBody>
          <a:bodyPr/>
          <a:lstStyle/>
          <a:p>
            <a:pPr algn="just">
              <a:buFont typeface="Wingdings" pitchFamily="2" charset="2"/>
              <a:buChar char="Ø"/>
            </a:pPr>
            <a:r>
              <a:rPr lang="en-US" sz="2800" b="1" dirty="0" smtClean="0">
                <a:solidFill>
                  <a:srgbClr val="C00000"/>
                </a:solidFill>
              </a:rPr>
              <a:t>Agribusiness </a:t>
            </a:r>
            <a:r>
              <a:rPr lang="en-US" sz="2800" dirty="0" smtClean="0"/>
              <a:t>is now spreading to developing countries where small-size farmers are linking with foreign sources for:</a:t>
            </a:r>
          </a:p>
          <a:p>
            <a:pPr lvl="2" algn="just">
              <a:buFont typeface="Wingdings" pitchFamily="2" charset="2"/>
              <a:buChar char="Ø"/>
            </a:pPr>
            <a:r>
              <a:rPr lang="en-US" dirty="0" smtClean="0"/>
              <a:t>advice</a:t>
            </a:r>
          </a:p>
          <a:p>
            <a:pPr lvl="2" algn="just">
              <a:buFont typeface="Wingdings" pitchFamily="2" charset="2"/>
              <a:buChar char="Ø"/>
            </a:pPr>
            <a:r>
              <a:rPr lang="en-US" dirty="0" smtClean="0"/>
              <a:t>seeds</a:t>
            </a:r>
          </a:p>
          <a:p>
            <a:pPr lvl="2" algn="just">
              <a:buFont typeface="Wingdings" pitchFamily="2" charset="2"/>
              <a:buChar char="Ø"/>
            </a:pPr>
            <a:r>
              <a:rPr lang="en-US" dirty="0" smtClean="0"/>
              <a:t>fertilizers</a:t>
            </a:r>
          </a:p>
          <a:p>
            <a:pPr lvl="2" algn="just">
              <a:buFont typeface="Wingdings" pitchFamily="2" charset="2"/>
              <a:buChar char="Ø"/>
            </a:pPr>
            <a:r>
              <a:rPr lang="en-US" dirty="0" smtClean="0"/>
              <a:t>machinery</a:t>
            </a:r>
          </a:p>
          <a:p>
            <a:pPr lvl="2" algn="just">
              <a:buFont typeface="Wingdings" pitchFamily="2" charset="2"/>
              <a:buChar char="Ø"/>
            </a:pPr>
            <a:r>
              <a:rPr lang="en-US" dirty="0" smtClean="0"/>
              <a:t>profitable markets at stable prices</a:t>
            </a:r>
          </a:p>
        </p:txBody>
      </p:sp>
      <p:sp>
        <p:nvSpPr>
          <p:cNvPr id="24579" name="Title 2"/>
          <p:cNvSpPr>
            <a:spLocks noGrp="1"/>
          </p:cNvSpPr>
          <p:nvPr>
            <p:ph type="title"/>
          </p:nvPr>
        </p:nvSpPr>
        <p:spPr/>
        <p:txBody>
          <a:bodyPr/>
          <a:lstStyle/>
          <a:p>
            <a:r>
              <a:rPr lang="en-US" smtClean="0"/>
              <a:t>Agribusiness</a:t>
            </a:r>
          </a:p>
        </p:txBody>
      </p:sp>
      <p:pic>
        <p:nvPicPr>
          <p:cNvPr id="39938" name="Picture 2" descr="C:\Users\Owner\AppData\Local\Microsoft\Windows\Temporary Internet Files\Content.IE5\7SOKX3GN\MC900183450[1].wmf"/>
          <p:cNvPicPr>
            <a:picLocks noChangeAspect="1" noChangeArrowheads="1"/>
          </p:cNvPicPr>
          <p:nvPr/>
        </p:nvPicPr>
        <p:blipFill>
          <a:blip r:embed="rId2" cstate="print">
            <a:duotone>
              <a:prstClr val="black"/>
              <a:schemeClr val="accent1">
                <a:tint val="45000"/>
                <a:satMod val="400000"/>
              </a:schemeClr>
            </a:duotone>
            <a:lum contrast="20000"/>
            <a:extLst>
              <a:ext uri="{28A0092B-C50C-407E-A947-70E740481C1C}">
                <a14:useLocalDpi xmlns="" xmlns:a14="http://schemas.microsoft.com/office/drawing/2010/main" val="0"/>
              </a:ext>
            </a:extLst>
          </a:blip>
          <a:srcRect/>
          <a:stretch>
            <a:fillRect/>
          </a:stretch>
        </p:blipFill>
        <p:spPr bwMode="auto">
          <a:xfrm>
            <a:off x="5791200" y="3657600"/>
            <a:ext cx="2366977" cy="2362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250" fill="hold"/>
                                        <p:tgtEl>
                                          <p:spTgt spid="39938"/>
                                        </p:tgtEl>
                                        <p:attrNameLst>
                                          <p:attrName>ppt_w</p:attrName>
                                        </p:attrNameLst>
                                      </p:cBhvr>
                                      <p:tavLst>
                                        <p:tav tm="0">
                                          <p:val>
                                            <p:fltVal val="0"/>
                                          </p:val>
                                        </p:tav>
                                        <p:tav tm="100000">
                                          <p:val>
                                            <p:strVal val="#ppt_w"/>
                                          </p:val>
                                        </p:tav>
                                      </p:tavLst>
                                    </p:anim>
                                    <p:anim calcmode="lin" valueType="num">
                                      <p:cBhvr>
                                        <p:cTn id="8" dur="1250" fill="hold"/>
                                        <p:tgtEl>
                                          <p:spTgt spid="39938"/>
                                        </p:tgtEl>
                                        <p:attrNameLst>
                                          <p:attrName>ppt_h</p:attrName>
                                        </p:attrNameLst>
                                      </p:cBhvr>
                                      <p:tavLst>
                                        <p:tav tm="0">
                                          <p:val>
                                            <p:fltVal val="0"/>
                                          </p:val>
                                        </p:tav>
                                        <p:tav tm="100000">
                                          <p:val>
                                            <p:strVal val="#ppt_h"/>
                                          </p:val>
                                        </p:tav>
                                      </p:tavLst>
                                    </p:anim>
                                    <p:anim calcmode="lin" valueType="num">
                                      <p:cBhvr>
                                        <p:cTn id="9" dur="1250" fill="hold"/>
                                        <p:tgtEl>
                                          <p:spTgt spid="39938"/>
                                        </p:tgtEl>
                                        <p:attrNameLst>
                                          <p:attrName>style.rotation</p:attrName>
                                        </p:attrNameLst>
                                      </p:cBhvr>
                                      <p:tavLst>
                                        <p:tav tm="0">
                                          <p:val>
                                            <p:fltVal val="90"/>
                                          </p:val>
                                        </p:tav>
                                        <p:tav tm="100000">
                                          <p:val>
                                            <p:fltVal val="0"/>
                                          </p:val>
                                        </p:tav>
                                      </p:tavLst>
                                    </p:anim>
                                    <p:animEffect transition="in" filter="fade">
                                      <p:cBhvr>
                                        <p:cTn id="10" dur="125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t>Agribusiness:  Criticisms</a:t>
            </a:r>
          </a:p>
        </p:txBody>
      </p:sp>
      <p:sp>
        <p:nvSpPr>
          <p:cNvPr id="4" name="Text Placeholder 3"/>
          <p:cNvSpPr>
            <a:spLocks noGrp="1"/>
          </p:cNvSpPr>
          <p:nvPr>
            <p:ph type="body" idx="1"/>
          </p:nvPr>
        </p:nvSpPr>
        <p:spPr>
          <a:xfrm>
            <a:off x="304800" y="1981200"/>
            <a:ext cx="3822700" cy="639763"/>
          </a:xfrm>
        </p:spPr>
        <p:txBody>
          <a:bodyPr/>
          <a:lstStyle/>
          <a:p>
            <a:pPr>
              <a:defRPr/>
            </a:pPr>
            <a:r>
              <a:rPr lang="en-US" b="1" dirty="0" smtClean="0">
                <a:solidFill>
                  <a:srgbClr val="C00000"/>
                </a:solidFill>
              </a:rPr>
              <a:t>Poorer Countries</a:t>
            </a:r>
            <a:endParaRPr lang="en-US" b="1" dirty="0">
              <a:solidFill>
                <a:srgbClr val="C00000"/>
              </a:solidFill>
            </a:endParaRPr>
          </a:p>
        </p:txBody>
      </p:sp>
      <p:sp>
        <p:nvSpPr>
          <p:cNvPr id="5" name="Content Placeholder 4"/>
          <p:cNvSpPr>
            <a:spLocks noGrp="1"/>
          </p:cNvSpPr>
          <p:nvPr>
            <p:ph sz="half" idx="2"/>
          </p:nvPr>
        </p:nvSpPr>
        <p:spPr>
          <a:xfrm>
            <a:off x="381000" y="2438400"/>
            <a:ext cx="3819525" cy="1219200"/>
          </a:xfrm>
        </p:spPr>
        <p:txBody>
          <a:bodyPr/>
          <a:lstStyle/>
          <a:p>
            <a:pPr algn="just">
              <a:buFont typeface="Wingdings" pitchFamily="2" charset="2"/>
              <a:buChar char="Ø"/>
            </a:pPr>
            <a:r>
              <a:rPr lang="en-US" dirty="0" smtClean="0"/>
              <a:t>Agribusiness is seen as exploitive of small farmers who receive too little money for their products.</a:t>
            </a:r>
          </a:p>
        </p:txBody>
      </p:sp>
      <p:sp>
        <p:nvSpPr>
          <p:cNvPr id="6" name="Text Placeholder 5"/>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Wealthier Countries</a:t>
            </a:r>
            <a:endParaRPr lang="en-US" b="1" dirty="0">
              <a:solidFill>
                <a:srgbClr val="C00000"/>
              </a:solidFill>
            </a:endParaRPr>
          </a:p>
        </p:txBody>
      </p:sp>
      <p:sp>
        <p:nvSpPr>
          <p:cNvPr id="7" name="Content Placeholder 6"/>
          <p:cNvSpPr>
            <a:spLocks noGrp="1"/>
          </p:cNvSpPr>
          <p:nvPr>
            <p:ph sz="quarter" idx="4"/>
          </p:nvPr>
        </p:nvSpPr>
        <p:spPr>
          <a:xfrm>
            <a:off x="4645025" y="3429000"/>
            <a:ext cx="3822700" cy="1676400"/>
          </a:xfrm>
        </p:spPr>
        <p:txBody>
          <a:bodyPr/>
          <a:lstStyle/>
          <a:p>
            <a:pPr>
              <a:buFont typeface="Wingdings" pitchFamily="2" charset="2"/>
              <a:buChar char="Ø"/>
            </a:pPr>
            <a:r>
              <a:rPr lang="en-US" smtClean="0"/>
              <a:t>Farmers in these countries are also concerned that competition from farms in less developed countries will drive down market prices.</a:t>
            </a:r>
          </a:p>
        </p:txBody>
      </p:sp>
      <p:sp>
        <p:nvSpPr>
          <p:cNvPr id="8" name="TextBox 7"/>
          <p:cNvSpPr txBox="1">
            <a:spLocks noChangeArrowheads="1"/>
          </p:cNvSpPr>
          <p:nvPr/>
        </p:nvSpPr>
        <p:spPr bwMode="auto">
          <a:xfrm>
            <a:off x="838200" y="5867400"/>
            <a:ext cx="7772400" cy="708025"/>
          </a:xfrm>
          <a:prstGeom prst="rect">
            <a:avLst/>
          </a:prstGeom>
          <a:noFill/>
          <a:ln w="9525">
            <a:noFill/>
            <a:miter lim="800000"/>
            <a:headEnd/>
            <a:tailEnd/>
          </a:ln>
        </p:spPr>
        <p:txBody>
          <a:bodyPr>
            <a:spAutoFit/>
          </a:bodyPr>
          <a:lstStyle/>
          <a:p>
            <a:pPr algn="ctr"/>
            <a:r>
              <a:rPr lang="en-US" sz="2000" b="1" dirty="0">
                <a:solidFill>
                  <a:srgbClr val="C00000"/>
                </a:solidFill>
              </a:rPr>
              <a:t>Some governments have placed </a:t>
            </a:r>
            <a:r>
              <a:rPr lang="en-US" sz="2000" b="1" dirty="0" smtClean="0">
                <a:solidFill>
                  <a:srgbClr val="C00000"/>
                </a:solidFill>
              </a:rPr>
              <a:t>controversial </a:t>
            </a:r>
            <a:r>
              <a:rPr lang="en-US" sz="2000" b="1" dirty="0">
                <a:solidFill>
                  <a:srgbClr val="C00000"/>
                </a:solidFill>
              </a:rPr>
              <a:t>import </a:t>
            </a:r>
            <a:r>
              <a:rPr lang="en-US" sz="2000" b="1" dirty="0" smtClean="0">
                <a:solidFill>
                  <a:srgbClr val="C00000"/>
                </a:solidFill>
              </a:rPr>
              <a:t>taxes </a:t>
            </a:r>
            <a:r>
              <a:rPr lang="en-US" sz="2000" b="1" dirty="0">
                <a:solidFill>
                  <a:srgbClr val="C00000"/>
                </a:solidFill>
              </a:rPr>
              <a:t>on foreign produce in order to protect their own farmers.</a:t>
            </a:r>
          </a:p>
        </p:txBody>
      </p:sp>
      <p:pic>
        <p:nvPicPr>
          <p:cNvPr id="40962" name="Picture 2" descr="C:\Users\Owner\AppData\Local\Microsoft\Windows\Temporary Internet Files\Content.IE5\LTLN4AAN\MC900196078[1].wmf"/>
          <p:cNvPicPr>
            <a:picLocks noChangeAspect="1" noChangeArrowheads="1"/>
          </p:cNvPicPr>
          <p:nvPr/>
        </p:nvPicPr>
        <p:blipFill>
          <a:blip r:embed="rId2" cstate="print">
            <a:duotone>
              <a:schemeClr val="accent4">
                <a:shade val="45000"/>
                <a:satMod val="135000"/>
              </a:schemeClr>
              <a:prstClr val="white"/>
            </a:duotone>
            <a:lum contrast="40000"/>
            <a:extLst>
              <a:ext uri="{28A0092B-C50C-407E-A947-70E740481C1C}">
                <a14:useLocalDpi xmlns="" xmlns:a14="http://schemas.microsoft.com/office/drawing/2010/main" val="0"/>
              </a:ext>
            </a:extLst>
          </a:blip>
          <a:srcRect/>
          <a:stretch>
            <a:fillRect/>
          </a:stretch>
        </p:blipFill>
        <p:spPr bwMode="auto">
          <a:xfrm>
            <a:off x="990600" y="3657600"/>
            <a:ext cx="3048000" cy="200773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1600200"/>
            <a:ext cx="7772400" cy="1524000"/>
          </a:xfrm>
        </p:spPr>
        <p:txBody>
          <a:bodyPr/>
          <a:lstStyle/>
          <a:p>
            <a:r>
              <a:rPr lang="en-US" b="1" smtClean="0"/>
              <a:t>THE THIRD AGRICULTURAL</a:t>
            </a:r>
            <a:br>
              <a:rPr lang="en-US" b="1" smtClean="0"/>
            </a:br>
            <a:r>
              <a:rPr lang="en-US" b="1" smtClean="0"/>
              <a:t>REVOLUTION</a:t>
            </a:r>
          </a:p>
        </p:txBody>
      </p:sp>
      <p:pic>
        <p:nvPicPr>
          <p:cNvPr id="41986" name="Picture 2" descr="C:\Users\Owner\AppData\Local\Microsoft\Windows\Temporary Internet Files\Content.IE5\MSJ24HHB\MC900297183[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85800" y="4343400"/>
            <a:ext cx="3419009" cy="18608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878262"/>
          </a:xfrm>
        </p:spPr>
        <p:txBody>
          <a:bodyPr/>
          <a:lstStyle/>
          <a:p>
            <a:pPr algn="just">
              <a:buFont typeface="Wingdings" pitchFamily="2" charset="2"/>
              <a:buChar char="Ø"/>
            </a:pPr>
            <a:r>
              <a:rPr lang="en-US" dirty="0" smtClean="0"/>
              <a:t>This revolution began in the mid-20</a:t>
            </a:r>
            <a:r>
              <a:rPr lang="en-US" baseline="30000" dirty="0" smtClean="0"/>
              <a:t>th</a:t>
            </a:r>
            <a:r>
              <a:rPr lang="en-US" dirty="0" smtClean="0"/>
              <a:t> century and is still going on today in the form of </a:t>
            </a:r>
            <a:r>
              <a:rPr lang="en-US" b="1" dirty="0" smtClean="0">
                <a:solidFill>
                  <a:srgbClr val="C00000"/>
                </a:solidFill>
              </a:rPr>
              <a:t>industrial agriculture.</a:t>
            </a:r>
          </a:p>
          <a:p>
            <a:pPr algn="just">
              <a:buFont typeface="Wingdings" pitchFamily="2" charset="2"/>
              <a:buChar char="Ø"/>
            </a:pPr>
            <a:r>
              <a:rPr lang="en-US" b="1" dirty="0" smtClean="0">
                <a:solidFill>
                  <a:srgbClr val="C00000"/>
                </a:solidFill>
              </a:rPr>
              <a:t>Modern farming refers to the industrialized production of:</a:t>
            </a:r>
          </a:p>
          <a:p>
            <a:pPr lvl="1" algn="just">
              <a:buFont typeface="Wingdings" pitchFamily="2" charset="2"/>
              <a:buChar char="Ø"/>
            </a:pPr>
            <a:r>
              <a:rPr lang="en-US" dirty="0" smtClean="0"/>
              <a:t>livestock</a:t>
            </a:r>
          </a:p>
          <a:p>
            <a:pPr lvl="1" algn="just">
              <a:buFont typeface="Wingdings" pitchFamily="2" charset="2"/>
              <a:buChar char="Ø"/>
            </a:pPr>
            <a:r>
              <a:rPr lang="en-US" dirty="0" smtClean="0"/>
              <a:t>poultry</a:t>
            </a:r>
          </a:p>
          <a:p>
            <a:pPr lvl="1" algn="just">
              <a:buFont typeface="Wingdings" pitchFamily="2" charset="2"/>
              <a:buChar char="Ø"/>
            </a:pPr>
            <a:r>
              <a:rPr lang="en-US" dirty="0" smtClean="0"/>
              <a:t>fish</a:t>
            </a:r>
          </a:p>
          <a:p>
            <a:pPr lvl="1" algn="just">
              <a:buFont typeface="Wingdings" pitchFamily="2" charset="2"/>
              <a:buChar char="Ø"/>
            </a:pPr>
            <a:r>
              <a:rPr lang="en-US" dirty="0" smtClean="0"/>
              <a:t>crops</a:t>
            </a:r>
          </a:p>
        </p:txBody>
      </p:sp>
      <p:sp>
        <p:nvSpPr>
          <p:cNvPr id="27651" name="Title 2"/>
          <p:cNvSpPr>
            <a:spLocks noGrp="1"/>
          </p:cNvSpPr>
          <p:nvPr>
            <p:ph type="title"/>
          </p:nvPr>
        </p:nvSpPr>
        <p:spPr/>
        <p:txBody>
          <a:bodyPr/>
          <a:lstStyle/>
          <a:p>
            <a:r>
              <a:rPr lang="en-US" smtClean="0"/>
              <a:t>The Third Agricultural Revolution</a:t>
            </a:r>
          </a:p>
        </p:txBody>
      </p:sp>
      <p:pic>
        <p:nvPicPr>
          <p:cNvPr id="43010" name="Picture 2" descr="C:\Users\Owner\AppData\Local\Microsoft\Windows\Temporary Internet Files\Content.IE5\816OX8L9\MC900325582[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105400" y="4495800"/>
            <a:ext cx="1453896" cy="18480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2">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2">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2">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90563" y="2463800"/>
            <a:ext cx="7772400" cy="1524000"/>
          </a:xfrm>
        </p:spPr>
        <p:txBody>
          <a:bodyPr/>
          <a:lstStyle/>
          <a:p>
            <a:r>
              <a:rPr lang="en-US" b="1" smtClean="0"/>
              <a:t>MODERN COMMERCIAL</a:t>
            </a:r>
            <a:br>
              <a:rPr lang="en-US" b="1" smtClean="0"/>
            </a:br>
            <a:r>
              <a:rPr lang="en-US" b="1" smtClean="0"/>
              <a:t>AGRICULTURE</a:t>
            </a:r>
          </a:p>
        </p:txBody>
      </p:sp>
      <p:pic>
        <p:nvPicPr>
          <p:cNvPr id="10243" name="Picture 2" descr="C:\Program Files (x86)\Microsoft Office\MEDIA\CAGCAT10\j0233312.wmf"/>
          <p:cNvPicPr>
            <a:picLocks noChangeAspect="1" noChangeArrowheads="1"/>
          </p:cNvPicPr>
          <p:nvPr/>
        </p:nvPicPr>
        <p:blipFill>
          <a:blip r:embed="rId2" cstate="print"/>
          <a:srcRect/>
          <a:stretch>
            <a:fillRect/>
          </a:stretch>
        </p:blipFill>
        <p:spPr bwMode="auto">
          <a:xfrm>
            <a:off x="838200" y="4419600"/>
            <a:ext cx="2057400" cy="1757363"/>
          </a:xfrm>
          <a:prstGeom prst="rect">
            <a:avLst/>
          </a:prstGeom>
          <a:noFill/>
          <a:ln w="57150">
            <a:solidFill>
              <a:srgbClr val="6A2A16"/>
            </a:solid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613150"/>
            <a:ext cx="8280400" cy="2590800"/>
          </a:xfrm>
        </p:spPr>
        <p:txBody>
          <a:bodyPr/>
          <a:lstStyle/>
          <a:p>
            <a:pPr algn="just">
              <a:buFont typeface="Wingdings" pitchFamily="2" charset="2"/>
              <a:buChar char="Ø"/>
            </a:pPr>
            <a:r>
              <a:rPr lang="en-US" sz="2800" b="1" dirty="0" smtClean="0">
                <a:solidFill>
                  <a:srgbClr val="C00000"/>
                </a:solidFill>
              </a:rPr>
              <a:t>Methods of industrial agriculture include:</a:t>
            </a:r>
          </a:p>
          <a:p>
            <a:pPr lvl="1" algn="just">
              <a:buFont typeface="Wingdings" pitchFamily="2" charset="2"/>
              <a:buChar char="Ø"/>
            </a:pPr>
            <a:r>
              <a:rPr lang="en-US" dirty="0" smtClean="0"/>
              <a:t>innovation in agricultural machinery and methods</a:t>
            </a:r>
          </a:p>
          <a:p>
            <a:pPr lvl="1" algn="just">
              <a:buFont typeface="Wingdings" pitchFamily="2" charset="2"/>
              <a:buChar char="Ø"/>
            </a:pPr>
            <a:r>
              <a:rPr lang="en-US" dirty="0" smtClean="0"/>
              <a:t>genetic technology</a:t>
            </a:r>
          </a:p>
          <a:p>
            <a:pPr lvl="1" algn="just">
              <a:buFont typeface="Wingdings" pitchFamily="2" charset="2"/>
              <a:buChar char="Ø"/>
            </a:pPr>
            <a:r>
              <a:rPr lang="en-US" dirty="0" smtClean="0"/>
              <a:t>techniques for achieving economies of scale in production</a:t>
            </a:r>
          </a:p>
          <a:p>
            <a:pPr lvl="1" algn="just">
              <a:buFont typeface="Wingdings" pitchFamily="2" charset="2"/>
              <a:buChar char="Ø"/>
            </a:pPr>
            <a:r>
              <a:rPr lang="en-US" dirty="0" smtClean="0"/>
              <a:t>the creation of new markets for consumption</a:t>
            </a:r>
          </a:p>
          <a:p>
            <a:pPr lvl="1" algn="just">
              <a:buFont typeface="Wingdings" pitchFamily="2" charset="2"/>
              <a:buChar char="Ø"/>
            </a:pPr>
            <a:r>
              <a:rPr lang="en-US" dirty="0" smtClean="0"/>
              <a:t>global trade</a:t>
            </a:r>
          </a:p>
        </p:txBody>
      </p:sp>
      <p:sp>
        <p:nvSpPr>
          <p:cNvPr id="28675" name="Title 2"/>
          <p:cNvSpPr>
            <a:spLocks noGrp="1"/>
          </p:cNvSpPr>
          <p:nvPr>
            <p:ph type="title"/>
          </p:nvPr>
        </p:nvSpPr>
        <p:spPr/>
        <p:txBody>
          <a:bodyPr/>
          <a:lstStyle/>
          <a:p>
            <a:r>
              <a:rPr lang="en-US" smtClean="0"/>
              <a:t>The Third Agricultural Revolution</a:t>
            </a:r>
          </a:p>
        </p:txBody>
      </p:sp>
      <p:pic>
        <p:nvPicPr>
          <p:cNvPr id="28676" name="Picture 2" descr="C:\Users\Owner\AppData\Local\Microsoft\Windows\Temporary Internet Files\Content.IE5\816OX8L9\MC900215957[1].wmf"/>
          <p:cNvPicPr>
            <a:picLocks noChangeAspect="1" noChangeArrowheads="1"/>
          </p:cNvPicPr>
          <p:nvPr/>
        </p:nvPicPr>
        <p:blipFill>
          <a:blip r:embed="rId2" cstate="print"/>
          <a:srcRect/>
          <a:stretch>
            <a:fillRect/>
          </a:stretch>
        </p:blipFill>
        <p:spPr bwMode="auto">
          <a:xfrm>
            <a:off x="990600" y="1454150"/>
            <a:ext cx="2235200" cy="21653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500" decel="50000" fill="hold">
                                          <p:stCondLst>
                                            <p:cond delay="0"/>
                                          </p:stCondLst>
                                        </p:cTn>
                                        <p:tgtEl>
                                          <p:spTgt spid="2">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p:cTn id="55" dur="500" decel="50000" fill="hold">
                                          <p:stCondLst>
                                            <p:cond delay="0"/>
                                          </p:stCondLst>
                                        </p:cTn>
                                        <p:tgtEl>
                                          <p:spTgt spid="2">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anim calcmode="lin" valueType="num">
                                      <p:cBhvr>
                                        <p:cTn id="67" dur="500" decel="50000" fill="hold">
                                          <p:stCondLst>
                                            <p:cond delay="0"/>
                                          </p:stCondLst>
                                        </p:cTn>
                                        <p:tgtEl>
                                          <p:spTgt spid="2">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marL="0" indent="0" algn="ctr">
              <a:buFont typeface="Symbol" pitchFamily="18" charset="2"/>
              <a:buNone/>
            </a:pPr>
            <a:r>
              <a:rPr lang="en-US" sz="3200" b="1" smtClean="0">
                <a:solidFill>
                  <a:srgbClr val="C00000"/>
                </a:solidFill>
              </a:rPr>
              <a:t>Most of the meat, dairy, eggs, fruits, and vegetables available in supermarkets are produced using the methods of industrial agriculture.</a:t>
            </a:r>
          </a:p>
        </p:txBody>
      </p:sp>
      <p:sp>
        <p:nvSpPr>
          <p:cNvPr id="29699" name="Title 2"/>
          <p:cNvSpPr>
            <a:spLocks noGrp="1"/>
          </p:cNvSpPr>
          <p:nvPr>
            <p:ph type="title"/>
          </p:nvPr>
        </p:nvSpPr>
        <p:spPr/>
        <p:txBody>
          <a:bodyPr/>
          <a:lstStyle/>
          <a:p>
            <a:r>
              <a:rPr lang="en-US" smtClean="0"/>
              <a:t>The Third Agricultural Revolution</a:t>
            </a:r>
          </a:p>
        </p:txBody>
      </p:sp>
      <p:pic>
        <p:nvPicPr>
          <p:cNvPr id="45058" name="Picture 2" descr="C:\Users\Owner\AppData\Local\Microsoft\Windows\Temporary Internet Files\Content.IE5\MSJ24HHB\MC900149901[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124200" y="4724399"/>
            <a:ext cx="3048000" cy="197667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anim calcmode="lin" valueType="num">
                                      <p:cBhvr>
                                        <p:cTn id="8"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b="1" smtClean="0">
                <a:solidFill>
                  <a:srgbClr val="C00000"/>
                </a:solidFill>
              </a:rPr>
              <a:t>Industrial agriculture </a:t>
            </a:r>
            <a:r>
              <a:rPr lang="en-US" sz="2800" smtClean="0"/>
              <a:t>is based on new, higher-yielding varieties of crops developed in laboratories and plant nurseries through biotechnology.</a:t>
            </a:r>
          </a:p>
          <a:p>
            <a:pPr algn="just">
              <a:buFont typeface="Wingdings" pitchFamily="2" charset="2"/>
              <a:buChar char="Ø"/>
            </a:pPr>
            <a:r>
              <a:rPr lang="en-US" sz="2800" b="1" smtClean="0">
                <a:solidFill>
                  <a:srgbClr val="C00000"/>
                </a:solidFill>
              </a:rPr>
              <a:t>Biotechnology </a:t>
            </a:r>
            <a:r>
              <a:rPr lang="en-US" sz="2800" smtClean="0"/>
              <a:t>is the use of genetically altered crops in agriculture and DNS manipulation in livestock in order to increase production.</a:t>
            </a:r>
          </a:p>
        </p:txBody>
      </p:sp>
      <p:sp>
        <p:nvSpPr>
          <p:cNvPr id="30723" name="Title 2"/>
          <p:cNvSpPr>
            <a:spLocks noGrp="1"/>
          </p:cNvSpPr>
          <p:nvPr>
            <p:ph type="title"/>
          </p:nvPr>
        </p:nvSpPr>
        <p:spPr/>
        <p:txBody>
          <a:bodyPr/>
          <a:lstStyle/>
          <a:p>
            <a:r>
              <a:rPr lang="en-US" smtClean="0"/>
              <a:t>The Third Agricultural Revolution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r>
              <a:rPr lang="en-US" b="1" dirty="0" smtClean="0">
                <a:solidFill>
                  <a:srgbClr val="C00000"/>
                </a:solidFill>
              </a:rPr>
              <a:t>THE DEVELOPMENT OF MIRACLE GRAINS</a:t>
            </a:r>
          </a:p>
          <a:p>
            <a:pPr lvl="1">
              <a:buFont typeface="Wingdings" pitchFamily="2" charset="2"/>
              <a:buChar char="Ø"/>
            </a:pPr>
            <a:r>
              <a:rPr lang="en-US" dirty="0" smtClean="0"/>
              <a:t>The experiments began with hybrid rice initiatives in the U.S. Midwest in the 1930s.</a:t>
            </a:r>
          </a:p>
          <a:p>
            <a:pPr lvl="1">
              <a:buFont typeface="Wingdings" pitchFamily="2" charset="2"/>
              <a:buChar char="Ø"/>
            </a:pPr>
            <a:r>
              <a:rPr lang="en-US" dirty="0" smtClean="0"/>
              <a:t>Hybrids were developed and by the 1980s, “IR36” was developed.</a:t>
            </a:r>
          </a:p>
          <a:p>
            <a:pPr lvl="1">
              <a:buFont typeface="Wingdings" pitchFamily="2" charset="2"/>
              <a:buChar char="Ø"/>
            </a:pPr>
            <a:r>
              <a:rPr lang="en-US" dirty="0" smtClean="0"/>
              <a:t>This led to:</a:t>
            </a:r>
          </a:p>
          <a:p>
            <a:pPr lvl="2">
              <a:buFont typeface="Wingdings" pitchFamily="2" charset="2"/>
              <a:buChar char="Ø"/>
            </a:pPr>
            <a:r>
              <a:rPr lang="en-US" dirty="0" smtClean="0"/>
              <a:t>higher quantities of larger grains</a:t>
            </a:r>
          </a:p>
          <a:p>
            <a:pPr lvl="2">
              <a:buFont typeface="Wingdings" pitchFamily="2" charset="2"/>
              <a:buChar char="Ø"/>
            </a:pPr>
            <a:r>
              <a:rPr lang="en-US" dirty="0" smtClean="0"/>
              <a:t>a shorter growing cycle</a:t>
            </a:r>
          </a:p>
          <a:p>
            <a:pPr lvl="2">
              <a:buFont typeface="Wingdings" pitchFamily="2" charset="2"/>
              <a:buChar char="Ø"/>
            </a:pPr>
            <a:r>
              <a:rPr lang="en-US" dirty="0" smtClean="0"/>
              <a:t>a crop that was more resistance to pests</a:t>
            </a:r>
          </a:p>
        </p:txBody>
      </p:sp>
      <p:sp>
        <p:nvSpPr>
          <p:cNvPr id="31747" name="Title 2"/>
          <p:cNvSpPr>
            <a:spLocks noGrp="1"/>
          </p:cNvSpPr>
          <p:nvPr>
            <p:ph type="title"/>
          </p:nvPr>
        </p:nvSpPr>
        <p:spPr/>
        <p:txBody>
          <a:bodyPr/>
          <a:lstStyle/>
          <a:p>
            <a:r>
              <a:rPr lang="en-US" smtClean="0"/>
              <a:t>The Third Agricultural Revolution</a:t>
            </a:r>
          </a:p>
        </p:txBody>
      </p:sp>
      <p:pic>
        <p:nvPicPr>
          <p:cNvPr id="73730" name="Picture 2" descr="C:\Users\Owner\AppData\Local\Microsoft\Windows\Temporary Internet Files\Content.IE5\VB892845\MC900052755[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781800" y="4572000"/>
            <a:ext cx="1117397" cy="18223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4" end="4"/>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5" end="5"/>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p:cTn id="34"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marL="0" indent="0" algn="ctr">
              <a:buFont typeface="Symbol" pitchFamily="18" charset="2"/>
              <a:buNone/>
            </a:pPr>
            <a:r>
              <a:rPr lang="en-US" sz="3200" b="1" smtClean="0">
                <a:solidFill>
                  <a:srgbClr val="C00000"/>
                </a:solidFill>
              </a:rPr>
              <a:t>More recently, scientists have developed new high-yield variations of corn.</a:t>
            </a:r>
          </a:p>
        </p:txBody>
      </p:sp>
      <p:sp>
        <p:nvSpPr>
          <p:cNvPr id="32771" name="Title 2"/>
          <p:cNvSpPr>
            <a:spLocks noGrp="1"/>
          </p:cNvSpPr>
          <p:nvPr>
            <p:ph type="title"/>
          </p:nvPr>
        </p:nvSpPr>
        <p:spPr/>
        <p:txBody>
          <a:bodyPr/>
          <a:lstStyle/>
          <a:p>
            <a:r>
              <a:rPr lang="en-US" smtClean="0"/>
              <a:t>The Third Agricultural Revolution</a:t>
            </a:r>
          </a:p>
        </p:txBody>
      </p:sp>
      <p:pic>
        <p:nvPicPr>
          <p:cNvPr id="32772" name="Picture 2" descr="C:\Users\Owner\AppData\Local\Microsoft\Windows\Temporary Internet Files\Content.IE5\1AWRSIRC\MC900331296[1].wmf"/>
          <p:cNvPicPr>
            <a:picLocks noChangeAspect="1" noChangeArrowheads="1"/>
          </p:cNvPicPr>
          <p:nvPr/>
        </p:nvPicPr>
        <p:blipFill>
          <a:blip r:embed="rId2" cstate="print"/>
          <a:srcRect/>
          <a:stretch>
            <a:fillRect/>
          </a:stretch>
        </p:blipFill>
        <p:spPr bwMode="auto">
          <a:xfrm>
            <a:off x="3810000" y="4191000"/>
            <a:ext cx="1812925" cy="17160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10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277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277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1905000"/>
            <a:ext cx="7772400" cy="1524000"/>
          </a:xfrm>
        </p:spPr>
        <p:txBody>
          <a:bodyPr/>
          <a:lstStyle/>
          <a:p>
            <a:r>
              <a:rPr lang="en-US" sz="5400" b="1" smtClean="0"/>
              <a:t>THE GREEN REVOLUTION</a:t>
            </a:r>
          </a:p>
        </p:txBody>
      </p:sp>
      <p:pic>
        <p:nvPicPr>
          <p:cNvPr id="33795" name="Picture 2" descr="C:\Users\Owner\AppData\Local\Microsoft\Windows\Temporary Internet Files\Content.IE5\M7A4I806\MC900304899[1].wmf"/>
          <p:cNvPicPr>
            <a:picLocks noChangeAspect="1" noChangeArrowheads="1"/>
          </p:cNvPicPr>
          <p:nvPr/>
        </p:nvPicPr>
        <p:blipFill>
          <a:blip r:embed="rId2" cstate="print"/>
          <a:srcRect/>
          <a:stretch>
            <a:fillRect/>
          </a:stretch>
        </p:blipFill>
        <p:spPr bwMode="auto">
          <a:xfrm>
            <a:off x="838200" y="4365625"/>
            <a:ext cx="1687513" cy="18732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dirty="0" smtClean="0"/>
              <a:t>By the 1970s, the collection of new agricultural techniques was called the </a:t>
            </a:r>
            <a:r>
              <a:rPr lang="en-US" sz="2800" b="1" dirty="0" smtClean="0">
                <a:solidFill>
                  <a:srgbClr val="C00000"/>
                </a:solidFill>
              </a:rPr>
              <a:t>Green Revolution, which involved two important practices:</a:t>
            </a:r>
          </a:p>
          <a:p>
            <a:pPr lvl="1" algn="just">
              <a:buFont typeface="Wingdings" pitchFamily="2" charset="2"/>
              <a:buChar char="Ø"/>
            </a:pPr>
            <a:r>
              <a:rPr lang="en-US" sz="2400" dirty="0" smtClean="0"/>
              <a:t>the use of new higher-yield seed</a:t>
            </a:r>
          </a:p>
          <a:p>
            <a:pPr lvl="1" algn="just">
              <a:buFont typeface="Wingdings" pitchFamily="2" charset="2"/>
              <a:buChar char="Ø"/>
            </a:pPr>
            <a:r>
              <a:rPr lang="en-US" sz="2400" dirty="0" smtClean="0"/>
              <a:t>the expanded use of fertilizers</a:t>
            </a:r>
          </a:p>
          <a:p>
            <a:pPr algn="just">
              <a:buFont typeface="Wingdings" pitchFamily="2" charset="2"/>
              <a:buChar char="Ø"/>
            </a:pPr>
            <a:endParaRPr lang="en-US" sz="2400" dirty="0" smtClean="0"/>
          </a:p>
        </p:txBody>
      </p:sp>
      <p:sp>
        <p:nvSpPr>
          <p:cNvPr id="34819" name="Title 2"/>
          <p:cNvSpPr>
            <a:spLocks noGrp="1"/>
          </p:cNvSpPr>
          <p:nvPr>
            <p:ph type="title"/>
          </p:nvPr>
        </p:nvSpPr>
        <p:spPr/>
        <p:txBody>
          <a:bodyPr/>
          <a:lstStyle/>
          <a:p>
            <a:r>
              <a:rPr lang="en-US" smtClean="0"/>
              <a:t>The Green Revolution</a:t>
            </a:r>
          </a:p>
        </p:txBody>
      </p:sp>
      <p:pic>
        <p:nvPicPr>
          <p:cNvPr id="34820" name="Picture 2" descr="C:\Users\Owner\AppData\Local\Microsoft\Windows\Temporary Internet Files\Content.IE5\816OX8L9\MC900280682[1].wmf"/>
          <p:cNvPicPr>
            <a:picLocks noChangeAspect="1" noChangeArrowheads="1"/>
          </p:cNvPicPr>
          <p:nvPr/>
        </p:nvPicPr>
        <p:blipFill>
          <a:blip r:embed="rId2" cstate="print"/>
          <a:srcRect/>
          <a:stretch>
            <a:fillRect/>
          </a:stretch>
        </p:blipFill>
        <p:spPr bwMode="auto">
          <a:xfrm>
            <a:off x="6324600" y="4114800"/>
            <a:ext cx="2209800" cy="24225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1676400" y="685800"/>
            <a:ext cx="6251575" cy="762000"/>
          </a:xfrm>
        </p:spPr>
        <p:txBody>
          <a:bodyPr>
            <a:normAutofit fontScale="90000"/>
          </a:bodyPr>
          <a:lstStyle/>
          <a:p>
            <a:pPr algn="ctr"/>
            <a:r>
              <a:rPr lang="en-US" sz="3200" b="1" dirty="0" smtClean="0"/>
              <a:t>The Diffusion of the Green Revolution</a:t>
            </a:r>
          </a:p>
        </p:txBody>
      </p:sp>
      <p:sp>
        <p:nvSpPr>
          <p:cNvPr id="2" name="Content Placeholder 1"/>
          <p:cNvSpPr>
            <a:spLocks noGrp="1"/>
          </p:cNvSpPr>
          <p:nvPr>
            <p:ph type="body" sz="half" idx="2"/>
          </p:nvPr>
        </p:nvSpPr>
        <p:spPr>
          <a:xfrm>
            <a:off x="457200" y="1565275"/>
            <a:ext cx="8229600" cy="2514600"/>
          </a:xfrm>
        </p:spPr>
        <p:txBody>
          <a:bodyPr/>
          <a:lstStyle/>
          <a:p>
            <a:pPr algn="just">
              <a:defRPr/>
            </a:pPr>
            <a:r>
              <a:rPr lang="en-US" sz="2800" b="1" dirty="0" smtClean="0">
                <a:solidFill>
                  <a:schemeClr val="bg1">
                    <a:lumMod val="85000"/>
                  </a:schemeClr>
                </a:solidFill>
              </a:rPr>
              <a:t>1.  The </a:t>
            </a:r>
            <a:r>
              <a:rPr lang="en-US" sz="2800" b="1" dirty="0" smtClean="0">
                <a:solidFill>
                  <a:srgbClr val="FFFF00"/>
                </a:solidFill>
              </a:rPr>
              <a:t>Green Revolution </a:t>
            </a:r>
            <a:r>
              <a:rPr lang="en-US" sz="2800" b="1" dirty="0" smtClean="0">
                <a:solidFill>
                  <a:schemeClr val="bg1">
                    <a:lumMod val="85000"/>
                  </a:schemeClr>
                </a:solidFill>
              </a:rPr>
              <a:t>has resulted in agricultural production outpacing population growth by the late 20</a:t>
            </a:r>
            <a:r>
              <a:rPr lang="en-US" sz="2800" b="1" baseline="30000" dirty="0" smtClean="0">
                <a:solidFill>
                  <a:schemeClr val="bg1">
                    <a:lumMod val="85000"/>
                  </a:schemeClr>
                </a:solidFill>
              </a:rPr>
              <a:t>th</a:t>
            </a:r>
            <a:r>
              <a:rPr lang="en-US" sz="2800" b="1" dirty="0" smtClean="0">
                <a:solidFill>
                  <a:schemeClr val="bg1">
                    <a:lumMod val="85000"/>
                  </a:schemeClr>
                </a:solidFill>
              </a:rPr>
              <a:t> century.</a:t>
            </a:r>
          </a:p>
          <a:p>
            <a:pPr algn="just">
              <a:defRPr/>
            </a:pPr>
            <a:r>
              <a:rPr lang="en-US" sz="2800" b="1" dirty="0" smtClean="0">
                <a:solidFill>
                  <a:schemeClr val="bg1">
                    <a:lumMod val="85000"/>
                  </a:schemeClr>
                </a:solidFill>
              </a:rPr>
              <a:t>2.  The dramatic changes brought about the Green Revolution have been both </a:t>
            </a:r>
            <a:r>
              <a:rPr lang="en-US" sz="2800" b="1" dirty="0" smtClean="0">
                <a:solidFill>
                  <a:srgbClr val="FFFF00"/>
                </a:solidFill>
              </a:rPr>
              <a:t>praised </a:t>
            </a:r>
            <a:r>
              <a:rPr lang="en-US" sz="2800" b="1" dirty="0" smtClean="0">
                <a:solidFill>
                  <a:schemeClr val="bg1">
                    <a:lumMod val="85000"/>
                  </a:schemeClr>
                </a:solidFill>
              </a:rPr>
              <a:t>and </a:t>
            </a:r>
            <a:r>
              <a:rPr lang="en-US" sz="2800" b="1" dirty="0" smtClean="0">
                <a:solidFill>
                  <a:srgbClr val="FFFF00"/>
                </a:solidFill>
              </a:rPr>
              <a:t>criticized</a:t>
            </a:r>
            <a:r>
              <a:rPr lang="en-US" sz="2800" b="1" dirty="0" smtClean="0">
                <a:solidFill>
                  <a:srgbClr val="002060"/>
                </a:solidFill>
              </a:rPr>
              <a:t>.</a:t>
            </a:r>
          </a:p>
        </p:txBody>
      </p:sp>
      <p:pic>
        <p:nvPicPr>
          <p:cNvPr id="49154" name="Picture 2" descr="C:\Users\Owner\AppData\Local\Microsoft\Windows\Temporary Internet Files\Content.IE5\7SOKX3GN\MC900197889[1].wmf"/>
          <p:cNvPicPr>
            <a:picLocks noChangeAspect="1" noChangeArrowheads="1"/>
          </p:cNvPicPr>
          <p:nvPr/>
        </p:nvPicPr>
        <p:blipFill>
          <a:blip r:embed="rId2" cstate="print">
            <a:duotone>
              <a:prstClr val="black"/>
              <a:schemeClr val="accent4">
                <a:tint val="45000"/>
                <a:satMod val="400000"/>
              </a:schemeClr>
            </a:duotone>
            <a:lum contrast="40000"/>
            <a:extLst>
              <a:ext uri="{28A0092B-C50C-407E-A947-70E740481C1C}">
                <a14:useLocalDpi xmlns="" xmlns:a14="http://schemas.microsoft.com/office/drawing/2010/main" val="0"/>
              </a:ext>
            </a:extLst>
          </a:blip>
          <a:srcRect/>
          <a:stretch>
            <a:fillRect/>
          </a:stretch>
        </p:blipFill>
        <p:spPr bwMode="auto">
          <a:xfrm>
            <a:off x="3509726" y="4114800"/>
            <a:ext cx="2124547" cy="246857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609600" y="21336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609600" y="2819400"/>
            <a:ext cx="3819525" cy="1676400"/>
          </a:xfrm>
        </p:spPr>
        <p:txBody>
          <a:bodyPr/>
          <a:lstStyle/>
          <a:p>
            <a:pPr algn="just">
              <a:buFont typeface="Wingdings" pitchFamily="2" charset="2"/>
              <a:buChar char="Ø"/>
            </a:pPr>
            <a:r>
              <a:rPr lang="en-US" dirty="0" smtClean="0"/>
              <a:t>Famines </a:t>
            </a:r>
            <a:r>
              <a:rPr lang="en-US" dirty="0" smtClean="0"/>
              <a:t>that have occurred throughout </a:t>
            </a:r>
            <a:r>
              <a:rPr lang="en-US" dirty="0" smtClean="0"/>
              <a:t>history can now be avoided, since </a:t>
            </a:r>
            <a:r>
              <a:rPr lang="en-US" dirty="0" smtClean="0"/>
              <a:t>agricultural production now outpaces population growth.</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lgn="just">
              <a:buFont typeface="Wingdings" pitchFamily="2" charset="2"/>
              <a:buChar char="Ø"/>
            </a:pPr>
            <a:r>
              <a:rPr lang="en-US" dirty="0" smtClean="0"/>
              <a:t>Poor farmers cannot always afford the items necessary to get new foods to citizens such as:</a:t>
            </a:r>
          </a:p>
          <a:p>
            <a:pPr lvl="1" algn="just">
              <a:buFont typeface="Wingdings" pitchFamily="2" charset="2"/>
              <a:buChar char="Ø"/>
            </a:pPr>
            <a:r>
              <a:rPr lang="en-US" dirty="0" smtClean="0"/>
              <a:t>machinery</a:t>
            </a:r>
          </a:p>
          <a:p>
            <a:pPr lvl="1" algn="just">
              <a:buFont typeface="Wingdings" pitchFamily="2" charset="2"/>
              <a:buChar char="Ø"/>
            </a:pPr>
            <a:r>
              <a:rPr lang="en-US" dirty="0" smtClean="0"/>
              <a:t>seeds</a:t>
            </a:r>
          </a:p>
          <a:p>
            <a:pPr lvl="1" algn="just">
              <a:buFont typeface="Wingdings" pitchFamily="2" charset="2"/>
              <a:buChar char="Ø"/>
            </a:pPr>
            <a:r>
              <a:rPr lang="en-US" dirty="0" smtClean="0"/>
              <a:t>fertilizers</a:t>
            </a:r>
          </a:p>
        </p:txBody>
      </p:sp>
      <p:pic>
        <p:nvPicPr>
          <p:cNvPr id="36871" name="Picture 2" descr="C:\Users\Owner\AppData\Local\Microsoft\Windows\Temporary Internet Files\Content.IE5\MSJ24HHB\MC900056594[1].wmf"/>
          <p:cNvPicPr>
            <a:picLocks noChangeAspect="1" noChangeArrowheads="1"/>
          </p:cNvPicPr>
          <p:nvPr/>
        </p:nvPicPr>
        <p:blipFill>
          <a:blip r:embed="rId2" cstate="print"/>
          <a:srcRect/>
          <a:stretch>
            <a:fillRect/>
          </a:stretch>
        </p:blipFill>
        <p:spPr bwMode="auto">
          <a:xfrm>
            <a:off x="1676400" y="4419600"/>
            <a:ext cx="1512888" cy="18081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1250"/>
                                        <p:tgtEl>
                                          <p:spTgt spid="6">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1250"/>
                                        <p:tgtEl>
                                          <p:spTgt spid="6">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heel(1)">
                                      <p:cBhvr>
                                        <p:cTn id="18" dur="1250"/>
                                        <p:tgtEl>
                                          <p:spTgt spid="6">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heel(1)">
                                      <p:cBhvr>
                                        <p:cTn id="21"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457200" y="21336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685800" y="2743200"/>
            <a:ext cx="3819525" cy="1295400"/>
          </a:xfrm>
        </p:spPr>
        <p:txBody>
          <a:bodyPr/>
          <a:lstStyle/>
          <a:p>
            <a:pPr algn="just">
              <a:buFont typeface="Wingdings" pitchFamily="2" charset="2"/>
              <a:buChar char="Ø"/>
            </a:pPr>
            <a:r>
              <a:rPr lang="en-US" smtClean="0"/>
              <a:t>Nitrogen-based fertilizers have increased farm productivity in many countries of the world.</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lgn="just">
              <a:buFont typeface="Wingdings" pitchFamily="2" charset="2"/>
              <a:buChar char="Ø"/>
            </a:pPr>
            <a:r>
              <a:rPr lang="en-US" smtClean="0"/>
              <a:t>Farmers in poorer countries cannot afford the fertilizers.</a:t>
            </a:r>
          </a:p>
          <a:p>
            <a:pPr algn="just">
              <a:buFont typeface="Wingdings" pitchFamily="2" charset="2"/>
              <a:buChar char="Ø"/>
            </a:pPr>
            <a:r>
              <a:rPr lang="en-US" smtClean="0"/>
              <a:t>Fertilizers have also led to groundwater pollution and the reduction of organic matter in the soil.</a:t>
            </a:r>
          </a:p>
        </p:txBody>
      </p:sp>
      <p:pic>
        <p:nvPicPr>
          <p:cNvPr id="51202" name="Picture 2" descr="C:\Users\Owner\AppData\Local\Microsoft\Windows\Temporary Internet Files\Content.IE5\816OX8L9\MC900334006[1].wmf"/>
          <p:cNvPicPr>
            <a:picLocks noChangeAspect="1" noChangeArrowheads="1"/>
          </p:cNvPicPr>
          <p:nvPr/>
        </p:nvPicPr>
        <p:blipFill>
          <a:blip r:embed="rId2" cstate="print">
            <a:duotone>
              <a:prstClr val="black"/>
              <a:schemeClr val="accent1">
                <a:tint val="45000"/>
                <a:satMod val="400000"/>
              </a:schemeClr>
            </a:duotone>
            <a:lum contrast="20000"/>
            <a:extLst>
              <a:ext uri="{28A0092B-C50C-407E-A947-70E740481C1C}">
                <a14:useLocalDpi xmlns="" xmlns:a14="http://schemas.microsoft.com/office/drawing/2010/main" val="0"/>
              </a:ext>
            </a:extLst>
          </a:blip>
          <a:srcRect/>
          <a:stretch>
            <a:fillRect/>
          </a:stretch>
        </p:blipFill>
        <p:spPr bwMode="auto">
          <a:xfrm>
            <a:off x="1447800" y="3810000"/>
            <a:ext cx="1828800" cy="253100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1250"/>
                                        <p:tgtEl>
                                          <p:spTgt spid="6">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heel(1)">
                                      <p:cBhvr>
                                        <p:cTn id="15"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dirty="0" smtClean="0"/>
              <a:t>Modern commercial agriculture has its roots in the </a:t>
            </a:r>
            <a:r>
              <a:rPr lang="en-US" sz="3200" b="1" dirty="0" smtClean="0">
                <a:solidFill>
                  <a:srgbClr val="C00000"/>
                </a:solidFill>
              </a:rPr>
              <a:t>commercial revolutions</a:t>
            </a:r>
            <a:r>
              <a:rPr lang="en-US" sz="3200" dirty="0" smtClean="0"/>
              <a:t> started during the 18</a:t>
            </a:r>
            <a:r>
              <a:rPr lang="en-US" sz="3200" baseline="30000" dirty="0" smtClean="0"/>
              <a:t>th</a:t>
            </a:r>
            <a:r>
              <a:rPr lang="en-US" sz="3200" dirty="0" smtClean="0"/>
              <a:t> century in Europe.</a:t>
            </a:r>
          </a:p>
          <a:p>
            <a:pPr marL="0" indent="0" algn="ctr">
              <a:buFont typeface="Symbol" pitchFamily="18" charset="2"/>
              <a:buNone/>
            </a:pPr>
            <a:endParaRPr lang="en-US" sz="3200" dirty="0" smtClean="0"/>
          </a:p>
        </p:txBody>
      </p:sp>
      <p:sp>
        <p:nvSpPr>
          <p:cNvPr id="11267" name="Title 2"/>
          <p:cNvSpPr>
            <a:spLocks noGrp="1"/>
          </p:cNvSpPr>
          <p:nvPr>
            <p:ph type="title"/>
          </p:nvPr>
        </p:nvSpPr>
        <p:spPr/>
        <p:txBody>
          <a:bodyPr/>
          <a:lstStyle/>
          <a:p>
            <a:r>
              <a:rPr lang="en-US" smtClean="0"/>
              <a:t>Modern Commercial Agriculture</a:t>
            </a:r>
          </a:p>
        </p:txBody>
      </p:sp>
      <p:pic>
        <p:nvPicPr>
          <p:cNvPr id="11268" name="Picture 2" descr="C:\Users\Owner\AppData\Local\Microsoft\Windows\Temporary Internet Files\Content.IE5\1AWRSIRC\MC900297179[1].wmf"/>
          <p:cNvPicPr>
            <a:picLocks noChangeAspect="1" noChangeArrowheads="1"/>
          </p:cNvPicPr>
          <p:nvPr/>
        </p:nvPicPr>
        <p:blipFill>
          <a:blip r:embed="rId2" cstate="print">
            <a:duotone>
              <a:schemeClr val="accent1">
                <a:shade val="45000"/>
                <a:satMod val="135000"/>
              </a:schemeClr>
              <a:prstClr val="white"/>
            </a:duotone>
            <a:lum contrast="40000"/>
            <a:extLst>
              <a:ext uri="{28A0092B-C50C-407E-A947-70E740481C1C}">
                <a14:useLocalDpi xmlns="" xmlns:a14="http://schemas.microsoft.com/office/drawing/2010/main" val="0"/>
              </a:ext>
            </a:extLst>
          </a:blip>
          <a:srcRect/>
          <a:stretch>
            <a:fillRect/>
          </a:stretch>
        </p:blipFill>
        <p:spPr bwMode="auto">
          <a:xfrm>
            <a:off x="2743200" y="4419600"/>
            <a:ext cx="3586163"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533400" y="19812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457200" y="2590800"/>
            <a:ext cx="3819525" cy="2697163"/>
          </a:xfrm>
        </p:spPr>
        <p:txBody>
          <a:bodyPr/>
          <a:lstStyle/>
          <a:p>
            <a:pPr algn="just">
              <a:buFont typeface="Wingdings" pitchFamily="2" charset="2"/>
              <a:buChar char="Ø"/>
            </a:pPr>
            <a:r>
              <a:rPr lang="en-US" dirty="0" smtClean="0"/>
              <a:t>Scientists continue to invent new food sources including:</a:t>
            </a:r>
          </a:p>
          <a:p>
            <a:pPr lvl="1" algn="just">
              <a:buFont typeface="Wingdings" pitchFamily="2" charset="2"/>
              <a:buChar char="Ø"/>
            </a:pPr>
            <a:r>
              <a:rPr lang="en-US" dirty="0" smtClean="0"/>
              <a:t>higher-protein </a:t>
            </a:r>
            <a:r>
              <a:rPr lang="en-US" dirty="0" smtClean="0"/>
              <a:t>cereals</a:t>
            </a:r>
            <a:endParaRPr lang="en-US" dirty="0" smtClean="0"/>
          </a:p>
          <a:p>
            <a:pPr lvl="1" algn="just">
              <a:buFont typeface="Wingdings" pitchFamily="2" charset="2"/>
              <a:buChar char="Ø"/>
            </a:pPr>
            <a:r>
              <a:rPr lang="en-US" dirty="0" smtClean="0"/>
              <a:t>cultivating the </a:t>
            </a:r>
            <a:r>
              <a:rPr lang="en-US" dirty="0" smtClean="0"/>
              <a:t>oceans</a:t>
            </a:r>
            <a:endParaRPr lang="en-US" dirty="0" smtClean="0"/>
          </a:p>
          <a:p>
            <a:pPr lvl="1" algn="just">
              <a:buFont typeface="Wingdings" pitchFamily="2" charset="2"/>
              <a:buChar char="Ø"/>
            </a:pPr>
            <a:r>
              <a:rPr lang="en-US" dirty="0" smtClean="0"/>
              <a:t>improving the palatability of rarely consumed </a:t>
            </a:r>
            <a:r>
              <a:rPr lang="en-US" dirty="0" smtClean="0"/>
              <a:t>foods</a:t>
            </a:r>
            <a:endParaRPr lang="en-US" dirty="0" smtClean="0"/>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lgn="just">
              <a:buFont typeface="Wingdings" pitchFamily="2" charset="2"/>
              <a:buChar char="Ø"/>
            </a:pPr>
            <a:r>
              <a:rPr lang="en-US" smtClean="0"/>
              <a:t>Many fishing areas are over-fished.</a:t>
            </a:r>
          </a:p>
          <a:p>
            <a:pPr algn="just">
              <a:buFont typeface="Wingdings" pitchFamily="2" charset="2"/>
              <a:buChar char="Ø"/>
            </a:pPr>
            <a:r>
              <a:rPr lang="en-US" smtClean="0"/>
              <a:t>Cultural preferences shape food consumption and production of rarely eaten foods will not change eating habits.</a:t>
            </a:r>
          </a:p>
        </p:txBody>
      </p:sp>
      <p:pic>
        <p:nvPicPr>
          <p:cNvPr id="52227" name="Picture 3" descr="C:\Users\Owner\AppData\Local\Microsoft\Windows\Temporary Internet Files\Content.IE5\VB892845\MC90020553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7398" y="4690941"/>
            <a:ext cx="1827886" cy="1595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125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125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heel(1)">
                                      <p:cBhvr>
                                        <p:cTn id="16" dur="1250"/>
                                        <p:tgtEl>
                                          <p:spTgt spid="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1250"/>
                                        <p:tgtEl>
                                          <p:spTgt spid="6">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heel(1)">
                                      <p:cBhvr>
                                        <p:cTn id="24"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228600" y="20574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609600" y="2667000"/>
            <a:ext cx="3819525" cy="2286000"/>
          </a:xfrm>
        </p:spPr>
        <p:txBody>
          <a:bodyPr/>
          <a:lstStyle/>
          <a:p>
            <a:pPr algn="just">
              <a:buFont typeface="Wingdings" pitchFamily="2" charset="2"/>
              <a:buChar char="Ø"/>
            </a:pPr>
            <a:r>
              <a:rPr lang="en-US" smtClean="0"/>
              <a:t>Higher productivity is primarily responsible for reducing dependency on imports in Asia, including China and India.</a:t>
            </a:r>
          </a:p>
          <a:p>
            <a:pPr algn="just">
              <a:buFont typeface="Wingdings" pitchFamily="2" charset="2"/>
              <a:buChar char="Ø"/>
            </a:pPr>
            <a:r>
              <a:rPr lang="en-US" smtClean="0"/>
              <a:t>In both areas populations are balanced fairly well with food resources.</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lgn="just">
              <a:buFont typeface="Wingdings" pitchFamily="2" charset="2"/>
              <a:buChar char="Ø"/>
            </a:pPr>
            <a:r>
              <a:rPr lang="en-US" smtClean="0"/>
              <a:t>Many people in Sub-Saharan Africa are not getting enough to eat, with millions of people facing famine.</a:t>
            </a:r>
          </a:p>
          <a:p>
            <a:pPr algn="just">
              <a:buFont typeface="Wingdings" pitchFamily="2" charset="2"/>
              <a:buChar char="Ø"/>
            </a:pPr>
            <a:r>
              <a:rPr lang="en-US" smtClean="0"/>
              <a:t>Green Revolution techniques have made too few inroads, and population is increasing faster than food production.</a:t>
            </a:r>
          </a:p>
        </p:txBody>
      </p:sp>
      <p:pic>
        <p:nvPicPr>
          <p:cNvPr id="53251" name="Picture 3" descr="C:\Users\Owner\AppData\Local\Microsoft\Windows\Temporary Internet Files\Content.IE5\LTLN4AAN\MC900036382[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66800" y="5181600"/>
            <a:ext cx="3200400" cy="1066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125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1250"/>
                                        <p:tgtEl>
                                          <p:spTgt spid="6">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heel(1)">
                                      <p:cBhvr>
                                        <p:cTn id="18"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Food Supply Crisis in Africa</a:t>
            </a:r>
          </a:p>
        </p:txBody>
      </p:sp>
      <p:pic>
        <p:nvPicPr>
          <p:cNvPr id="40963" name="Picture 2"/>
          <p:cNvPicPr>
            <a:picLocks noChangeAspect="1" noChangeArrowheads="1"/>
          </p:cNvPicPr>
          <p:nvPr/>
        </p:nvPicPr>
        <p:blipFill>
          <a:blip r:embed="rId2" cstate="print"/>
          <a:srcRect/>
          <a:stretch>
            <a:fillRect/>
          </a:stretch>
        </p:blipFill>
        <p:spPr bwMode="auto">
          <a:xfrm>
            <a:off x="2149475" y="1524000"/>
            <a:ext cx="5281613" cy="4267200"/>
          </a:xfrm>
          <a:prstGeom prst="rect">
            <a:avLst/>
          </a:prstGeom>
          <a:noFill/>
          <a:ln w="38100">
            <a:solidFill>
              <a:srgbClr val="6A2A16"/>
            </a:solidFill>
            <a:miter lim="800000"/>
            <a:headEnd/>
            <a:tailEnd/>
          </a:ln>
          <a:effectLst/>
        </p:spPr>
      </p:pic>
      <p:sp>
        <p:nvSpPr>
          <p:cNvPr id="40964" name="TextBox 2"/>
          <p:cNvSpPr txBox="1">
            <a:spLocks noChangeArrowheads="1"/>
          </p:cNvSpPr>
          <p:nvPr/>
        </p:nvSpPr>
        <p:spPr bwMode="auto">
          <a:xfrm>
            <a:off x="838200" y="6019800"/>
            <a:ext cx="7620000" cy="646113"/>
          </a:xfrm>
          <a:prstGeom prst="rect">
            <a:avLst/>
          </a:prstGeom>
          <a:noFill/>
          <a:ln w="9525">
            <a:noFill/>
            <a:miter lim="800000"/>
            <a:headEnd/>
            <a:tailEnd/>
          </a:ln>
        </p:spPr>
        <p:txBody>
          <a:bodyPr>
            <a:spAutoFit/>
          </a:bodyPr>
          <a:lstStyle/>
          <a:p>
            <a:pPr algn="ctr"/>
            <a:r>
              <a:rPr lang="en-US" b="1" dirty="0"/>
              <a:t>Production of most food crops is lower today in Africa than it was 40 years </a:t>
            </a:r>
            <a:r>
              <a:rPr lang="en-US" b="1" dirty="0" smtClean="0"/>
              <a:t>ago, at the same time that populations </a:t>
            </a:r>
            <a:r>
              <a:rPr lang="en-US" b="1" dirty="0"/>
              <a:t>are increasing.</a:t>
            </a:r>
          </a:p>
        </p:txBody>
      </p:sp>
    </p:spTree>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819400"/>
            <a:ext cx="5910263" cy="3421063"/>
          </a:xfrm>
        </p:spPr>
        <p:txBody>
          <a:bodyPr/>
          <a:lstStyle/>
          <a:p>
            <a:pPr algn="just">
              <a:buFont typeface="Wingdings" pitchFamily="2" charset="2"/>
              <a:buChar char="Ø"/>
              <a:defRPr/>
            </a:pPr>
            <a:r>
              <a:rPr lang="en-US" dirty="0" smtClean="0"/>
              <a:t>Traditionally, the </a:t>
            </a:r>
            <a:r>
              <a:rPr lang="en-US" b="1" dirty="0" smtClean="0">
                <a:solidFill>
                  <a:srgbClr val="C00000"/>
                </a:solidFill>
              </a:rPr>
              <a:t>Sub-Saharan region </a:t>
            </a:r>
            <a:r>
              <a:rPr lang="en-US" dirty="0" smtClean="0"/>
              <a:t>has supported limited agriculture, with pastoral nomadism prevailing.</a:t>
            </a:r>
          </a:p>
          <a:p>
            <a:pPr algn="just">
              <a:buFont typeface="Wingdings" pitchFamily="2" charset="2"/>
              <a:buChar char="Ø"/>
              <a:defRPr/>
            </a:pPr>
            <a:r>
              <a:rPr lang="en-US" dirty="0" smtClean="0"/>
              <a:t>The land has now been </a:t>
            </a:r>
            <a:r>
              <a:rPr lang="en-US" b="1" dirty="0" smtClean="0">
                <a:solidFill>
                  <a:srgbClr val="C00000"/>
                </a:solidFill>
              </a:rPr>
              <a:t>overgrazed</a:t>
            </a:r>
            <a:r>
              <a:rPr lang="en-US" dirty="0" smtClean="0"/>
              <a:t> by animals, and soils have been exhausted from </a:t>
            </a:r>
            <a:r>
              <a:rPr lang="en-US" b="1" dirty="0" smtClean="0">
                <a:solidFill>
                  <a:srgbClr val="C00000"/>
                </a:solidFill>
              </a:rPr>
              <a:t>overplanting.</a:t>
            </a:r>
          </a:p>
          <a:p>
            <a:pPr algn="just">
              <a:buFont typeface="Wingdings" pitchFamily="2" charset="2"/>
              <a:buChar char="Ø"/>
              <a:defRPr/>
            </a:pPr>
            <a:r>
              <a:rPr lang="en-US" dirty="0" smtClean="0"/>
              <a:t>These practices have led to </a:t>
            </a:r>
            <a:r>
              <a:rPr lang="en-US" b="1" dirty="0" smtClean="0">
                <a:solidFill>
                  <a:srgbClr val="C00000"/>
                </a:solidFill>
              </a:rPr>
              <a:t>desertification, </a:t>
            </a:r>
            <a:r>
              <a:rPr lang="en-US" dirty="0" smtClean="0"/>
              <a:t>with the Sahara Desert claiming more land space.</a:t>
            </a:r>
          </a:p>
          <a:p>
            <a:pPr marL="0" indent="0">
              <a:buFont typeface="Symbol" pitchFamily="18" charset="2"/>
              <a:buNone/>
              <a:defRPr/>
            </a:pPr>
            <a:endParaRPr lang="en-US" dirty="0"/>
          </a:p>
        </p:txBody>
      </p:sp>
      <p:sp>
        <p:nvSpPr>
          <p:cNvPr id="41987" name="Title 2"/>
          <p:cNvSpPr>
            <a:spLocks noGrp="1"/>
          </p:cNvSpPr>
          <p:nvPr>
            <p:ph type="title"/>
          </p:nvPr>
        </p:nvSpPr>
        <p:spPr/>
        <p:txBody>
          <a:bodyPr/>
          <a:lstStyle/>
          <a:p>
            <a:r>
              <a:rPr lang="en-US" smtClean="0"/>
              <a:t>The Green Revolution:  Desertification</a:t>
            </a:r>
          </a:p>
        </p:txBody>
      </p:sp>
      <p:pic>
        <p:nvPicPr>
          <p:cNvPr id="41988" name="Picture 2" descr="C:\Users\Owner\AppData\Local\Microsoft\Windows\Temporary Internet Files\Content.IE5\MSJ24HHB\MP900180191[1].jpg"/>
          <p:cNvPicPr>
            <a:picLocks noChangeAspect="1" noChangeArrowheads="1"/>
          </p:cNvPicPr>
          <p:nvPr/>
        </p:nvPicPr>
        <p:blipFill>
          <a:blip r:embed="rId2" cstate="print"/>
          <a:srcRect/>
          <a:stretch>
            <a:fillRect/>
          </a:stretch>
        </p:blipFill>
        <p:spPr bwMode="auto">
          <a:xfrm>
            <a:off x="6934200" y="2819400"/>
            <a:ext cx="1876425" cy="3352800"/>
          </a:xfrm>
          <a:prstGeom prst="rect">
            <a:avLst/>
          </a:prstGeom>
          <a:noFill/>
          <a:ln w="57150">
            <a:solidFill>
              <a:srgbClr val="6A2A16"/>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581400"/>
            <a:ext cx="7408863" cy="2582863"/>
          </a:xfrm>
          <a:ln w="38100">
            <a:solidFill>
              <a:srgbClr val="C00000"/>
            </a:solidFill>
          </a:ln>
        </p:spPr>
        <p:txBody>
          <a:bodyPr/>
          <a:lstStyle/>
          <a:p>
            <a:pPr algn="just">
              <a:buFont typeface="Wingdings" pitchFamily="2" charset="2"/>
              <a:buChar char="Ø"/>
            </a:pPr>
            <a:r>
              <a:rPr lang="en-US" b="1" smtClean="0">
                <a:solidFill>
                  <a:srgbClr val="C00000"/>
                </a:solidFill>
              </a:rPr>
              <a:t>Soil erosion </a:t>
            </a:r>
            <a:r>
              <a:rPr lang="en-US" smtClean="0"/>
              <a:t>has become a problem.</a:t>
            </a:r>
          </a:p>
          <a:p>
            <a:pPr algn="just">
              <a:buFont typeface="Wingdings" pitchFamily="2" charset="2"/>
              <a:buChar char="Ø"/>
            </a:pPr>
            <a:r>
              <a:rPr lang="en-US" smtClean="0"/>
              <a:t>The limited number of trees have been cut for wood and charcoals for urban cooking and heating.</a:t>
            </a:r>
          </a:p>
          <a:p>
            <a:pPr algn="just">
              <a:buFont typeface="Wingdings" pitchFamily="2" charset="2"/>
              <a:buChar char="Ø"/>
            </a:pPr>
            <a:r>
              <a:rPr lang="en-US" b="1" smtClean="0">
                <a:solidFill>
                  <a:srgbClr val="C00000"/>
                </a:solidFill>
              </a:rPr>
              <a:t>Government policies </a:t>
            </a:r>
            <a:r>
              <a:rPr lang="en-US" smtClean="0"/>
              <a:t>have traditionally favored urban populations by keeping food prices low, giving farmers little incentive to increase their productivity.</a:t>
            </a:r>
          </a:p>
        </p:txBody>
      </p:sp>
      <p:sp>
        <p:nvSpPr>
          <p:cNvPr id="43011" name="Title 2"/>
          <p:cNvSpPr>
            <a:spLocks noGrp="1"/>
          </p:cNvSpPr>
          <p:nvPr>
            <p:ph type="title"/>
          </p:nvPr>
        </p:nvSpPr>
        <p:spPr/>
        <p:txBody>
          <a:bodyPr/>
          <a:lstStyle/>
          <a:p>
            <a:r>
              <a:rPr lang="en-US" smtClean="0"/>
              <a:t>The Green Revolution:    </a:t>
            </a:r>
            <a:br>
              <a:rPr lang="en-US" smtClean="0"/>
            </a:br>
            <a:r>
              <a:rPr lang="en-US" smtClean="0"/>
              <a:t>            Desertification</a:t>
            </a:r>
          </a:p>
        </p:txBody>
      </p:sp>
      <p:pic>
        <p:nvPicPr>
          <p:cNvPr id="55298" name="Picture 2" descr="C:\Users\Owner\AppData\Local\Microsoft\Windows\Temporary Internet Files\Content.IE5\LTLN4AAN\MC900272454[1].wmf"/>
          <p:cNvPicPr>
            <a:picLocks noChangeAspect="1" noChangeArrowheads="1"/>
          </p:cNvPicPr>
          <p:nvPr/>
        </p:nvPicPr>
        <p:blipFill>
          <a:blip r:embed="rId2" cstate="print">
            <a:duotone>
              <a:prstClr val="black"/>
              <a:schemeClr val="accent1">
                <a:tint val="45000"/>
                <a:satMod val="400000"/>
              </a:schemeClr>
            </a:duotone>
            <a:lum bright="20000" contrast="40000"/>
            <a:extLst>
              <a:ext uri="{28A0092B-C50C-407E-A947-70E740481C1C}">
                <a14:useLocalDpi xmlns="" xmlns:a14="http://schemas.microsoft.com/office/drawing/2010/main" val="0"/>
              </a:ext>
            </a:extLst>
          </a:blip>
          <a:srcRect/>
          <a:stretch>
            <a:fillRect/>
          </a:stretch>
        </p:blipFill>
        <p:spPr bwMode="auto">
          <a:xfrm>
            <a:off x="1059873" y="1295400"/>
            <a:ext cx="2030994" cy="20191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304800" y="19812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533400" y="2590800"/>
            <a:ext cx="3819525" cy="914400"/>
          </a:xfrm>
        </p:spPr>
        <p:txBody>
          <a:bodyPr/>
          <a:lstStyle/>
          <a:p>
            <a:pPr algn="just">
              <a:buFont typeface="Wingdings" pitchFamily="2" charset="2"/>
              <a:buChar char="Ø"/>
            </a:pPr>
            <a:r>
              <a:rPr lang="en-US" smtClean="0"/>
              <a:t>New irrigation processes have greatly increased crop yields.</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5029200" y="3429000"/>
            <a:ext cx="3438525" cy="2697163"/>
          </a:xfrm>
        </p:spPr>
        <p:txBody>
          <a:bodyPr/>
          <a:lstStyle/>
          <a:p>
            <a:pPr algn="just">
              <a:buFont typeface="Wingdings" pitchFamily="2" charset="2"/>
              <a:buChar char="Ø"/>
            </a:pPr>
            <a:r>
              <a:rPr lang="en-US" smtClean="0"/>
              <a:t>Irrigation has led to serious groundwater depletion, negatively impacting water supplies for urban populations.</a:t>
            </a:r>
          </a:p>
        </p:txBody>
      </p:sp>
      <p:pic>
        <p:nvPicPr>
          <p:cNvPr id="44039" name="Picture 2" descr="C:\Users\Owner\AppData\Local\Microsoft\Windows\Temporary Internet Files\Content.IE5\POZSG6VI\MP900448280[1].jpg"/>
          <p:cNvPicPr>
            <a:picLocks noChangeAspect="1" noChangeArrowheads="1"/>
          </p:cNvPicPr>
          <p:nvPr/>
        </p:nvPicPr>
        <p:blipFill>
          <a:blip r:embed="rId2" cstate="print"/>
          <a:srcRect/>
          <a:stretch>
            <a:fillRect/>
          </a:stretch>
        </p:blipFill>
        <p:spPr bwMode="auto">
          <a:xfrm>
            <a:off x="381000" y="3429000"/>
            <a:ext cx="4451350" cy="2827338"/>
          </a:xfrm>
          <a:prstGeom prst="rect">
            <a:avLst/>
          </a:prstGeom>
          <a:noFill/>
          <a:ln w="38100">
            <a:solidFill>
              <a:srgbClr val="6A2A16"/>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The Green Revolution</a:t>
            </a:r>
          </a:p>
        </p:txBody>
      </p:sp>
      <p:sp>
        <p:nvSpPr>
          <p:cNvPr id="3" name="Text Placeholder 2"/>
          <p:cNvSpPr>
            <a:spLocks noGrp="1"/>
          </p:cNvSpPr>
          <p:nvPr>
            <p:ph type="body" idx="1"/>
          </p:nvPr>
        </p:nvSpPr>
        <p:spPr>
          <a:xfrm>
            <a:off x="304800" y="1905000"/>
            <a:ext cx="3822700" cy="639763"/>
          </a:xfrm>
        </p:spPr>
        <p:txBody>
          <a:bodyPr/>
          <a:lstStyle/>
          <a:p>
            <a:pPr>
              <a:defRPr/>
            </a:pPr>
            <a:r>
              <a:rPr lang="en-US" b="1" dirty="0" smtClean="0">
                <a:solidFill>
                  <a:srgbClr val="C00000"/>
                </a:solidFill>
              </a:rPr>
              <a:t>Praise</a:t>
            </a:r>
            <a:endParaRPr lang="en-US" b="1" dirty="0">
              <a:solidFill>
                <a:srgbClr val="C00000"/>
              </a:solidFill>
            </a:endParaRPr>
          </a:p>
        </p:txBody>
      </p:sp>
      <p:sp>
        <p:nvSpPr>
          <p:cNvPr id="4" name="Content Placeholder 3"/>
          <p:cNvSpPr>
            <a:spLocks noGrp="1"/>
          </p:cNvSpPr>
          <p:nvPr>
            <p:ph sz="half" idx="2"/>
          </p:nvPr>
        </p:nvSpPr>
        <p:spPr>
          <a:xfrm>
            <a:off x="381000" y="2438400"/>
            <a:ext cx="3819525" cy="1981200"/>
          </a:xfrm>
        </p:spPr>
        <p:txBody>
          <a:bodyPr/>
          <a:lstStyle/>
          <a:p>
            <a:pPr algn="just">
              <a:buFont typeface="Wingdings" pitchFamily="2" charset="2"/>
              <a:buChar char="Ø"/>
            </a:pPr>
            <a:r>
              <a:rPr lang="en-US" dirty="0" smtClean="0"/>
              <a:t>Agribusiness has increased the productivity of cash crops.</a:t>
            </a:r>
          </a:p>
          <a:p>
            <a:pPr algn="just">
              <a:buFont typeface="Wingdings" pitchFamily="2" charset="2"/>
              <a:buChar char="Ø"/>
            </a:pPr>
            <a:r>
              <a:rPr lang="en-US" dirty="0" smtClean="0"/>
              <a:t>This increased productivity has yielded profits for farmers and raised large amounts of basic crops to feed the world.</a:t>
            </a:r>
          </a:p>
        </p:txBody>
      </p:sp>
      <p:sp>
        <p:nvSpPr>
          <p:cNvPr id="5" name="Text Placeholder 4"/>
          <p:cNvSpPr>
            <a:spLocks noGrp="1"/>
          </p:cNvSpPr>
          <p:nvPr>
            <p:ph type="body" sz="quarter" idx="3"/>
          </p:nvPr>
        </p:nvSpPr>
        <p:spPr>
          <a:xfrm>
            <a:off x="4648200" y="2678113"/>
            <a:ext cx="3822700" cy="639762"/>
          </a:xfrm>
        </p:spPr>
        <p:txBody>
          <a:bodyPr/>
          <a:lstStyle/>
          <a:p>
            <a:pPr>
              <a:defRPr/>
            </a:pPr>
            <a:r>
              <a:rPr lang="en-US" b="1" dirty="0" smtClean="0">
                <a:solidFill>
                  <a:srgbClr val="C00000"/>
                </a:solidFill>
              </a:rPr>
              <a:t>Criticisms</a:t>
            </a:r>
            <a:endParaRPr lang="en-US" b="1" dirty="0">
              <a:solidFill>
                <a:srgbClr val="C00000"/>
              </a:solidFill>
            </a:endParaRPr>
          </a:p>
        </p:txBody>
      </p:sp>
      <p:sp>
        <p:nvSpPr>
          <p:cNvPr id="6" name="Content Placeholder 5"/>
          <p:cNvSpPr>
            <a:spLocks noGrp="1"/>
          </p:cNvSpPr>
          <p:nvPr>
            <p:ph sz="quarter" idx="4"/>
          </p:nvPr>
        </p:nvSpPr>
        <p:spPr>
          <a:xfrm>
            <a:off x="4645025" y="3429000"/>
            <a:ext cx="3822700" cy="2697163"/>
          </a:xfrm>
        </p:spPr>
        <p:txBody>
          <a:bodyPr/>
          <a:lstStyle/>
          <a:p>
            <a:pPr algn="just">
              <a:buFont typeface="Wingdings" pitchFamily="2" charset="2"/>
              <a:buChar char="Ø"/>
            </a:pPr>
            <a:r>
              <a:rPr lang="en-US" dirty="0" smtClean="0"/>
              <a:t>Agribusiness often means that land is devoted to raising one type of crop, rather than the variety needed for a balanced diet.</a:t>
            </a:r>
          </a:p>
          <a:p>
            <a:pPr algn="just">
              <a:buFont typeface="Wingdings" pitchFamily="2" charset="2"/>
              <a:buChar char="Ø"/>
            </a:pPr>
            <a:r>
              <a:rPr lang="en-US" dirty="0" smtClean="0"/>
              <a:t>This practice is especially true in poorer countries.</a:t>
            </a:r>
          </a:p>
        </p:txBody>
      </p:sp>
      <p:pic>
        <p:nvPicPr>
          <p:cNvPr id="57346" name="Picture 2" descr="C:\Users\Owner\AppData\Local\Microsoft\Windows\Temporary Internet Files\Content.IE5\POZSG6VI\MC900323149[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981200" y="4419600"/>
            <a:ext cx="1652149" cy="20830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25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125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heel(1)">
                                      <p:cBhvr>
                                        <p:cTn id="15" dur="1250"/>
                                        <p:tgtEl>
                                          <p:spTgt spid="6">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heel(1)">
                                      <p:cBhvr>
                                        <p:cTn id="18"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1600200"/>
            <a:ext cx="7772400" cy="1524000"/>
          </a:xfrm>
        </p:spPr>
        <p:txBody>
          <a:bodyPr/>
          <a:lstStyle/>
          <a:p>
            <a:r>
              <a:rPr lang="en-US" b="1" smtClean="0"/>
              <a:t>ENVIRONMENTAL IMPACTS OF</a:t>
            </a:r>
            <a:br>
              <a:rPr lang="en-US" b="1" smtClean="0"/>
            </a:br>
            <a:r>
              <a:rPr lang="en-US" b="1" smtClean="0"/>
              <a:t>MODERN AGRICULTURE</a:t>
            </a:r>
          </a:p>
        </p:txBody>
      </p:sp>
      <p:pic>
        <p:nvPicPr>
          <p:cNvPr id="46083" name="Picture 2" descr="C:\Users\Owner\AppData\Local\Microsoft\Windows\Temporary Internet Files\Content.IE5\MSJ24HHB\MC900155066[1].wmf"/>
          <p:cNvPicPr>
            <a:picLocks noChangeAspect="1" noChangeArrowheads="1"/>
          </p:cNvPicPr>
          <p:nvPr/>
        </p:nvPicPr>
        <p:blipFill>
          <a:blip r:embed="rId2" cstate="print"/>
          <a:srcRect/>
          <a:stretch>
            <a:fillRect/>
          </a:stretch>
        </p:blipFill>
        <p:spPr bwMode="auto">
          <a:xfrm>
            <a:off x="533400" y="4343400"/>
            <a:ext cx="2819400" cy="20161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Symbol" pitchFamily="18" charset="2"/>
              <a:buNone/>
            </a:pPr>
            <a:r>
              <a:rPr lang="en-US" sz="2800" b="1" smtClean="0">
                <a:solidFill>
                  <a:srgbClr val="C00000"/>
                </a:solidFill>
              </a:rPr>
              <a:t>The industrialization and commercialization of agriculture has strengthened agriculture’s impact on the environment.</a:t>
            </a:r>
          </a:p>
          <a:p>
            <a:pPr marL="0" indent="0" algn="ctr">
              <a:buFont typeface="Symbol" pitchFamily="18" charset="2"/>
              <a:buNone/>
            </a:pPr>
            <a:endParaRPr lang="en-US" smtClean="0"/>
          </a:p>
          <a:p>
            <a:pPr marL="0" indent="0" algn="ctr">
              <a:buFont typeface="Symbol" pitchFamily="18" charset="2"/>
              <a:buNone/>
            </a:pPr>
            <a:endParaRPr lang="en-US" smtClean="0"/>
          </a:p>
        </p:txBody>
      </p:sp>
      <p:sp>
        <p:nvSpPr>
          <p:cNvPr id="47107" name="Title 2"/>
          <p:cNvSpPr>
            <a:spLocks noGrp="1"/>
          </p:cNvSpPr>
          <p:nvPr>
            <p:ph type="title"/>
          </p:nvPr>
        </p:nvSpPr>
        <p:spPr/>
        <p:txBody>
          <a:bodyPr/>
          <a:lstStyle/>
          <a:p>
            <a:r>
              <a:rPr lang="en-US" smtClean="0"/>
              <a:t>Environmental Impacts of Modern Agriculture</a:t>
            </a:r>
          </a:p>
        </p:txBody>
      </p:sp>
      <p:pic>
        <p:nvPicPr>
          <p:cNvPr id="59394" name="Picture 2" descr="C:\Users\Owner\AppData\Local\Microsoft\Windows\Temporary Internet Files\Content.IE5\POZSG6VI\MC900231325[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048000" y="4114800"/>
            <a:ext cx="3529333" cy="2286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pPr algn="just">
              <a:buFont typeface="Wingdings" pitchFamily="2" charset="2"/>
              <a:buChar char="Ø"/>
            </a:pPr>
            <a:endParaRPr lang="en-US" sz="2800" b="1" dirty="0" smtClean="0">
              <a:solidFill>
                <a:srgbClr val="C00000"/>
              </a:solidFill>
            </a:endParaRPr>
          </a:p>
          <a:p>
            <a:pPr algn="just">
              <a:buFont typeface="Wingdings" pitchFamily="2" charset="2"/>
              <a:buChar char="Ø"/>
            </a:pPr>
            <a:endParaRPr lang="en-US" sz="2800" b="1" dirty="0" smtClean="0">
              <a:solidFill>
                <a:srgbClr val="C00000"/>
              </a:solidFill>
            </a:endParaRPr>
          </a:p>
          <a:p>
            <a:pPr algn="just">
              <a:buFont typeface="Wingdings" pitchFamily="2" charset="2"/>
              <a:buChar char="Ø"/>
            </a:pPr>
            <a:r>
              <a:rPr lang="en-US" sz="2800" b="1" dirty="0" smtClean="0">
                <a:solidFill>
                  <a:srgbClr val="C00000"/>
                </a:solidFill>
              </a:rPr>
              <a:t>Erosion</a:t>
            </a:r>
          </a:p>
          <a:p>
            <a:pPr lvl="1" algn="just">
              <a:buFont typeface="Wingdings" pitchFamily="2" charset="2"/>
              <a:buChar char="Ø"/>
            </a:pPr>
            <a:r>
              <a:rPr lang="en-US" dirty="0" smtClean="0"/>
              <a:t>Lands cleared for agriculture almost immediately begin to erode.</a:t>
            </a:r>
          </a:p>
          <a:p>
            <a:pPr lvl="1" algn="just">
              <a:buFont typeface="Wingdings" pitchFamily="2" charset="2"/>
              <a:buChar char="Ø"/>
            </a:pPr>
            <a:r>
              <a:rPr lang="en-US" dirty="0" smtClean="0"/>
              <a:t>When the surface area has been stripped, it is subject to flooding, and </a:t>
            </a:r>
            <a:r>
              <a:rPr lang="en-US" dirty="0" smtClean="0"/>
              <a:t>loose soil clogs</a:t>
            </a:r>
            <a:r>
              <a:rPr lang="en-US" dirty="0" smtClean="0"/>
              <a:t> </a:t>
            </a:r>
            <a:r>
              <a:rPr lang="en-US" dirty="0" smtClean="0"/>
              <a:t>irrigation and drainage channels.</a:t>
            </a:r>
          </a:p>
        </p:txBody>
      </p:sp>
      <p:sp>
        <p:nvSpPr>
          <p:cNvPr id="48131" name="Title 2"/>
          <p:cNvSpPr>
            <a:spLocks noGrp="1"/>
          </p:cNvSpPr>
          <p:nvPr>
            <p:ph type="title"/>
          </p:nvPr>
        </p:nvSpPr>
        <p:spPr/>
        <p:txBody>
          <a:bodyPr/>
          <a:lstStyle/>
          <a:p>
            <a:r>
              <a:rPr lang="en-US" smtClean="0"/>
              <a:t>Environmental Impacts of Modern Agriculture</a:t>
            </a:r>
          </a:p>
        </p:txBody>
      </p:sp>
      <p:pic>
        <p:nvPicPr>
          <p:cNvPr id="48132" name="Picture 2" descr="C:\Users\Owner\AppData\Local\Microsoft\Windows\Temporary Internet Files\Content.IE5\1AWRSIRC\MC900295697[1].wmf"/>
          <p:cNvPicPr>
            <a:picLocks noChangeAspect="1" noChangeArrowheads="1"/>
          </p:cNvPicPr>
          <p:nvPr/>
        </p:nvPicPr>
        <p:blipFill>
          <a:blip r:embed="rId2" cstate="print"/>
          <a:srcRect/>
          <a:stretch>
            <a:fillRect/>
          </a:stretch>
        </p:blipFill>
        <p:spPr bwMode="auto">
          <a:xfrm>
            <a:off x="3657600" y="1722438"/>
            <a:ext cx="2193925" cy="1741487"/>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b="1" dirty="0" smtClean="0">
                <a:solidFill>
                  <a:srgbClr val="C00000"/>
                </a:solidFill>
              </a:rPr>
              <a:t>Mercantilism, </a:t>
            </a:r>
            <a:r>
              <a:rPr lang="en-US" sz="2800" dirty="0" smtClean="0"/>
              <a:t>an economic system, was developed by the British and Dutch, with private companies under charter from the governments carrying out the trade.</a:t>
            </a:r>
          </a:p>
          <a:p>
            <a:pPr algn="just">
              <a:buFont typeface="Wingdings" pitchFamily="2" charset="2"/>
              <a:buChar char="Ø"/>
            </a:pPr>
            <a:r>
              <a:rPr lang="en-US" sz="2800" dirty="0" smtClean="0"/>
              <a:t>The </a:t>
            </a:r>
            <a:r>
              <a:rPr lang="en-US" sz="2800" b="1" dirty="0" smtClean="0">
                <a:solidFill>
                  <a:srgbClr val="C00000"/>
                </a:solidFill>
              </a:rPr>
              <a:t>main goal </a:t>
            </a:r>
            <a:r>
              <a:rPr lang="en-US" sz="2800" dirty="0" smtClean="0"/>
              <a:t>was to benefit the mother country by trading goods to accumulate precious metals and enrich the country.</a:t>
            </a:r>
          </a:p>
        </p:txBody>
      </p:sp>
      <p:sp>
        <p:nvSpPr>
          <p:cNvPr id="12291" name="Title 2"/>
          <p:cNvSpPr>
            <a:spLocks noGrp="1"/>
          </p:cNvSpPr>
          <p:nvPr>
            <p:ph type="title"/>
          </p:nvPr>
        </p:nvSpPr>
        <p:spPr/>
        <p:txBody>
          <a:bodyPr/>
          <a:lstStyle/>
          <a:p>
            <a:r>
              <a:rPr lang="en-US" smtClean="0"/>
              <a:t>The Role of Mercantilism</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Horizontal)">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algn="just">
              <a:buFont typeface="Wingdings" pitchFamily="2" charset="2"/>
              <a:buChar char="Ø"/>
            </a:pPr>
            <a:r>
              <a:rPr lang="en-US" sz="2800" b="1" smtClean="0">
                <a:solidFill>
                  <a:srgbClr val="C00000"/>
                </a:solidFill>
              </a:rPr>
              <a:t>Changes in the organic content of soil</a:t>
            </a:r>
          </a:p>
          <a:p>
            <a:pPr lvl="1" algn="just">
              <a:buFont typeface="Wingdings" pitchFamily="2" charset="2"/>
              <a:buChar char="Ø"/>
            </a:pPr>
            <a:r>
              <a:rPr lang="en-US" smtClean="0"/>
              <a:t>Crops take nutrients from the soil.</a:t>
            </a:r>
          </a:p>
        </p:txBody>
      </p:sp>
      <p:sp>
        <p:nvSpPr>
          <p:cNvPr id="49155" name="Title 2"/>
          <p:cNvSpPr>
            <a:spLocks noGrp="1"/>
          </p:cNvSpPr>
          <p:nvPr>
            <p:ph type="title"/>
          </p:nvPr>
        </p:nvSpPr>
        <p:spPr/>
        <p:txBody>
          <a:bodyPr/>
          <a:lstStyle/>
          <a:p>
            <a:r>
              <a:rPr lang="en-US" smtClean="0"/>
              <a:t>Environmental Impacts of Modern Agriculture</a:t>
            </a:r>
          </a:p>
        </p:txBody>
      </p:sp>
      <p:pic>
        <p:nvPicPr>
          <p:cNvPr id="49156" name="Picture 2" descr="C:\Users\Owner\AppData\Local\Microsoft\Windows\Temporary Internet Files\Content.IE5\816OX8L9\MC900231477[1].wmf"/>
          <p:cNvPicPr>
            <a:picLocks noChangeAspect="1" noChangeArrowheads="1"/>
          </p:cNvPicPr>
          <p:nvPr/>
        </p:nvPicPr>
        <p:blipFill>
          <a:blip r:embed="rId2" cstate="print"/>
          <a:srcRect/>
          <a:stretch>
            <a:fillRect/>
          </a:stretch>
        </p:blipFill>
        <p:spPr bwMode="auto">
          <a:xfrm>
            <a:off x="3124200" y="3781425"/>
            <a:ext cx="3455988" cy="23574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Ø"/>
            </a:pPr>
            <a:endParaRPr lang="en-US" sz="800" b="1" dirty="0" smtClean="0">
              <a:solidFill>
                <a:srgbClr val="C00000"/>
              </a:solidFill>
            </a:endParaRPr>
          </a:p>
          <a:p>
            <a:pPr>
              <a:buFont typeface="Wingdings" pitchFamily="2" charset="2"/>
              <a:buChar char="Ø"/>
            </a:pPr>
            <a:r>
              <a:rPr lang="en-US" sz="2800" b="1" dirty="0" smtClean="0">
                <a:solidFill>
                  <a:srgbClr val="C00000"/>
                </a:solidFill>
              </a:rPr>
              <a:t>Depletion of natural vegetation</a:t>
            </a:r>
          </a:p>
          <a:p>
            <a:pPr lvl="1">
              <a:buFont typeface="Wingdings" pitchFamily="2" charset="2"/>
              <a:buChar char="Ø"/>
            </a:pPr>
            <a:r>
              <a:rPr lang="en-US" dirty="0" smtClean="0"/>
              <a:t>Depletion is an increasing problem as commercial agriculture expands into marginal environments.</a:t>
            </a:r>
          </a:p>
          <a:p>
            <a:pPr lvl="1">
              <a:buFont typeface="Wingdings" pitchFamily="2" charset="2"/>
              <a:buChar char="Ø"/>
            </a:pPr>
            <a:r>
              <a:rPr lang="en-US" i="1" dirty="0" smtClean="0">
                <a:solidFill>
                  <a:srgbClr val="C00000"/>
                </a:solidFill>
              </a:rPr>
              <a:t>Example:  </a:t>
            </a:r>
            <a:r>
              <a:rPr lang="en-US" dirty="0" smtClean="0"/>
              <a:t>When livestock moves into arid or semi-arid areas, the natural vegetation cannot always sustain the herds.</a:t>
            </a:r>
          </a:p>
          <a:p>
            <a:pPr lvl="1">
              <a:buFont typeface="Wingdings" pitchFamily="2" charset="2"/>
              <a:buChar char="Ø"/>
            </a:pPr>
            <a:r>
              <a:rPr lang="en-US" dirty="0" smtClean="0"/>
              <a:t>This depletion can lead to </a:t>
            </a:r>
            <a:r>
              <a:rPr lang="en-US" b="1" dirty="0" smtClean="0">
                <a:solidFill>
                  <a:srgbClr val="C00000"/>
                </a:solidFill>
              </a:rPr>
              <a:t>desertification.</a:t>
            </a:r>
          </a:p>
        </p:txBody>
      </p:sp>
      <p:sp>
        <p:nvSpPr>
          <p:cNvPr id="50179" name="Title 2"/>
          <p:cNvSpPr>
            <a:spLocks noGrp="1"/>
          </p:cNvSpPr>
          <p:nvPr>
            <p:ph type="title"/>
          </p:nvPr>
        </p:nvSpPr>
        <p:spPr/>
        <p:txBody>
          <a:bodyPr/>
          <a:lstStyle/>
          <a:p>
            <a:r>
              <a:rPr lang="en-US" smtClean="0"/>
              <a:t>Environmental Impacts of Modern Agriculture</a:t>
            </a:r>
          </a:p>
        </p:txBody>
      </p:sp>
      <p:pic>
        <p:nvPicPr>
          <p:cNvPr id="50180" name="Picture 4" descr="C:\Users\Owner\AppData\Local\Microsoft\Windows\Temporary Internet Files\Content.IE5\EQG2G7S1\MC900104974[1].wmf"/>
          <p:cNvPicPr>
            <a:picLocks noChangeAspect="1" noChangeArrowheads="1"/>
          </p:cNvPicPr>
          <p:nvPr/>
        </p:nvPicPr>
        <p:blipFill>
          <a:blip r:embed="rId2" cstate="print"/>
          <a:srcRect/>
          <a:stretch>
            <a:fillRect/>
          </a:stretch>
        </p:blipFill>
        <p:spPr bwMode="auto">
          <a:xfrm>
            <a:off x="6629400" y="4800600"/>
            <a:ext cx="1825625" cy="18272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p:cTn id="1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871538" y="2674938"/>
            <a:ext cx="7408862" cy="3649662"/>
          </a:xfrm>
          <a:ln w="57150">
            <a:solidFill>
              <a:srgbClr val="6A2A16"/>
            </a:solidFill>
          </a:ln>
        </p:spPr>
        <p:txBody>
          <a:bodyPr/>
          <a:lstStyle/>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lgn="just">
              <a:buFont typeface="Wingdings" pitchFamily="2" charset="2"/>
              <a:buChar char="Ø"/>
            </a:pPr>
            <a:r>
              <a:rPr lang="en-US" b="1" smtClean="0">
                <a:solidFill>
                  <a:srgbClr val="C00000"/>
                </a:solidFill>
              </a:rPr>
              <a:t>Presence of chemicals in soils and ground water</a:t>
            </a:r>
          </a:p>
          <a:p>
            <a:pPr lvl="1" algn="just">
              <a:buFont typeface="Wingdings" pitchFamily="2" charset="2"/>
              <a:buChar char="Ø"/>
            </a:pPr>
            <a:r>
              <a:rPr lang="en-US" smtClean="0"/>
              <a:t>Concern about the use of chemicals from fertilizers and pesticides has sparked a recent trend toward organic agriculture.</a:t>
            </a:r>
          </a:p>
        </p:txBody>
      </p:sp>
      <p:sp>
        <p:nvSpPr>
          <p:cNvPr id="51203" name="Title 2"/>
          <p:cNvSpPr>
            <a:spLocks noGrp="1"/>
          </p:cNvSpPr>
          <p:nvPr>
            <p:ph type="title"/>
          </p:nvPr>
        </p:nvSpPr>
        <p:spPr/>
        <p:txBody>
          <a:bodyPr/>
          <a:lstStyle/>
          <a:p>
            <a:r>
              <a:rPr lang="en-US" smtClean="0"/>
              <a:t>Environmental Impacts of Modern Agriculture</a:t>
            </a:r>
          </a:p>
        </p:txBody>
      </p:sp>
      <p:pic>
        <p:nvPicPr>
          <p:cNvPr id="51204" name="Picture 2" descr="C:\Users\Owner\AppData\Local\Microsoft\Windows\Temporary Internet Files\Content.IE5\816OX8L9\MC900198352[1].wmf"/>
          <p:cNvPicPr>
            <a:picLocks noChangeAspect="1" noChangeArrowheads="1"/>
          </p:cNvPicPr>
          <p:nvPr/>
        </p:nvPicPr>
        <p:blipFill>
          <a:blip r:embed="rId2" cstate="print"/>
          <a:srcRect/>
          <a:stretch>
            <a:fillRect/>
          </a:stretch>
        </p:blipFill>
        <p:spPr bwMode="auto">
          <a:xfrm>
            <a:off x="3400425" y="1752600"/>
            <a:ext cx="2314575" cy="23622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590800"/>
            <a:ext cx="7408862" cy="3657600"/>
          </a:xfrm>
        </p:spPr>
        <p:txBody>
          <a:bodyPr/>
          <a:lstStyle/>
          <a:p>
            <a:pPr algn="just">
              <a:buFont typeface="Wingdings" pitchFamily="2" charset="2"/>
              <a:buChar char="Ø"/>
            </a:pPr>
            <a:r>
              <a:rPr lang="en-US" b="1" dirty="0" smtClean="0">
                <a:solidFill>
                  <a:srgbClr val="C00000"/>
                </a:solidFill>
              </a:rPr>
              <a:t>Organic agriculture</a:t>
            </a:r>
            <a:r>
              <a:rPr lang="en-US" dirty="0" smtClean="0"/>
              <a:t> involves growing crops without fertilizers and pesticides, ensuring that the consumer will not suffer adverse health effects from them.</a:t>
            </a:r>
            <a:endParaRPr lang="en-US" b="1" dirty="0" smtClean="0">
              <a:solidFill>
                <a:srgbClr val="C00000"/>
              </a:solidFill>
            </a:endParaRPr>
          </a:p>
          <a:p>
            <a:pPr algn="just">
              <a:buFont typeface="Wingdings" pitchFamily="2" charset="2"/>
              <a:buChar char="Ø"/>
            </a:pPr>
            <a:r>
              <a:rPr lang="en-US" dirty="0" smtClean="0"/>
              <a:t>Sale of </a:t>
            </a:r>
            <a:r>
              <a:rPr lang="en-US" b="1" dirty="0" smtClean="0">
                <a:solidFill>
                  <a:srgbClr val="C00000"/>
                </a:solidFill>
              </a:rPr>
              <a:t>organic products </a:t>
            </a:r>
            <a:r>
              <a:rPr lang="en-US" dirty="0" smtClean="0"/>
              <a:t>has </a:t>
            </a:r>
            <a:r>
              <a:rPr lang="en-US" dirty="0" smtClean="0"/>
              <a:t>increased primarily in these parts of the world:</a:t>
            </a:r>
          </a:p>
          <a:p>
            <a:pPr lvl="1" algn="just">
              <a:buFont typeface="Wingdings" pitchFamily="2" charset="2"/>
              <a:buChar char="Ø"/>
            </a:pPr>
            <a:r>
              <a:rPr lang="en-US" dirty="0" smtClean="0"/>
              <a:t>the United States</a:t>
            </a:r>
          </a:p>
          <a:p>
            <a:pPr lvl="1" algn="just">
              <a:buFont typeface="Wingdings" pitchFamily="2" charset="2"/>
              <a:buChar char="Ø"/>
            </a:pPr>
            <a:r>
              <a:rPr lang="en-US" dirty="0" smtClean="0"/>
              <a:t>Western Europe</a:t>
            </a:r>
          </a:p>
          <a:p>
            <a:pPr lvl="1" algn="just">
              <a:buFont typeface="Wingdings" pitchFamily="2" charset="2"/>
              <a:buChar char="Ø"/>
            </a:pPr>
            <a:r>
              <a:rPr lang="en-US" dirty="0" smtClean="0"/>
              <a:t>Japan</a:t>
            </a:r>
          </a:p>
          <a:p>
            <a:pPr algn="just">
              <a:buNone/>
            </a:pPr>
            <a:endParaRPr lang="en-US" dirty="0" smtClean="0"/>
          </a:p>
        </p:txBody>
      </p:sp>
      <p:sp>
        <p:nvSpPr>
          <p:cNvPr id="52227" name="Title 2"/>
          <p:cNvSpPr>
            <a:spLocks noGrp="1"/>
          </p:cNvSpPr>
          <p:nvPr>
            <p:ph type="title"/>
          </p:nvPr>
        </p:nvSpPr>
        <p:spPr/>
        <p:txBody>
          <a:bodyPr/>
          <a:lstStyle/>
          <a:p>
            <a:r>
              <a:rPr lang="en-US" smtClean="0"/>
              <a:t>Environmental Impacts of Modern Agriculture</a:t>
            </a:r>
          </a:p>
        </p:txBody>
      </p:sp>
      <p:pic>
        <p:nvPicPr>
          <p:cNvPr id="52228" name="Picture 2" descr="C:\Users\Owner\AppData\Local\Microsoft\Windows\Temporary Internet Files\Content.IE5\VB892845\MP900438555[1].jpg"/>
          <p:cNvPicPr>
            <a:picLocks noChangeAspect="1" noChangeArrowheads="1"/>
          </p:cNvPicPr>
          <p:nvPr/>
        </p:nvPicPr>
        <p:blipFill>
          <a:blip r:embed="rId2" cstate="print"/>
          <a:srcRect/>
          <a:stretch>
            <a:fillRect/>
          </a:stretch>
        </p:blipFill>
        <p:spPr bwMode="auto">
          <a:xfrm>
            <a:off x="5410200" y="4648200"/>
            <a:ext cx="2757488" cy="18986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1524000"/>
            <a:ext cx="7772400" cy="1905000"/>
          </a:xfrm>
        </p:spPr>
        <p:txBody>
          <a:bodyPr/>
          <a:lstStyle/>
          <a:p>
            <a:r>
              <a:rPr lang="en-US" sz="4800" b="1" smtClean="0"/>
              <a:t>SUSTAINABLE </a:t>
            </a:r>
            <a:br>
              <a:rPr lang="en-US" sz="4800" b="1" smtClean="0"/>
            </a:br>
            <a:r>
              <a:rPr lang="en-US" sz="4800" b="1" smtClean="0"/>
              <a:t>AGRICULTURE</a:t>
            </a:r>
          </a:p>
        </p:txBody>
      </p:sp>
      <p:pic>
        <p:nvPicPr>
          <p:cNvPr id="53251" name="Picture 3" descr="C:\Users\Owner\AppData\Local\Microsoft\Windows\Temporary Internet Files\Content.IE5\WOJ510GU\MC900437348[1].jpg"/>
          <p:cNvPicPr>
            <a:picLocks noChangeAspect="1" noChangeArrowheads="1"/>
          </p:cNvPicPr>
          <p:nvPr/>
        </p:nvPicPr>
        <p:blipFill>
          <a:blip r:embed="rId2" cstate="print"/>
          <a:srcRect/>
          <a:stretch>
            <a:fillRect/>
          </a:stretch>
        </p:blipFill>
        <p:spPr bwMode="auto">
          <a:xfrm>
            <a:off x="838200" y="4343400"/>
            <a:ext cx="1822450" cy="21320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r>
              <a:rPr lang="en-US" smtClean="0"/>
              <a:t>Sustainable Agriculture</a:t>
            </a:r>
          </a:p>
        </p:txBody>
      </p:sp>
      <p:sp>
        <p:nvSpPr>
          <p:cNvPr id="2" name="Content Placeholder 1"/>
          <p:cNvSpPr>
            <a:spLocks noGrp="1"/>
          </p:cNvSpPr>
          <p:nvPr>
            <p:ph sz="quarter" idx="13"/>
          </p:nvPr>
        </p:nvSpPr>
        <p:spPr>
          <a:xfrm>
            <a:off x="228600" y="2438400"/>
            <a:ext cx="4495800" cy="3886200"/>
          </a:xfrm>
        </p:spPr>
        <p:txBody>
          <a:bodyPr/>
          <a:lstStyle/>
          <a:p>
            <a:r>
              <a:rPr lang="en-US" sz="2800" b="1" dirty="0" smtClean="0">
                <a:solidFill>
                  <a:srgbClr val="C00000"/>
                </a:solidFill>
              </a:rPr>
              <a:t>What is sustainable agriculture?</a:t>
            </a:r>
          </a:p>
          <a:p>
            <a:pPr lvl="1" algn="just"/>
            <a:r>
              <a:rPr lang="en-US" sz="2100" dirty="0" smtClean="0"/>
              <a:t>It attempts to integrate plant and animal production practices that will </a:t>
            </a:r>
            <a:r>
              <a:rPr lang="en-US" sz="2100" b="1" dirty="0" smtClean="0">
                <a:solidFill>
                  <a:srgbClr val="C00000"/>
                </a:solidFill>
              </a:rPr>
              <a:t>protect </a:t>
            </a:r>
            <a:r>
              <a:rPr lang="en-US" sz="2100" dirty="0" smtClean="0"/>
              <a:t>the ecosystem over the long term.</a:t>
            </a:r>
          </a:p>
          <a:p>
            <a:pPr lvl="1" algn="just"/>
            <a:r>
              <a:rPr lang="en-US" sz="2100" dirty="0" smtClean="0"/>
              <a:t>It promotes the idea that human needs can be met </a:t>
            </a:r>
            <a:r>
              <a:rPr lang="en-US" sz="2100" b="1" dirty="0" smtClean="0">
                <a:solidFill>
                  <a:srgbClr val="C00000"/>
                </a:solidFill>
              </a:rPr>
              <a:t>without sacrificing environmental quality </a:t>
            </a:r>
            <a:r>
              <a:rPr lang="en-US" sz="2100" dirty="0" smtClean="0"/>
              <a:t>and depleting natural resources.</a:t>
            </a:r>
          </a:p>
        </p:txBody>
      </p:sp>
      <p:pic>
        <p:nvPicPr>
          <p:cNvPr id="77827" name="Picture 3" descr="C:\Users\Owner\AppData\Local\Microsoft\Windows\Temporary Internet Files\Content.IE5\WOJ510GU\MC900448513[1].jpg"/>
          <p:cNvPicPr>
            <a:picLocks noGrp="1" noChangeAspect="1" noChangeArrowheads="1"/>
          </p:cNvPicPr>
          <p:nvPr>
            <p:ph sz="quarter" idx="14"/>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a:xfrm>
            <a:off x="5181600" y="2743200"/>
            <a:ext cx="3446463" cy="3446463"/>
          </a:xfrm>
          <a:ln>
            <a:solidFill>
              <a:srgbClr val="C00000"/>
            </a:solid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smtClean="0"/>
              <a:t>Sustainable Agriculture</a:t>
            </a:r>
          </a:p>
        </p:txBody>
      </p:sp>
      <p:sp>
        <p:nvSpPr>
          <p:cNvPr id="2" name="Content Placeholder 1"/>
          <p:cNvSpPr>
            <a:spLocks noGrp="1"/>
          </p:cNvSpPr>
          <p:nvPr>
            <p:ph sz="quarter" idx="13"/>
          </p:nvPr>
        </p:nvSpPr>
        <p:spPr>
          <a:xfrm>
            <a:off x="228600" y="2743200"/>
            <a:ext cx="4495800" cy="3733800"/>
          </a:xfrm>
        </p:spPr>
        <p:txBody>
          <a:bodyPr/>
          <a:lstStyle/>
          <a:p>
            <a:r>
              <a:rPr lang="en-US" sz="2800" b="1" smtClean="0">
                <a:solidFill>
                  <a:srgbClr val="C00000"/>
                </a:solidFill>
              </a:rPr>
              <a:t>What is emphasized?</a:t>
            </a:r>
          </a:p>
          <a:p>
            <a:pPr lvl="1" algn="just"/>
            <a:r>
              <a:rPr lang="en-US" sz="2100" smtClean="0"/>
              <a:t>Soil quality and water quality are emphasized!</a:t>
            </a:r>
          </a:p>
          <a:p>
            <a:pPr lvl="1" algn="just"/>
            <a:r>
              <a:rPr lang="en-US" sz="2100" b="1" smtClean="0">
                <a:solidFill>
                  <a:srgbClr val="C00000"/>
                </a:solidFill>
              </a:rPr>
              <a:t>How?</a:t>
            </a:r>
          </a:p>
          <a:p>
            <a:pPr lvl="2" algn="just"/>
            <a:r>
              <a:rPr lang="en-US" sz="1900" smtClean="0"/>
              <a:t>Recycling crop waste and livestock manure</a:t>
            </a:r>
          </a:p>
          <a:p>
            <a:pPr lvl="2" algn="just"/>
            <a:r>
              <a:rPr lang="en-US" sz="1900" smtClean="0"/>
              <a:t>Growing peanuts or alfalfa to enrich soil with nitrogen</a:t>
            </a:r>
          </a:p>
          <a:p>
            <a:pPr lvl="2" algn="just"/>
            <a:r>
              <a:rPr lang="en-US" sz="1900" smtClean="0"/>
              <a:t>Long-term crop rotations</a:t>
            </a:r>
          </a:p>
        </p:txBody>
      </p:sp>
      <p:pic>
        <p:nvPicPr>
          <p:cNvPr id="77827" name="Picture 3" descr="C:\Users\Owner\AppData\Local\Microsoft\Windows\Temporary Internet Files\Content.IE5\WOJ510GU\MC900448513[1].jpg"/>
          <p:cNvPicPr>
            <a:picLocks noGrp="1" noChangeAspect="1" noChangeArrowheads="1"/>
          </p:cNvPicPr>
          <p:nvPr>
            <p:ph sz="quarter" idx="14"/>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a:xfrm>
            <a:off x="5181600" y="2743200"/>
            <a:ext cx="3446463" cy="3446463"/>
          </a:xfrm>
          <a:ln>
            <a:solidFill>
              <a:srgbClr val="C00000"/>
            </a:solid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b="1" i="1" dirty="0" smtClean="0">
                <a:solidFill>
                  <a:srgbClr val="C00000"/>
                </a:solidFill>
              </a:rPr>
              <a:t>In areas requiring irrigation…</a:t>
            </a:r>
          </a:p>
          <a:p>
            <a:pPr lvl="1">
              <a:defRPr/>
            </a:pPr>
            <a:r>
              <a:rPr lang="en-US" dirty="0" smtClean="0"/>
              <a:t>Water resources may be depleted.</a:t>
            </a:r>
          </a:p>
          <a:p>
            <a:pPr lvl="1" algn="just">
              <a:defRPr/>
            </a:pPr>
            <a:r>
              <a:rPr lang="en-US" dirty="0" smtClean="0"/>
              <a:t>Improvements in water well drilling technology and submersible pumps combined with drip irrigation have made it possible to increase crop yields.</a:t>
            </a:r>
          </a:p>
          <a:p>
            <a:pPr marL="303213" lvl="1" indent="0">
              <a:buFont typeface="Symbol" pitchFamily="18" charset="2"/>
              <a:buNone/>
              <a:defRPr/>
            </a:pPr>
            <a:r>
              <a:rPr lang="en-US" b="1" dirty="0" smtClean="0">
                <a:solidFill>
                  <a:srgbClr val="C00000"/>
                </a:solidFill>
              </a:rPr>
              <a:t>HOWEVER…</a:t>
            </a:r>
          </a:p>
          <a:p>
            <a:pPr lvl="1" algn="just">
              <a:defRPr/>
            </a:pPr>
            <a:r>
              <a:rPr lang="en-US" dirty="0" smtClean="0"/>
              <a:t>In some areas, these practices deplete water faster than it rate of recharge.</a:t>
            </a:r>
            <a:endParaRPr lang="en-US" dirty="0"/>
          </a:p>
        </p:txBody>
      </p:sp>
      <p:sp>
        <p:nvSpPr>
          <p:cNvPr id="56323" name="Title 2"/>
          <p:cNvSpPr>
            <a:spLocks noGrp="1"/>
          </p:cNvSpPr>
          <p:nvPr>
            <p:ph type="title"/>
          </p:nvPr>
        </p:nvSpPr>
        <p:spPr/>
        <p:txBody>
          <a:bodyPr/>
          <a:lstStyle/>
          <a:p>
            <a:r>
              <a:rPr lang="en-US" smtClean="0"/>
              <a:t>Sustainable Agriculture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smtClean="0"/>
              <a:t>Sustainable Agriculture</a:t>
            </a:r>
          </a:p>
        </p:txBody>
      </p:sp>
      <p:sp>
        <p:nvSpPr>
          <p:cNvPr id="4" name="Content Placeholder 3"/>
          <p:cNvSpPr>
            <a:spLocks noGrp="1"/>
          </p:cNvSpPr>
          <p:nvPr>
            <p:ph idx="1"/>
          </p:nvPr>
        </p:nvSpPr>
        <p:spPr/>
        <p:txBody>
          <a:bodyPr/>
          <a:lstStyle/>
          <a:p>
            <a:r>
              <a:rPr lang="en-US" sz="2800" b="1" smtClean="0">
                <a:solidFill>
                  <a:srgbClr val="C00000"/>
                </a:solidFill>
              </a:rPr>
              <a:t>What steps support drought resistant farming?</a:t>
            </a:r>
          </a:p>
          <a:p>
            <a:pPr lvl="1"/>
            <a:r>
              <a:rPr lang="en-US" smtClean="0"/>
              <a:t>Improving water conservation and storage measures</a:t>
            </a:r>
          </a:p>
          <a:p>
            <a:pPr lvl="1"/>
            <a:r>
              <a:rPr lang="en-US" smtClean="0"/>
              <a:t>Providing incentives for selection of drought-tolerant crop species</a:t>
            </a:r>
          </a:p>
          <a:p>
            <a:pPr lvl="1"/>
            <a:r>
              <a:rPr lang="en-US" smtClean="0"/>
              <a:t>Using reduced-volume irrigation systems</a:t>
            </a:r>
          </a:p>
          <a:p>
            <a:pPr lvl="1"/>
            <a:r>
              <a:rPr lang="en-US" smtClean="0"/>
              <a:t>Managing crops to reduce water loss</a:t>
            </a:r>
          </a:p>
        </p:txBody>
      </p:sp>
      <p:pic>
        <p:nvPicPr>
          <p:cNvPr id="78850" name="Picture 2" descr="C:\Program Files (x86)\Microsoft Office\MEDIA\CAGCAT10\j0293240.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781800" y="4572000"/>
            <a:ext cx="1565453" cy="11548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1524000"/>
            <a:ext cx="7772400" cy="1905000"/>
          </a:xfrm>
        </p:spPr>
        <p:txBody>
          <a:bodyPr/>
          <a:lstStyle/>
          <a:p>
            <a:r>
              <a:rPr lang="en-US" sz="4800" b="1" smtClean="0"/>
              <a:t>FUTURE FOOD </a:t>
            </a:r>
            <a:br>
              <a:rPr lang="en-US" sz="4800" b="1" smtClean="0"/>
            </a:br>
            <a:r>
              <a:rPr lang="en-US" sz="4800" b="1" smtClean="0"/>
              <a:t>SUPPLIES</a:t>
            </a:r>
          </a:p>
        </p:txBody>
      </p:sp>
      <p:pic>
        <p:nvPicPr>
          <p:cNvPr id="64514" name="Picture 2" descr="C:\Users\Owner\AppData\Local\Microsoft\Windows\Temporary Internet Files\Content.IE5\LTLN4AAN\MC900057734[1].wmf"/>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762000" y="4343400"/>
            <a:ext cx="2438400" cy="199030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a:buFont typeface="Wingdings" pitchFamily="2" charset="2"/>
              <a:buChar char="Ø"/>
            </a:pPr>
            <a:r>
              <a:rPr lang="en-US" sz="2800" b="1" smtClean="0">
                <a:solidFill>
                  <a:srgbClr val="C00000"/>
                </a:solidFill>
              </a:rPr>
              <a:t>Major products included…</a:t>
            </a:r>
          </a:p>
        </p:txBody>
      </p:sp>
      <p:sp>
        <p:nvSpPr>
          <p:cNvPr id="13315" name="Title 2"/>
          <p:cNvSpPr>
            <a:spLocks noGrp="1"/>
          </p:cNvSpPr>
          <p:nvPr>
            <p:ph type="title"/>
          </p:nvPr>
        </p:nvSpPr>
        <p:spPr/>
        <p:txBody>
          <a:bodyPr/>
          <a:lstStyle/>
          <a:p>
            <a:r>
              <a:rPr lang="en-US" smtClean="0"/>
              <a:t>The Role of Mercantilism</a:t>
            </a:r>
          </a:p>
        </p:txBody>
      </p:sp>
      <p:sp>
        <p:nvSpPr>
          <p:cNvPr id="4" name="TextBox 3"/>
          <p:cNvSpPr txBox="1">
            <a:spLocks noChangeArrowheads="1"/>
          </p:cNvSpPr>
          <p:nvPr/>
        </p:nvSpPr>
        <p:spPr bwMode="auto">
          <a:xfrm>
            <a:off x="228600" y="3375025"/>
            <a:ext cx="3687763" cy="831850"/>
          </a:xfrm>
          <a:prstGeom prst="rect">
            <a:avLst/>
          </a:prstGeom>
          <a:noFill/>
          <a:ln w="9525">
            <a:noFill/>
            <a:miter lim="800000"/>
            <a:headEnd/>
            <a:tailEnd/>
          </a:ln>
        </p:spPr>
        <p:txBody>
          <a:bodyPr>
            <a:spAutoFit/>
          </a:bodyPr>
          <a:lstStyle/>
          <a:p>
            <a:pPr algn="ctr"/>
            <a:r>
              <a:rPr lang="en-US" sz="2400"/>
              <a:t>Cotton from Egypt, Sudan, and India</a:t>
            </a:r>
          </a:p>
        </p:txBody>
      </p:sp>
      <p:sp>
        <p:nvSpPr>
          <p:cNvPr id="5" name="TextBox 4"/>
          <p:cNvSpPr txBox="1">
            <a:spLocks noChangeArrowheads="1"/>
          </p:cNvSpPr>
          <p:nvPr/>
        </p:nvSpPr>
        <p:spPr bwMode="auto">
          <a:xfrm>
            <a:off x="5873750" y="3165475"/>
            <a:ext cx="2827338" cy="1200150"/>
          </a:xfrm>
          <a:prstGeom prst="rect">
            <a:avLst/>
          </a:prstGeom>
          <a:noFill/>
          <a:ln w="9525">
            <a:noFill/>
            <a:miter lim="800000"/>
            <a:headEnd/>
            <a:tailEnd/>
          </a:ln>
        </p:spPr>
        <p:txBody>
          <a:bodyPr wrap="none">
            <a:spAutoFit/>
          </a:bodyPr>
          <a:lstStyle/>
          <a:p>
            <a:pPr algn="ctr"/>
            <a:r>
              <a:rPr lang="en-US" sz="2400"/>
              <a:t>Tobacco and cotton </a:t>
            </a:r>
          </a:p>
          <a:p>
            <a:pPr algn="ctr"/>
            <a:r>
              <a:rPr lang="en-US" sz="2400"/>
              <a:t>from the American</a:t>
            </a:r>
          </a:p>
          <a:p>
            <a:pPr algn="ctr"/>
            <a:r>
              <a:rPr lang="en-US" sz="2400"/>
              <a:t> colonies</a:t>
            </a:r>
          </a:p>
        </p:txBody>
      </p:sp>
      <p:sp>
        <p:nvSpPr>
          <p:cNvPr id="7" name="TextBox 6"/>
          <p:cNvSpPr txBox="1">
            <a:spLocks noChangeArrowheads="1"/>
          </p:cNvSpPr>
          <p:nvPr/>
        </p:nvSpPr>
        <p:spPr bwMode="auto">
          <a:xfrm>
            <a:off x="3048000" y="5029200"/>
            <a:ext cx="3733800" cy="1200150"/>
          </a:xfrm>
          <a:prstGeom prst="rect">
            <a:avLst/>
          </a:prstGeom>
          <a:noFill/>
          <a:ln w="9525">
            <a:noFill/>
            <a:miter lim="800000"/>
            <a:headEnd/>
            <a:tailEnd/>
          </a:ln>
        </p:spPr>
        <p:txBody>
          <a:bodyPr>
            <a:spAutoFit/>
          </a:bodyPr>
          <a:lstStyle/>
          <a:p>
            <a:pPr algn="ctr"/>
            <a:r>
              <a:rPr lang="en-US" sz="2400"/>
              <a:t>Sugar from the plantations in the</a:t>
            </a:r>
          </a:p>
          <a:p>
            <a:pPr algn="ctr"/>
            <a:r>
              <a:rPr lang="en-US" sz="2400"/>
              <a:t>Caribbean and Brazil</a:t>
            </a:r>
          </a:p>
        </p:txBody>
      </p:sp>
      <p:pic>
        <p:nvPicPr>
          <p:cNvPr id="13319" name="Picture 2" descr="C:\Users\Owner\AppData\Local\Microsoft\Windows\Temporary Internet Files\Content.IE5\7SOKX3GN\MP900401686[1].jpg"/>
          <p:cNvPicPr>
            <a:picLocks noChangeAspect="1" noChangeArrowheads="1"/>
          </p:cNvPicPr>
          <p:nvPr/>
        </p:nvPicPr>
        <p:blipFill>
          <a:blip r:embed="rId2" cstate="print"/>
          <a:srcRect/>
          <a:stretch>
            <a:fillRect/>
          </a:stretch>
        </p:blipFill>
        <p:spPr bwMode="auto">
          <a:xfrm>
            <a:off x="4054475" y="3217863"/>
            <a:ext cx="1720850" cy="1147762"/>
          </a:xfrm>
          <a:prstGeom prst="rect">
            <a:avLst/>
          </a:prstGeom>
          <a:noFill/>
          <a:ln w="9525">
            <a:noFill/>
            <a:miter lim="800000"/>
            <a:headEnd/>
            <a:tailEnd/>
          </a:ln>
        </p:spPr>
      </p:pic>
      <p:pic>
        <p:nvPicPr>
          <p:cNvPr id="13320" name="Picture 3" descr="C:\Users\Owner\AppData\Local\Microsoft\Windows\Temporary Internet Files\Content.IE5\MSJ24HHB\MC900113008[1].wmf"/>
          <p:cNvPicPr>
            <a:picLocks noChangeAspect="1" noChangeArrowheads="1"/>
          </p:cNvPicPr>
          <p:nvPr/>
        </p:nvPicPr>
        <p:blipFill>
          <a:blip r:embed="rId3" cstate="print"/>
          <a:srcRect/>
          <a:stretch>
            <a:fillRect/>
          </a:stretch>
        </p:blipFill>
        <p:spPr bwMode="auto">
          <a:xfrm>
            <a:off x="1316038" y="4854575"/>
            <a:ext cx="1035050" cy="1550988"/>
          </a:xfrm>
          <a:prstGeom prst="rect">
            <a:avLst/>
          </a:prstGeom>
          <a:noFill/>
          <a:ln w="9525">
            <a:noFill/>
            <a:miter lim="800000"/>
            <a:headEnd/>
            <a:tailEnd/>
          </a:ln>
        </p:spPr>
      </p:pic>
      <p:pic>
        <p:nvPicPr>
          <p:cNvPr id="13321" name="Picture 4" descr="C:\Users\Owner\AppData\Local\Microsoft\Windows\Temporary Internet Files\Content.IE5\POZSG6VI\MC900197526[1].wmf"/>
          <p:cNvPicPr>
            <a:picLocks noChangeAspect="1" noChangeArrowheads="1"/>
          </p:cNvPicPr>
          <p:nvPr/>
        </p:nvPicPr>
        <p:blipFill>
          <a:blip r:embed="rId4" cstate="print"/>
          <a:srcRect/>
          <a:stretch>
            <a:fillRect/>
          </a:stretch>
        </p:blipFill>
        <p:spPr bwMode="auto">
          <a:xfrm>
            <a:off x="7010400" y="5013325"/>
            <a:ext cx="1493838" cy="13827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5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750"/>
                                        <p:tgtEl>
                                          <p:spTgt spid="5">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right)">
                                      <p:cBhvr>
                                        <p:cTn id="15" dur="750"/>
                                        <p:tgtEl>
                                          <p:spTgt spid="5">
                                            <p:txEl>
                                              <p:pRg st="1" end="1"/>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right)">
                                      <p:cBhvr>
                                        <p:cTn id="18" dur="750"/>
                                        <p:tgtEl>
                                          <p:spTgt spid="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750"/>
                                        <p:tgtEl>
                                          <p:spTgt spid="7">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Symbol" pitchFamily="18" charset="2"/>
              <a:buNone/>
            </a:pPr>
            <a:r>
              <a:rPr lang="en-US" sz="2800" b="1" smtClean="0">
                <a:solidFill>
                  <a:srgbClr val="C00000"/>
                </a:solidFill>
              </a:rPr>
              <a:t>Today several strategies are used to ensure and improve the production and distribution of adequate food products around the world.</a:t>
            </a:r>
          </a:p>
        </p:txBody>
      </p:sp>
      <p:sp>
        <p:nvSpPr>
          <p:cNvPr id="59395" name="Title 2"/>
          <p:cNvSpPr>
            <a:spLocks noGrp="1"/>
          </p:cNvSpPr>
          <p:nvPr>
            <p:ph type="title"/>
          </p:nvPr>
        </p:nvSpPr>
        <p:spPr/>
        <p:txBody>
          <a:bodyPr/>
          <a:lstStyle/>
          <a:p>
            <a:r>
              <a:rPr lang="en-US" smtClean="0"/>
              <a:t>Future Food Supplies</a:t>
            </a:r>
          </a:p>
        </p:txBody>
      </p:sp>
      <p:pic>
        <p:nvPicPr>
          <p:cNvPr id="59396" name="Picture 2" descr="C:\Users\Owner\AppData\Local\Microsoft\Windows\Temporary Internet Files\Content.IE5\MSJ24HHB\MC900089522[1].wmf"/>
          <p:cNvPicPr>
            <a:picLocks noChangeAspect="1" noChangeArrowheads="1"/>
          </p:cNvPicPr>
          <p:nvPr/>
        </p:nvPicPr>
        <p:blipFill>
          <a:blip r:embed="rId2" cstate="print"/>
          <a:srcRect/>
          <a:stretch>
            <a:fillRect/>
          </a:stretch>
        </p:blipFill>
        <p:spPr bwMode="auto">
          <a:xfrm>
            <a:off x="3048000" y="4267200"/>
            <a:ext cx="2900363" cy="19812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a:xfrm>
            <a:off x="914400" y="3352800"/>
            <a:ext cx="7408863" cy="2819400"/>
          </a:xfrm>
        </p:spPr>
        <p:txBody>
          <a:bodyPr/>
          <a:lstStyle/>
          <a:p>
            <a:pPr algn="just">
              <a:buFont typeface="Wingdings" pitchFamily="2" charset="2"/>
              <a:buChar char="Ø"/>
            </a:pPr>
            <a:endParaRPr lang="en-US" sz="400" b="1" smtClean="0">
              <a:solidFill>
                <a:srgbClr val="C00000"/>
              </a:solidFill>
            </a:endParaRPr>
          </a:p>
          <a:p>
            <a:pPr algn="just">
              <a:buFont typeface="Wingdings" pitchFamily="2" charset="2"/>
              <a:buChar char="Ø"/>
            </a:pPr>
            <a:r>
              <a:rPr lang="en-US" sz="2800" b="1" smtClean="0">
                <a:solidFill>
                  <a:srgbClr val="C00000"/>
                </a:solidFill>
              </a:rPr>
              <a:t>Expansion of agricultural land</a:t>
            </a:r>
          </a:p>
          <a:p>
            <a:pPr lvl="1" algn="just">
              <a:buFont typeface="Wingdings" pitchFamily="2" charset="2"/>
              <a:buChar char="Ø"/>
            </a:pPr>
            <a:r>
              <a:rPr lang="en-US" smtClean="0"/>
              <a:t>The historical method of increasing food production has been to clear and plow land for planting.  However, this method is not as likely to increase food supplies as it once was.</a:t>
            </a:r>
          </a:p>
          <a:p>
            <a:pPr lvl="1" algn="just">
              <a:buFont typeface="Wingdings" pitchFamily="2" charset="2"/>
              <a:buChar char="Ø"/>
            </a:pPr>
            <a:r>
              <a:rPr lang="en-US" smtClean="0"/>
              <a:t>Only about 11% of the world’s land area is currently cultivated, but most of the remaining land is not arable.</a:t>
            </a:r>
          </a:p>
        </p:txBody>
      </p:sp>
      <p:sp>
        <p:nvSpPr>
          <p:cNvPr id="60419" name="Title 2"/>
          <p:cNvSpPr>
            <a:spLocks noGrp="1"/>
          </p:cNvSpPr>
          <p:nvPr>
            <p:ph type="title"/>
          </p:nvPr>
        </p:nvSpPr>
        <p:spPr/>
        <p:txBody>
          <a:bodyPr/>
          <a:lstStyle/>
          <a:p>
            <a:r>
              <a:rPr lang="en-US" smtClean="0"/>
              <a:t>Future Food Supplies</a:t>
            </a:r>
          </a:p>
        </p:txBody>
      </p:sp>
      <p:pic>
        <p:nvPicPr>
          <p:cNvPr id="60420" name="Picture 2" descr="C:\Users\Owner\AppData\Local\Microsoft\Windows\Temporary Internet Files\Content.IE5\1AWRSIRC\MP900448541[1].jpg"/>
          <p:cNvPicPr>
            <a:picLocks noChangeAspect="1" noChangeArrowheads="1"/>
          </p:cNvPicPr>
          <p:nvPr/>
        </p:nvPicPr>
        <p:blipFill>
          <a:blip r:embed="rId2" cstate="print"/>
          <a:srcRect/>
          <a:stretch>
            <a:fillRect/>
          </a:stretch>
        </p:blipFill>
        <p:spPr bwMode="auto">
          <a:xfrm>
            <a:off x="3124200" y="1447800"/>
            <a:ext cx="2782888" cy="1828800"/>
          </a:xfrm>
          <a:prstGeom prst="rect">
            <a:avLst/>
          </a:prstGeom>
          <a:noFill/>
          <a:ln w="38100">
            <a:solidFill>
              <a:srgbClr val="6A2A16"/>
            </a:solid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pPr>
              <a:buFont typeface="Wingdings" pitchFamily="2" charset="2"/>
              <a:buChar char="Ø"/>
            </a:pPr>
            <a:endParaRPr lang="en-US" sz="2800" b="1" smtClean="0">
              <a:solidFill>
                <a:srgbClr val="C00000"/>
              </a:solidFill>
            </a:endParaRPr>
          </a:p>
          <a:p>
            <a:pPr>
              <a:buFont typeface="Wingdings" pitchFamily="2" charset="2"/>
              <a:buChar char="Ø"/>
            </a:pPr>
            <a:endParaRPr lang="en-US" sz="2800" b="1" smtClean="0">
              <a:solidFill>
                <a:srgbClr val="C00000"/>
              </a:solidFill>
            </a:endParaRPr>
          </a:p>
          <a:p>
            <a:pPr>
              <a:buFont typeface="Wingdings" pitchFamily="2" charset="2"/>
              <a:buChar char="Ø"/>
            </a:pPr>
            <a:r>
              <a:rPr lang="en-US" sz="2800" b="1" smtClean="0">
                <a:solidFill>
                  <a:srgbClr val="C00000"/>
                </a:solidFill>
              </a:rPr>
              <a:t>Expansion of agricultural land</a:t>
            </a:r>
          </a:p>
          <a:p>
            <a:pPr lvl="1">
              <a:buFont typeface="Wingdings" pitchFamily="2" charset="2"/>
              <a:buChar char="Ø"/>
            </a:pPr>
            <a:r>
              <a:rPr lang="en-US" smtClean="0"/>
              <a:t>Some land has been lost due to desertification, a deterioration of the land because of over-grazing and over-planting.</a:t>
            </a:r>
          </a:p>
          <a:p>
            <a:pPr lvl="1">
              <a:buFont typeface="Wingdings" pitchFamily="2" charset="2"/>
              <a:buChar char="Ø"/>
            </a:pPr>
            <a:r>
              <a:rPr lang="en-US" smtClean="0"/>
              <a:t>Irrigation can also ruin land in dry areas because hard soils do not allow proper drainage.</a:t>
            </a:r>
          </a:p>
        </p:txBody>
      </p:sp>
      <p:sp>
        <p:nvSpPr>
          <p:cNvPr id="61443" name="Title 2"/>
          <p:cNvSpPr>
            <a:spLocks noGrp="1"/>
          </p:cNvSpPr>
          <p:nvPr>
            <p:ph type="title"/>
          </p:nvPr>
        </p:nvSpPr>
        <p:spPr/>
        <p:txBody>
          <a:bodyPr/>
          <a:lstStyle/>
          <a:p>
            <a:r>
              <a:rPr lang="en-US" smtClean="0"/>
              <a:t>Future Food Supplies</a:t>
            </a:r>
          </a:p>
        </p:txBody>
      </p:sp>
      <p:pic>
        <p:nvPicPr>
          <p:cNvPr id="61444" name="Picture 2" descr="C:\Users\Owner\AppData\Local\Microsoft\Windows\Temporary Internet Files\Content.IE5\1AWRSIRC\MP900448541[1].jpg"/>
          <p:cNvPicPr>
            <a:picLocks noChangeAspect="1" noChangeArrowheads="1"/>
          </p:cNvPicPr>
          <p:nvPr/>
        </p:nvPicPr>
        <p:blipFill>
          <a:blip r:embed="rId2" cstate="print"/>
          <a:srcRect/>
          <a:stretch>
            <a:fillRect/>
          </a:stretch>
        </p:blipFill>
        <p:spPr bwMode="auto">
          <a:xfrm>
            <a:off x="3200400" y="1524000"/>
            <a:ext cx="2782888" cy="1828800"/>
          </a:xfrm>
          <a:prstGeom prst="rect">
            <a:avLst/>
          </a:prstGeom>
          <a:noFill/>
          <a:ln w="38100">
            <a:solidFill>
              <a:srgbClr val="6A2A16"/>
            </a:solid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p:txBody>
          <a:bodyPr/>
          <a:lstStyle/>
          <a:p>
            <a:pPr>
              <a:buFont typeface="Wingdings" pitchFamily="2" charset="2"/>
              <a:buChar char="Ø"/>
            </a:pPr>
            <a:endParaRPr lang="en-US" sz="2800" b="1" dirty="0" smtClean="0">
              <a:solidFill>
                <a:srgbClr val="C00000"/>
              </a:solidFill>
            </a:endParaRPr>
          </a:p>
          <a:p>
            <a:pPr>
              <a:buFont typeface="Wingdings" pitchFamily="2" charset="2"/>
              <a:buChar char="Ø"/>
            </a:pPr>
            <a:endParaRPr lang="en-US" sz="2800" b="1" dirty="0" smtClean="0">
              <a:solidFill>
                <a:srgbClr val="C00000"/>
              </a:solidFill>
            </a:endParaRPr>
          </a:p>
          <a:p>
            <a:pPr>
              <a:buFont typeface="Wingdings" pitchFamily="2" charset="2"/>
              <a:buChar char="Ø"/>
            </a:pPr>
            <a:r>
              <a:rPr lang="en-US" sz="2800" b="1" dirty="0" smtClean="0">
                <a:solidFill>
                  <a:srgbClr val="C00000"/>
                </a:solidFill>
              </a:rPr>
              <a:t>Expansion of agricultural land</a:t>
            </a:r>
          </a:p>
          <a:p>
            <a:pPr lvl="1">
              <a:buFont typeface="Wingdings" pitchFamily="2" charset="2"/>
              <a:buChar char="Ø"/>
            </a:pPr>
            <a:r>
              <a:rPr lang="en-US" dirty="0" smtClean="0"/>
              <a:t>Urbanization also cuts down on available land space, as farms are replaced by:</a:t>
            </a:r>
          </a:p>
          <a:p>
            <a:pPr lvl="3">
              <a:buFont typeface="Wingdings" pitchFamily="2" charset="2"/>
              <a:buChar char="Ø"/>
            </a:pPr>
            <a:r>
              <a:rPr lang="en-US" dirty="0" smtClean="0"/>
              <a:t>homes</a:t>
            </a:r>
          </a:p>
          <a:p>
            <a:pPr lvl="3">
              <a:buFont typeface="Wingdings" pitchFamily="2" charset="2"/>
              <a:buChar char="Ø"/>
            </a:pPr>
            <a:r>
              <a:rPr lang="en-US" dirty="0" smtClean="0"/>
              <a:t>roads</a:t>
            </a:r>
          </a:p>
          <a:p>
            <a:pPr lvl="3">
              <a:buFont typeface="Wingdings" pitchFamily="2" charset="2"/>
              <a:buChar char="Ø"/>
            </a:pPr>
            <a:r>
              <a:rPr lang="en-US" dirty="0" smtClean="0"/>
              <a:t>shops</a:t>
            </a:r>
          </a:p>
        </p:txBody>
      </p:sp>
      <p:sp>
        <p:nvSpPr>
          <p:cNvPr id="62467" name="Title 2"/>
          <p:cNvSpPr>
            <a:spLocks noGrp="1"/>
          </p:cNvSpPr>
          <p:nvPr>
            <p:ph type="title"/>
          </p:nvPr>
        </p:nvSpPr>
        <p:spPr/>
        <p:txBody>
          <a:bodyPr/>
          <a:lstStyle/>
          <a:p>
            <a:r>
              <a:rPr lang="en-US" smtClean="0"/>
              <a:t>Future Food Supplies</a:t>
            </a:r>
          </a:p>
        </p:txBody>
      </p:sp>
      <p:pic>
        <p:nvPicPr>
          <p:cNvPr id="62468" name="Picture 2" descr="C:\Users\Owner\AppData\Local\Microsoft\Windows\Temporary Internet Files\Content.IE5\1AWRSIRC\MP900448541[1].jpg"/>
          <p:cNvPicPr>
            <a:picLocks noChangeAspect="1" noChangeArrowheads="1"/>
          </p:cNvPicPr>
          <p:nvPr/>
        </p:nvPicPr>
        <p:blipFill>
          <a:blip r:embed="rId2" cstate="print"/>
          <a:srcRect/>
          <a:stretch>
            <a:fillRect/>
          </a:stretch>
        </p:blipFill>
        <p:spPr bwMode="auto">
          <a:xfrm>
            <a:off x="3124200" y="1447800"/>
            <a:ext cx="2782888" cy="1828800"/>
          </a:xfrm>
          <a:prstGeom prst="rect">
            <a:avLst/>
          </a:prstGeom>
          <a:noFill/>
          <a:ln w="38100">
            <a:solidFill>
              <a:srgbClr val="6A2A16"/>
            </a:solid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381000" y="2362200"/>
            <a:ext cx="7408863" cy="2430463"/>
          </a:xfrm>
        </p:spPr>
        <p:txBody>
          <a:bodyPr/>
          <a:lstStyle/>
          <a:p>
            <a:pPr>
              <a:buFont typeface="Wingdings" pitchFamily="2" charset="2"/>
              <a:buChar char="Ø"/>
            </a:pPr>
            <a:r>
              <a:rPr lang="en-US" sz="2800" b="1" dirty="0" smtClean="0">
                <a:solidFill>
                  <a:srgbClr val="C00000"/>
                </a:solidFill>
              </a:rPr>
              <a:t>Increase in land productivity</a:t>
            </a:r>
          </a:p>
          <a:p>
            <a:pPr lvl="1" algn="just">
              <a:buFont typeface="Wingdings" pitchFamily="2" charset="2"/>
              <a:buChar char="Ø"/>
            </a:pPr>
            <a:r>
              <a:rPr lang="en-US" dirty="0" smtClean="0"/>
              <a:t>The Green Revolution made this alternative for increasing the food supply a viable one.</a:t>
            </a:r>
          </a:p>
          <a:p>
            <a:pPr lvl="1" algn="just">
              <a:buFont typeface="Wingdings" pitchFamily="2" charset="2"/>
              <a:buChar char="Ø"/>
            </a:pPr>
            <a:r>
              <a:rPr lang="en-US" dirty="0" smtClean="0"/>
              <a:t>New hybrids and nutrients are added to the soil through </a:t>
            </a:r>
            <a:r>
              <a:rPr lang="en-US" dirty="0" smtClean="0"/>
              <a:t>fertilizer, </a:t>
            </a:r>
            <a:r>
              <a:rPr lang="en-US" dirty="0" smtClean="0"/>
              <a:t>and more crops are </a:t>
            </a:r>
            <a:r>
              <a:rPr lang="en-US" dirty="0" smtClean="0"/>
              <a:t>produced, </a:t>
            </a:r>
            <a:r>
              <a:rPr lang="en-US" dirty="0" smtClean="0"/>
              <a:t>and more animals are supported.</a:t>
            </a:r>
          </a:p>
        </p:txBody>
      </p:sp>
      <p:sp>
        <p:nvSpPr>
          <p:cNvPr id="63491" name="Title 2"/>
          <p:cNvSpPr>
            <a:spLocks noGrp="1"/>
          </p:cNvSpPr>
          <p:nvPr>
            <p:ph type="title"/>
          </p:nvPr>
        </p:nvSpPr>
        <p:spPr/>
        <p:txBody>
          <a:bodyPr/>
          <a:lstStyle/>
          <a:p>
            <a:r>
              <a:rPr lang="en-US" dirty="0" smtClean="0"/>
              <a:t>Future Food Supplies</a:t>
            </a:r>
          </a:p>
        </p:txBody>
      </p:sp>
      <p:pic>
        <p:nvPicPr>
          <p:cNvPr id="67587" name="Picture 3" descr="C:\Users\Owner\AppData\Local\Microsoft\Windows\Temporary Internet Files\Content.IE5\MSJ24HHB\MP900433167[1].jpg"/>
          <p:cNvPicPr>
            <a:picLocks noChangeAspect="1" noChangeArrowheads="1"/>
          </p:cNvPicPr>
          <p:nvPr/>
        </p:nvPicPr>
        <p:blipFill>
          <a:blip r:embed="rId2" cstate="print"/>
          <a:srcRect/>
          <a:stretch>
            <a:fillRect/>
          </a:stretch>
        </p:blipFill>
        <p:spPr bwMode="auto">
          <a:xfrm>
            <a:off x="4876800" y="4522788"/>
            <a:ext cx="2514600" cy="1882775"/>
          </a:xfrm>
          <a:prstGeom prst="rect">
            <a:avLst/>
          </a:prstGeom>
          <a:noFill/>
          <a:ln w="57150">
            <a:solidFill>
              <a:srgbClr val="6A2A16"/>
            </a:solid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1250"/>
                                        <p:tgtEl>
                                          <p:spTgt spid="67587"/>
                                        </p:tgtEl>
                                      </p:cBhvr>
                                    </p:animEffect>
                                    <p:anim calcmode="lin" valueType="num">
                                      <p:cBhvr>
                                        <p:cTn id="8" dur="1250" fill="hold"/>
                                        <p:tgtEl>
                                          <p:spTgt spid="67587"/>
                                        </p:tgtEl>
                                        <p:attrNameLst>
                                          <p:attrName>ppt_x</p:attrName>
                                        </p:attrNameLst>
                                      </p:cBhvr>
                                      <p:tavLst>
                                        <p:tav tm="0">
                                          <p:val>
                                            <p:strVal val="#ppt_x"/>
                                          </p:val>
                                        </p:tav>
                                        <p:tav tm="100000">
                                          <p:val>
                                            <p:strVal val="#ppt_x"/>
                                          </p:val>
                                        </p:tav>
                                      </p:tavLst>
                                    </p:anim>
                                    <p:anim calcmode="lin" valueType="num">
                                      <p:cBhvr>
                                        <p:cTn id="9" dur="1250" fill="hold"/>
                                        <p:tgtEl>
                                          <p:spTgt spid="67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871538" y="2674938"/>
            <a:ext cx="7408862" cy="3649662"/>
          </a:xfrm>
        </p:spPr>
        <p:txBody>
          <a:bodyPr/>
          <a:lstStyle/>
          <a:p>
            <a:pPr>
              <a:buFont typeface="Wingdings" pitchFamily="2" charset="2"/>
              <a:buChar char="Ø"/>
            </a:pPr>
            <a:endParaRPr lang="en-US" sz="2800" b="1" dirty="0" smtClean="0">
              <a:solidFill>
                <a:srgbClr val="C00000"/>
              </a:solidFill>
            </a:endParaRPr>
          </a:p>
          <a:p>
            <a:pPr>
              <a:buFont typeface="Wingdings" pitchFamily="2" charset="2"/>
              <a:buChar char="Ø"/>
            </a:pPr>
            <a:endParaRPr lang="en-US" sz="2800" b="1" dirty="0" smtClean="0">
              <a:solidFill>
                <a:srgbClr val="C00000"/>
              </a:solidFill>
            </a:endParaRPr>
          </a:p>
          <a:p>
            <a:pPr>
              <a:buFont typeface="Wingdings" pitchFamily="2" charset="2"/>
              <a:buChar char="Ø"/>
            </a:pPr>
            <a:endParaRPr lang="en-US" sz="400" b="1" dirty="0" smtClean="0">
              <a:solidFill>
                <a:srgbClr val="C00000"/>
              </a:solidFill>
            </a:endParaRPr>
          </a:p>
          <a:p>
            <a:pPr>
              <a:buFont typeface="Wingdings" pitchFamily="2" charset="2"/>
              <a:buChar char="Ø"/>
            </a:pPr>
            <a:endParaRPr lang="en-US" sz="400" b="1" dirty="0" smtClean="0">
              <a:solidFill>
                <a:srgbClr val="C00000"/>
              </a:solidFill>
            </a:endParaRPr>
          </a:p>
          <a:p>
            <a:pPr>
              <a:buFont typeface="Wingdings" pitchFamily="2" charset="2"/>
              <a:buChar char="Ø"/>
            </a:pPr>
            <a:r>
              <a:rPr lang="en-US" sz="2800" b="1" dirty="0" smtClean="0">
                <a:solidFill>
                  <a:srgbClr val="C00000"/>
                </a:solidFill>
              </a:rPr>
              <a:t>Identification of new food sources</a:t>
            </a:r>
          </a:p>
          <a:p>
            <a:pPr lvl="1" algn="just">
              <a:buFont typeface="Wingdings" pitchFamily="2" charset="2"/>
              <a:buChar char="Ø"/>
            </a:pPr>
            <a:r>
              <a:rPr lang="en-US" dirty="0" smtClean="0"/>
              <a:t>With improved access to ocean food away from the shore, more food sources may be found.</a:t>
            </a:r>
          </a:p>
          <a:p>
            <a:pPr lvl="1" algn="just">
              <a:buFont typeface="Wingdings" pitchFamily="2" charset="2"/>
              <a:buChar char="Ø"/>
            </a:pPr>
            <a:r>
              <a:rPr lang="en-US" dirty="0" smtClean="0"/>
              <a:t>Many people avoid food for social reasons, but other </a:t>
            </a:r>
            <a:r>
              <a:rPr lang="en-US" dirty="0" smtClean="0"/>
              <a:t>nutritious products </a:t>
            </a:r>
            <a:r>
              <a:rPr lang="en-US" smtClean="0"/>
              <a:t>may </a:t>
            </a:r>
            <a:r>
              <a:rPr lang="en-US" smtClean="0"/>
              <a:t>become popular</a:t>
            </a:r>
            <a:r>
              <a:rPr lang="en-US" dirty="0" smtClean="0"/>
              <a:t>.</a:t>
            </a:r>
            <a:endParaRPr lang="en-US" dirty="0" smtClean="0"/>
          </a:p>
          <a:p>
            <a:pPr lvl="2" algn="just">
              <a:buFont typeface="Wingdings" pitchFamily="2" charset="2"/>
              <a:buChar char="Ø"/>
            </a:pPr>
            <a:r>
              <a:rPr lang="en-US" dirty="0" smtClean="0"/>
              <a:t>Example:  soybeans</a:t>
            </a:r>
          </a:p>
        </p:txBody>
      </p:sp>
      <p:sp>
        <p:nvSpPr>
          <p:cNvPr id="64515" name="Title 2"/>
          <p:cNvSpPr>
            <a:spLocks noGrp="1"/>
          </p:cNvSpPr>
          <p:nvPr>
            <p:ph type="title"/>
          </p:nvPr>
        </p:nvSpPr>
        <p:spPr/>
        <p:txBody>
          <a:bodyPr/>
          <a:lstStyle/>
          <a:p>
            <a:r>
              <a:rPr lang="en-US" smtClean="0"/>
              <a:t>Future Food Supplies</a:t>
            </a:r>
          </a:p>
        </p:txBody>
      </p:sp>
      <p:pic>
        <p:nvPicPr>
          <p:cNvPr id="64516" name="Picture 2" descr="C:\Users\Owner\AppData\Local\Microsoft\Windows\Temporary Internet Files\Content.IE5\LTLN4AAN\MC900438851[1].jpg"/>
          <p:cNvPicPr>
            <a:picLocks noChangeAspect="1" noChangeArrowheads="1"/>
          </p:cNvPicPr>
          <p:nvPr/>
        </p:nvPicPr>
        <p:blipFill>
          <a:blip r:embed="rId2" cstate="print"/>
          <a:srcRect/>
          <a:stretch>
            <a:fillRect/>
          </a:stretch>
        </p:blipFill>
        <p:spPr bwMode="auto">
          <a:xfrm>
            <a:off x="3352800" y="1295400"/>
            <a:ext cx="2441575" cy="24384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defRPr/>
            </a:pPr>
            <a:r>
              <a:rPr lang="en-US" sz="2800" b="1" dirty="0" smtClean="0">
                <a:solidFill>
                  <a:srgbClr val="C00000"/>
                </a:solidFill>
              </a:rPr>
              <a:t>Improved distribution of food</a:t>
            </a:r>
          </a:p>
          <a:p>
            <a:pPr lvl="1" algn="just">
              <a:buFont typeface="Wingdings" pitchFamily="2" charset="2"/>
              <a:buChar char="Ø"/>
              <a:defRPr/>
            </a:pPr>
            <a:r>
              <a:rPr lang="en-US" dirty="0" smtClean="0"/>
              <a:t>The top three export grains are</a:t>
            </a:r>
          </a:p>
          <a:p>
            <a:pPr lvl="2" algn="just">
              <a:buFont typeface="Wingdings" pitchFamily="2" charset="2"/>
              <a:buChar char="Ø"/>
              <a:defRPr/>
            </a:pPr>
            <a:r>
              <a:rPr lang="en-US" dirty="0" smtClean="0"/>
              <a:t>wheat</a:t>
            </a:r>
          </a:p>
          <a:p>
            <a:pPr lvl="2" algn="just">
              <a:buFont typeface="Wingdings" pitchFamily="2" charset="2"/>
              <a:buChar char="Ø"/>
              <a:defRPr/>
            </a:pPr>
            <a:r>
              <a:rPr lang="en-US" dirty="0" smtClean="0"/>
              <a:t>corn</a:t>
            </a:r>
          </a:p>
          <a:p>
            <a:pPr lvl="2" algn="just">
              <a:buFont typeface="Wingdings" pitchFamily="2" charset="2"/>
              <a:buChar char="Ø"/>
              <a:defRPr/>
            </a:pPr>
            <a:r>
              <a:rPr lang="en-US" dirty="0" smtClean="0"/>
              <a:t>rice</a:t>
            </a:r>
          </a:p>
          <a:p>
            <a:pPr lvl="1" algn="just">
              <a:buFont typeface="Wingdings" pitchFamily="2" charset="2"/>
              <a:buChar char="Ø"/>
              <a:defRPr/>
            </a:pPr>
            <a:r>
              <a:rPr lang="en-US" dirty="0" smtClean="0"/>
              <a:t>Most of those grains come from the </a:t>
            </a:r>
            <a:r>
              <a:rPr lang="en-US" b="1" dirty="0" smtClean="0">
                <a:solidFill>
                  <a:srgbClr val="C00000"/>
                </a:solidFill>
              </a:rPr>
              <a:t>U.S.</a:t>
            </a:r>
          </a:p>
          <a:p>
            <a:pPr lvl="1" algn="just">
              <a:buFont typeface="Wingdings" pitchFamily="2" charset="2"/>
              <a:buChar char="Ø"/>
              <a:defRPr/>
            </a:pPr>
            <a:r>
              <a:rPr lang="en-US" b="1" dirty="0" smtClean="0">
                <a:solidFill>
                  <a:srgbClr val="C00000"/>
                </a:solidFill>
              </a:rPr>
              <a:t>Thailand </a:t>
            </a:r>
            <a:r>
              <a:rPr lang="en-US" dirty="0" smtClean="0"/>
              <a:t>has replaced the U.S. as the leading exporter of rice.</a:t>
            </a:r>
            <a:endParaRPr lang="en-US" dirty="0"/>
          </a:p>
          <a:p>
            <a:pPr marL="627063" lvl="2" indent="0">
              <a:buFont typeface="Symbol" pitchFamily="18" charset="2"/>
              <a:buNone/>
              <a:defRPr/>
            </a:pPr>
            <a:endParaRPr lang="en-US" dirty="0" smtClean="0"/>
          </a:p>
        </p:txBody>
      </p:sp>
      <p:sp>
        <p:nvSpPr>
          <p:cNvPr id="65539" name="Title 2"/>
          <p:cNvSpPr>
            <a:spLocks noGrp="1"/>
          </p:cNvSpPr>
          <p:nvPr>
            <p:ph type="title"/>
          </p:nvPr>
        </p:nvSpPr>
        <p:spPr/>
        <p:txBody>
          <a:bodyPr/>
          <a:lstStyle/>
          <a:p>
            <a:r>
              <a:rPr lang="en-US" smtClean="0"/>
              <a:t>Future Food Supplies</a:t>
            </a:r>
          </a:p>
        </p:txBody>
      </p:sp>
      <p:pic>
        <p:nvPicPr>
          <p:cNvPr id="65540" name="Picture 2" descr="C:\Users\Owner\AppData\Local\Microsoft\Windows\Temporary Internet Files\Content.IE5\1AWRSIRC\MC900331375[1].wmf"/>
          <p:cNvPicPr>
            <a:picLocks noChangeAspect="1" noChangeArrowheads="1"/>
          </p:cNvPicPr>
          <p:nvPr/>
        </p:nvPicPr>
        <p:blipFill>
          <a:blip r:embed="rId2" cstate="print"/>
          <a:srcRect/>
          <a:stretch>
            <a:fillRect/>
          </a:stretch>
        </p:blipFill>
        <p:spPr bwMode="auto">
          <a:xfrm>
            <a:off x="6172200" y="3200400"/>
            <a:ext cx="1816100" cy="12652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2709863"/>
            <a:ext cx="5613400" cy="3451225"/>
          </a:xfrm>
        </p:spPr>
        <p:txBody>
          <a:bodyPr/>
          <a:lstStyle/>
          <a:p>
            <a:pPr algn="just">
              <a:buFont typeface="Wingdings" pitchFamily="2" charset="2"/>
              <a:buChar char="Ø"/>
            </a:pPr>
            <a:r>
              <a:rPr lang="en-US" sz="2800" b="1" smtClean="0">
                <a:solidFill>
                  <a:srgbClr val="C00000"/>
                </a:solidFill>
              </a:rPr>
              <a:t>Improved distribution of food</a:t>
            </a:r>
          </a:p>
          <a:p>
            <a:pPr lvl="1" algn="just">
              <a:buFont typeface="Wingdings" pitchFamily="2" charset="2"/>
              <a:buChar char="Ø"/>
            </a:pPr>
            <a:r>
              <a:rPr lang="en-US" smtClean="0"/>
              <a:t>In countries that export, food sometimes goes to waste, either because markets are not coordinated properly or because the government subsidizes crops.</a:t>
            </a:r>
          </a:p>
          <a:p>
            <a:pPr lvl="1" algn="just">
              <a:buFont typeface="Wingdings" pitchFamily="2" charset="2"/>
              <a:buChar char="Ø"/>
            </a:pPr>
            <a:r>
              <a:rPr lang="en-US" smtClean="0"/>
              <a:t>Meanwhile, countries that need food cannot buy it, either from lack of resources or poor coordination of markets.</a:t>
            </a:r>
          </a:p>
        </p:txBody>
      </p:sp>
      <p:sp>
        <p:nvSpPr>
          <p:cNvPr id="66563" name="Title 2"/>
          <p:cNvSpPr>
            <a:spLocks noGrp="1"/>
          </p:cNvSpPr>
          <p:nvPr>
            <p:ph type="title"/>
          </p:nvPr>
        </p:nvSpPr>
        <p:spPr/>
        <p:txBody>
          <a:bodyPr/>
          <a:lstStyle/>
          <a:p>
            <a:r>
              <a:rPr lang="en-US" smtClean="0"/>
              <a:t>Future Food Supplies</a:t>
            </a:r>
          </a:p>
        </p:txBody>
      </p:sp>
      <p:pic>
        <p:nvPicPr>
          <p:cNvPr id="66564" name="Picture 2" descr="C:\Users\Owner\AppData\Local\Microsoft\Windows\Temporary Internet Files\Content.IE5\1AWRSIRC\MP900443881[1].jpg"/>
          <p:cNvPicPr>
            <a:picLocks noChangeAspect="1" noChangeArrowheads="1"/>
          </p:cNvPicPr>
          <p:nvPr/>
        </p:nvPicPr>
        <p:blipFill>
          <a:blip r:embed="rId2" cstate="print"/>
          <a:srcRect/>
          <a:stretch>
            <a:fillRect/>
          </a:stretch>
        </p:blipFill>
        <p:spPr bwMode="auto">
          <a:xfrm>
            <a:off x="420688" y="2813050"/>
            <a:ext cx="2155825" cy="32305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85800" y="2514600"/>
            <a:ext cx="3352800" cy="1066800"/>
          </a:xfrm>
        </p:spPr>
        <p:txBody>
          <a:bodyPr/>
          <a:lstStyle/>
          <a:p>
            <a:pPr algn="just">
              <a:spcBef>
                <a:spcPct val="0"/>
              </a:spcBef>
            </a:pPr>
            <a:r>
              <a:rPr lang="en-US" sz="2000" b="1" smtClean="0"/>
              <a:t>Farming is still the major occupation in less developed countries.</a:t>
            </a:r>
          </a:p>
        </p:txBody>
      </p:sp>
      <p:sp>
        <p:nvSpPr>
          <p:cNvPr id="67587" name="Title 2"/>
          <p:cNvSpPr>
            <a:spLocks noGrp="1"/>
          </p:cNvSpPr>
          <p:nvPr>
            <p:ph type="title"/>
          </p:nvPr>
        </p:nvSpPr>
        <p:spPr>
          <a:xfrm>
            <a:off x="533400" y="1143000"/>
            <a:ext cx="3352800" cy="533400"/>
          </a:xfrm>
        </p:spPr>
        <p:txBody>
          <a:bodyPr/>
          <a:lstStyle/>
          <a:p>
            <a:pPr algn="ctr"/>
            <a:r>
              <a:rPr lang="en-US" sz="3600" b="1" smtClean="0">
                <a:solidFill>
                  <a:srgbClr val="C00000"/>
                </a:solidFill>
              </a:rPr>
              <a:t>Summary</a:t>
            </a:r>
          </a:p>
        </p:txBody>
      </p:sp>
      <p:sp>
        <p:nvSpPr>
          <p:cNvPr id="4" name="Content Placeholder 3"/>
          <p:cNvSpPr>
            <a:spLocks noGrp="1"/>
          </p:cNvSpPr>
          <p:nvPr>
            <p:ph idx="1"/>
          </p:nvPr>
        </p:nvSpPr>
        <p:spPr>
          <a:xfrm>
            <a:off x="4495800" y="2895600"/>
            <a:ext cx="4060825" cy="2667000"/>
          </a:xfrm>
        </p:spPr>
        <p:txBody>
          <a:bodyPr/>
          <a:lstStyle/>
          <a:p>
            <a:pPr marL="303213" lvl="1" indent="0" algn="just">
              <a:buFont typeface="Symbol" pitchFamily="18" charset="2"/>
              <a:buNone/>
            </a:pPr>
            <a:r>
              <a:rPr lang="en-US" b="1" smtClean="0"/>
              <a:t>In more developed countries, fewer people are farmers, but many are employed in the food business, including plants, supermarkets, restaurants, and food wholesalers.</a:t>
            </a:r>
          </a:p>
        </p:txBody>
      </p:sp>
      <p:pic>
        <p:nvPicPr>
          <p:cNvPr id="67589" name="Picture 2" descr="C:\Users\Owner\AppData\Local\Microsoft\Windows\Temporary Internet Files\Content.IE5\LTLN4AAN\MC900044899[1].wmf"/>
          <p:cNvPicPr>
            <a:picLocks noChangeAspect="1" noChangeArrowheads="1"/>
          </p:cNvPicPr>
          <p:nvPr/>
        </p:nvPicPr>
        <p:blipFill>
          <a:blip r:embed="rId2" cstate="print"/>
          <a:srcRect/>
          <a:stretch>
            <a:fillRect/>
          </a:stretch>
        </p:blipFill>
        <p:spPr bwMode="auto">
          <a:xfrm>
            <a:off x="1143000" y="3810000"/>
            <a:ext cx="2438400" cy="20272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250"/>
                                        <p:tgtEl>
                                          <p:spTgt spid="2">
                                            <p:txEl>
                                              <p:pRg st="0" end="0"/>
                                            </p:txEl>
                                          </p:spTgt>
                                        </p:tgtEl>
                                      </p:cBhvr>
                                    </p:animEffect>
                                    <p:anim calcmode="lin" valueType="num">
                                      <p:cBhvr>
                                        <p:cTn id="8" dur="125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125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125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250"/>
                                        <p:tgtEl>
                                          <p:spTgt spid="4">
                                            <p:txEl>
                                              <p:pRg st="0" end="0"/>
                                            </p:txEl>
                                          </p:spTgt>
                                        </p:tgtEl>
                                      </p:cBhvr>
                                    </p:animEffect>
                                    <p:anim calcmode="lin" valueType="num">
                                      <p:cBhvr>
                                        <p:cTn id="16" dur="125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7" dur="125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125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Font typeface="Symbol" pitchFamily="18" charset="2"/>
              <a:buNone/>
            </a:pPr>
            <a:r>
              <a:rPr lang="en-US" sz="2800" b="1" smtClean="0">
                <a:solidFill>
                  <a:srgbClr val="C00000"/>
                </a:solidFill>
              </a:rPr>
              <a:t>Farming continues to alter the earth’s landscape, leaving the human imprint deeply ingrained on the land.</a:t>
            </a:r>
          </a:p>
        </p:txBody>
      </p:sp>
      <p:sp>
        <p:nvSpPr>
          <p:cNvPr id="68611" name="Title 2"/>
          <p:cNvSpPr>
            <a:spLocks noGrp="1"/>
          </p:cNvSpPr>
          <p:nvPr>
            <p:ph type="title"/>
          </p:nvPr>
        </p:nvSpPr>
        <p:spPr/>
        <p:txBody>
          <a:bodyPr/>
          <a:lstStyle/>
          <a:p>
            <a:r>
              <a:rPr lang="en-US" smtClean="0"/>
              <a:t>Summary</a:t>
            </a:r>
          </a:p>
        </p:txBody>
      </p:sp>
      <p:pic>
        <p:nvPicPr>
          <p:cNvPr id="72707" name="Picture 3" descr="C:\Users\Owner\AppData\Local\Microsoft\Windows\Temporary Internet Files\Content.IE5\1AWRSIRC\MC900332044[1].wmf"/>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3505200" y="4114800"/>
            <a:ext cx="2209800" cy="2020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33400" y="2674938"/>
            <a:ext cx="8001000" cy="3451225"/>
          </a:xfrm>
        </p:spPr>
        <p:txBody>
          <a:bodyPr/>
          <a:lstStyle/>
          <a:p>
            <a:pPr marL="0" indent="0" algn="just">
              <a:buFont typeface="Symbol" pitchFamily="18" charset="2"/>
              <a:buNone/>
            </a:pPr>
            <a:r>
              <a:rPr lang="en-US" sz="2800" dirty="0" smtClean="0"/>
              <a:t>These goods were marketed mainly in </a:t>
            </a:r>
            <a:r>
              <a:rPr lang="en-US" sz="2800" b="1" dirty="0" smtClean="0">
                <a:solidFill>
                  <a:srgbClr val="C00000"/>
                </a:solidFill>
              </a:rPr>
              <a:t>Europe</a:t>
            </a:r>
            <a:r>
              <a:rPr lang="en-US" sz="2800" dirty="0" smtClean="0"/>
              <a:t>, but sometimes they were manufactured in European factories and then sold back to the </a:t>
            </a:r>
            <a:r>
              <a:rPr lang="en-US" sz="2800" b="1" dirty="0" smtClean="0">
                <a:solidFill>
                  <a:srgbClr val="C00000"/>
                </a:solidFill>
              </a:rPr>
              <a:t>colonists.</a:t>
            </a:r>
          </a:p>
        </p:txBody>
      </p:sp>
      <p:sp>
        <p:nvSpPr>
          <p:cNvPr id="14339" name="Title 2"/>
          <p:cNvSpPr>
            <a:spLocks noGrp="1"/>
          </p:cNvSpPr>
          <p:nvPr>
            <p:ph type="title"/>
          </p:nvPr>
        </p:nvSpPr>
        <p:spPr/>
        <p:txBody>
          <a:bodyPr/>
          <a:lstStyle/>
          <a:p>
            <a:r>
              <a:rPr lang="en-US" smtClean="0"/>
              <a:t>The Role of Mercantilism</a:t>
            </a:r>
          </a:p>
        </p:txBody>
      </p:sp>
      <p:pic>
        <p:nvPicPr>
          <p:cNvPr id="29698" name="Picture 2" descr="C:\Users\Owner\AppData\Local\Microsoft\Windows\Temporary Internet Files\Content.IE5\LTLN4AAN\MC900438065[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3664527" y="4572000"/>
            <a:ext cx="1981200" cy="1981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heel(1)">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Key Terms and Concepts </a:t>
            </a:r>
            <a:br>
              <a:rPr lang="en-US" smtClean="0"/>
            </a:br>
            <a:r>
              <a:rPr lang="en-US" smtClean="0"/>
              <a:t>to Remember</a:t>
            </a:r>
          </a:p>
        </p:txBody>
      </p:sp>
      <p:sp>
        <p:nvSpPr>
          <p:cNvPr id="69635" name="Content Placeholder 2"/>
          <p:cNvSpPr>
            <a:spLocks noGrp="1"/>
          </p:cNvSpPr>
          <p:nvPr>
            <p:ph sz="quarter" idx="13"/>
          </p:nvPr>
        </p:nvSpPr>
        <p:spPr>
          <a:xfrm>
            <a:off x="676275" y="2679700"/>
            <a:ext cx="3822700" cy="3949700"/>
          </a:xfrm>
        </p:spPr>
        <p:txBody>
          <a:bodyPr/>
          <a:lstStyle/>
          <a:p>
            <a:pPr>
              <a:buFont typeface="Wingdings" pitchFamily="2" charset="2"/>
              <a:buChar char="Ø"/>
            </a:pPr>
            <a:r>
              <a:rPr lang="en-US" smtClean="0"/>
              <a:t>Commercial agriculture</a:t>
            </a:r>
          </a:p>
          <a:p>
            <a:pPr>
              <a:buFont typeface="Wingdings" pitchFamily="2" charset="2"/>
              <a:buChar char="Ø"/>
            </a:pPr>
            <a:r>
              <a:rPr lang="en-US" smtClean="0"/>
              <a:t>Mercantilism</a:t>
            </a:r>
          </a:p>
          <a:p>
            <a:pPr>
              <a:buFont typeface="Wingdings" pitchFamily="2" charset="2"/>
              <a:buChar char="Ø"/>
            </a:pPr>
            <a:r>
              <a:rPr lang="en-US" smtClean="0"/>
              <a:t>Global agricultural patterns</a:t>
            </a:r>
          </a:p>
          <a:p>
            <a:pPr>
              <a:buFont typeface="Wingdings" pitchFamily="2" charset="2"/>
              <a:buChar char="Ø"/>
            </a:pPr>
            <a:r>
              <a:rPr lang="en-US" smtClean="0"/>
              <a:t>Industrial agriculture</a:t>
            </a:r>
          </a:p>
          <a:p>
            <a:pPr>
              <a:buFont typeface="Wingdings" pitchFamily="2" charset="2"/>
              <a:buChar char="Ø"/>
            </a:pPr>
            <a:r>
              <a:rPr lang="en-US" smtClean="0"/>
              <a:t>Specialization</a:t>
            </a:r>
          </a:p>
          <a:p>
            <a:pPr>
              <a:buFont typeface="Wingdings" pitchFamily="2" charset="2"/>
              <a:buChar char="Ø"/>
            </a:pPr>
            <a:r>
              <a:rPr lang="en-US" smtClean="0"/>
              <a:t>Agribusiness</a:t>
            </a:r>
          </a:p>
          <a:p>
            <a:pPr>
              <a:buFont typeface="Wingdings" pitchFamily="2" charset="2"/>
              <a:buChar char="Ø"/>
            </a:pPr>
            <a:r>
              <a:rPr lang="en-US" smtClean="0"/>
              <a:t>Third Agricultural Revolution</a:t>
            </a:r>
          </a:p>
        </p:txBody>
      </p:sp>
      <p:sp>
        <p:nvSpPr>
          <p:cNvPr id="69636" name="Content Placeholder 3"/>
          <p:cNvSpPr>
            <a:spLocks noGrp="1"/>
          </p:cNvSpPr>
          <p:nvPr>
            <p:ph sz="quarter" idx="14"/>
          </p:nvPr>
        </p:nvSpPr>
        <p:spPr>
          <a:xfrm>
            <a:off x="4645025" y="2679700"/>
            <a:ext cx="3822700" cy="3797300"/>
          </a:xfrm>
        </p:spPr>
        <p:txBody>
          <a:bodyPr/>
          <a:lstStyle/>
          <a:p>
            <a:pPr>
              <a:buFont typeface="Wingdings" pitchFamily="2" charset="2"/>
              <a:buChar char="Ø"/>
            </a:pPr>
            <a:r>
              <a:rPr lang="en-US" smtClean="0"/>
              <a:t>Biotechnology</a:t>
            </a:r>
          </a:p>
          <a:p>
            <a:pPr>
              <a:buFont typeface="Wingdings" pitchFamily="2" charset="2"/>
              <a:buChar char="Ø"/>
            </a:pPr>
            <a:r>
              <a:rPr lang="en-US" smtClean="0"/>
              <a:t>Miracle grains</a:t>
            </a:r>
          </a:p>
          <a:p>
            <a:pPr>
              <a:buFont typeface="Wingdings" pitchFamily="2" charset="2"/>
              <a:buChar char="Ø"/>
            </a:pPr>
            <a:r>
              <a:rPr lang="en-US" smtClean="0"/>
              <a:t>Green Revolution</a:t>
            </a:r>
          </a:p>
          <a:p>
            <a:pPr>
              <a:buFont typeface="Wingdings" pitchFamily="2" charset="2"/>
              <a:buChar char="Ø"/>
            </a:pPr>
            <a:r>
              <a:rPr lang="en-US" smtClean="0"/>
              <a:t>Yield</a:t>
            </a:r>
          </a:p>
          <a:p>
            <a:pPr>
              <a:buFont typeface="Wingdings" pitchFamily="2" charset="2"/>
              <a:buChar char="Ø"/>
            </a:pPr>
            <a:r>
              <a:rPr lang="en-US" smtClean="0"/>
              <a:t>Overgrazing</a:t>
            </a:r>
          </a:p>
          <a:p>
            <a:pPr>
              <a:buFont typeface="Wingdings" pitchFamily="2" charset="2"/>
              <a:buChar char="Ø"/>
            </a:pPr>
            <a:r>
              <a:rPr lang="en-US" smtClean="0"/>
              <a:t>Overplanting</a:t>
            </a:r>
          </a:p>
          <a:p>
            <a:pPr>
              <a:buFont typeface="Wingdings" pitchFamily="2" charset="2"/>
              <a:buChar char="Ø"/>
            </a:pPr>
            <a:r>
              <a:rPr lang="en-US" smtClean="0"/>
              <a:t>Desertification</a:t>
            </a:r>
          </a:p>
          <a:p>
            <a:pPr>
              <a:buFont typeface="Wingdings" pitchFamily="2" charset="2"/>
              <a:buChar char="Ø"/>
            </a:pPr>
            <a:r>
              <a:rPr lang="en-US" smtClean="0"/>
              <a:t>Organic agriculture</a:t>
            </a:r>
          </a:p>
        </p:txBody>
      </p:sp>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7408862" cy="3802062"/>
          </a:xfrm>
        </p:spPr>
        <p:txBody>
          <a:bodyPr/>
          <a:lstStyle/>
          <a:p>
            <a:pPr algn="just">
              <a:buFont typeface="Wingdings" pitchFamily="2" charset="2"/>
              <a:buChar char="Ø"/>
            </a:pPr>
            <a:r>
              <a:rPr lang="en-US" smtClean="0"/>
              <a:t>Modern </a:t>
            </a:r>
            <a:r>
              <a:rPr lang="en-US" b="1" smtClean="0">
                <a:solidFill>
                  <a:srgbClr val="C00000"/>
                </a:solidFill>
              </a:rPr>
              <a:t>global agricultural patterns </a:t>
            </a:r>
            <a:r>
              <a:rPr lang="en-US" smtClean="0"/>
              <a:t>still follow colonial patterns.</a:t>
            </a:r>
          </a:p>
          <a:p>
            <a:pPr algn="just">
              <a:buFont typeface="Wingdings" pitchFamily="2" charset="2"/>
              <a:buChar char="Ø"/>
            </a:pPr>
            <a:r>
              <a:rPr lang="en-US" b="1" smtClean="0">
                <a:solidFill>
                  <a:srgbClr val="C00000"/>
                </a:solidFill>
              </a:rPr>
              <a:t>Poor countries still produce raw materials</a:t>
            </a:r>
            <a:r>
              <a:rPr lang="en-US" smtClean="0"/>
              <a:t>, including food, for consumption by those living in richer countries.</a:t>
            </a:r>
          </a:p>
          <a:p>
            <a:pPr algn="just">
              <a:buFont typeface="Wingdings" pitchFamily="2" charset="2"/>
              <a:buChar char="Ø"/>
            </a:pPr>
            <a:r>
              <a:rPr lang="en-US" b="1" smtClean="0">
                <a:solidFill>
                  <a:srgbClr val="C00000"/>
                </a:solidFill>
              </a:rPr>
              <a:t>Examples:  </a:t>
            </a:r>
          </a:p>
          <a:p>
            <a:pPr lvl="1" algn="just">
              <a:buFont typeface="Wingdings" pitchFamily="2" charset="2"/>
              <a:buChar char="Ø"/>
            </a:pPr>
            <a:r>
              <a:rPr lang="en-US" smtClean="0"/>
              <a:t>Colombians still produce coffee.</a:t>
            </a:r>
          </a:p>
          <a:p>
            <a:pPr lvl="1" algn="just">
              <a:buFont typeface="Wingdings" pitchFamily="2" charset="2"/>
              <a:buChar char="Ø"/>
            </a:pPr>
            <a:r>
              <a:rPr lang="en-US" smtClean="0"/>
              <a:t>Guatemala’s economy is supported by the sale of bananas.</a:t>
            </a:r>
          </a:p>
        </p:txBody>
      </p:sp>
      <p:sp>
        <p:nvSpPr>
          <p:cNvPr id="15363" name="Title 2"/>
          <p:cNvSpPr>
            <a:spLocks noGrp="1"/>
          </p:cNvSpPr>
          <p:nvPr>
            <p:ph type="title"/>
          </p:nvPr>
        </p:nvSpPr>
        <p:spPr/>
        <p:txBody>
          <a:bodyPr/>
          <a:lstStyle/>
          <a:p>
            <a:r>
              <a:rPr lang="en-US" smtClean="0"/>
              <a:t>Changes over time…</a:t>
            </a:r>
          </a:p>
        </p:txBody>
      </p:sp>
      <p:pic>
        <p:nvPicPr>
          <p:cNvPr id="15364" name="Picture 3" descr="C:\Users\Owner\AppData\Local\Microsoft\Windows\Temporary Internet Files\Content.IE5\LTLN4AAN\MC900433885[1].png"/>
          <p:cNvPicPr>
            <a:picLocks noChangeAspect="1" noChangeArrowheads="1"/>
          </p:cNvPicPr>
          <p:nvPr/>
        </p:nvPicPr>
        <p:blipFill>
          <a:blip r:embed="rId2" cstate="print"/>
          <a:srcRect/>
          <a:stretch>
            <a:fillRect/>
          </a:stretch>
        </p:blipFill>
        <p:spPr bwMode="auto">
          <a:xfrm>
            <a:off x="457200" y="928688"/>
            <a:ext cx="1828800" cy="1828800"/>
          </a:xfrm>
          <a:prstGeom prst="rect">
            <a:avLst/>
          </a:prstGeom>
          <a:noFill/>
          <a:ln w="9525">
            <a:noFill/>
            <a:miter lim="800000"/>
            <a:headEnd/>
            <a:tailEnd/>
          </a:ln>
        </p:spPr>
      </p:pic>
      <p:pic>
        <p:nvPicPr>
          <p:cNvPr id="15365" name="Picture 4" descr="C:\Users\Owner\AppData\Local\Microsoft\Windows\Temporary Internet Files\Content.IE5\MSJ24HHB\MC900112414[1].wmf"/>
          <p:cNvPicPr>
            <a:picLocks noChangeAspect="1" noChangeArrowheads="1"/>
          </p:cNvPicPr>
          <p:nvPr/>
        </p:nvPicPr>
        <p:blipFill>
          <a:blip r:embed="rId3" cstate="print"/>
          <a:srcRect/>
          <a:stretch>
            <a:fillRect/>
          </a:stretch>
        </p:blipFill>
        <p:spPr bwMode="auto">
          <a:xfrm>
            <a:off x="7086600" y="908050"/>
            <a:ext cx="1495425" cy="157797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Font typeface="Wingdings" pitchFamily="2" charset="2"/>
              <a:buChar char="Ø"/>
            </a:pPr>
            <a:r>
              <a:rPr lang="en-US" sz="2800" dirty="0" smtClean="0"/>
              <a:t>The production of </a:t>
            </a:r>
            <a:r>
              <a:rPr lang="en-US" sz="2800" b="1" dirty="0" smtClean="0">
                <a:solidFill>
                  <a:srgbClr val="C00000"/>
                </a:solidFill>
              </a:rPr>
              <a:t>cash crops </a:t>
            </a:r>
            <a:r>
              <a:rPr lang="en-US" sz="2800" dirty="0" smtClean="0"/>
              <a:t>in poor countries continues because many of them </a:t>
            </a:r>
            <a:r>
              <a:rPr lang="en-US" sz="2800" b="1" dirty="0" smtClean="0">
                <a:solidFill>
                  <a:srgbClr val="C00000"/>
                </a:solidFill>
              </a:rPr>
              <a:t>MUST </a:t>
            </a:r>
            <a:r>
              <a:rPr lang="en-US" sz="2800" dirty="0" smtClean="0"/>
              <a:t>repay loans from international organizations such as:</a:t>
            </a:r>
          </a:p>
          <a:p>
            <a:pPr lvl="2" algn="just">
              <a:buFont typeface="Wingdings" pitchFamily="2" charset="2"/>
              <a:buChar char="Ø"/>
            </a:pPr>
            <a:r>
              <a:rPr lang="en-US" sz="2400" dirty="0" smtClean="0"/>
              <a:t>The World Trade Organization (WTO)</a:t>
            </a:r>
          </a:p>
          <a:p>
            <a:pPr lvl="2" algn="just">
              <a:buFont typeface="Wingdings" pitchFamily="2" charset="2"/>
              <a:buChar char="Ø"/>
            </a:pPr>
            <a:r>
              <a:rPr lang="en-US" sz="2400" dirty="0" smtClean="0"/>
              <a:t>The International Monetary Fund (IMF)</a:t>
            </a:r>
          </a:p>
          <a:p>
            <a:pPr lvl="2" algn="just">
              <a:buFont typeface="Wingdings" pitchFamily="2" charset="2"/>
              <a:buChar char="Ø"/>
            </a:pPr>
            <a:r>
              <a:rPr lang="en-US" sz="2400" dirty="0" smtClean="0"/>
              <a:t>The World Bank</a:t>
            </a:r>
          </a:p>
        </p:txBody>
      </p:sp>
      <p:sp>
        <p:nvSpPr>
          <p:cNvPr id="16387" name="Title 2"/>
          <p:cNvSpPr>
            <a:spLocks noGrp="1"/>
          </p:cNvSpPr>
          <p:nvPr>
            <p:ph type="title"/>
          </p:nvPr>
        </p:nvSpPr>
        <p:spPr/>
        <p:txBody>
          <a:bodyPr/>
          <a:lstStyle/>
          <a:p>
            <a:r>
              <a:rPr lang="en-US" smtClean="0"/>
              <a:t>Currently…</a:t>
            </a:r>
          </a:p>
        </p:txBody>
      </p:sp>
      <p:pic>
        <p:nvPicPr>
          <p:cNvPr id="31746" name="Picture 2" descr="C:\Users\Owner\AppData\Local\Microsoft\Windows\Temporary Internet Files\Content.IE5\VB892845\MC900195350[1].wmf"/>
          <p:cNvPicPr>
            <a:picLocks noChangeAspect="1" noChangeArrowheads="1"/>
          </p:cNvPicPr>
          <p:nvPr/>
        </p:nvPicPr>
        <p:blipFill>
          <a:blip r:embed="rId2" cstate="print">
            <a:duotone>
              <a:prstClr val="black"/>
              <a:schemeClr val="accent4">
                <a:tint val="45000"/>
                <a:satMod val="400000"/>
              </a:schemeClr>
            </a:duotone>
            <a:lum bright="20000" contrast="40000"/>
            <a:extLst>
              <a:ext uri="{28A0092B-C50C-407E-A947-70E740481C1C}">
                <a14:useLocalDpi xmlns="" xmlns:a14="http://schemas.microsoft.com/office/drawing/2010/main" val="0"/>
              </a:ext>
            </a:extLst>
          </a:blip>
          <a:srcRect/>
          <a:stretch>
            <a:fillRect/>
          </a:stretch>
        </p:blipFill>
        <p:spPr bwMode="auto">
          <a:xfrm>
            <a:off x="1219200" y="759936"/>
            <a:ext cx="1784909" cy="17839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1828800"/>
            <a:ext cx="7772400" cy="1524000"/>
          </a:xfrm>
        </p:spPr>
        <p:txBody>
          <a:bodyPr>
            <a:normAutofit fontScale="90000"/>
          </a:bodyPr>
          <a:lstStyle/>
          <a:p>
            <a:pPr>
              <a:defRPr/>
            </a:pPr>
            <a:r>
              <a:rPr lang="en-US" sz="4800" b="1" smtClean="0"/>
              <a:t>THE DIFFUSION OF</a:t>
            </a:r>
            <a:br>
              <a:rPr lang="en-US" sz="4800" b="1" smtClean="0"/>
            </a:br>
            <a:r>
              <a:rPr lang="en-US" sz="4800" b="1" smtClean="0"/>
              <a:t>INDUSTRIAL AGRICULTURE</a:t>
            </a:r>
          </a:p>
        </p:txBody>
      </p:sp>
      <p:pic>
        <p:nvPicPr>
          <p:cNvPr id="33794" name="Picture 2" descr="C:\Users\Owner\AppData\Local\Microsoft\Windows\Temporary Internet Files\Content.IE5\LTLN4AAN\MC900151131[1].wmf"/>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762000" y="4419600"/>
            <a:ext cx="2683551" cy="19812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rgbClr val="000000"/>
      </a:dk1>
      <a:lt1>
        <a:srgbClr val="FFFFFF"/>
      </a:lt1>
      <a:dk2>
        <a:srgbClr val="434342"/>
      </a:dk2>
      <a:lt2>
        <a:srgbClr val="CDD7D9"/>
      </a:lt2>
      <a:accent1>
        <a:srgbClr val="5C7237"/>
      </a:accent1>
      <a:accent2>
        <a:srgbClr val="5F5F5F"/>
      </a:accent2>
      <a:accent3>
        <a:srgbClr val="08A1D9"/>
      </a:accent3>
      <a:accent4>
        <a:srgbClr val="7C984A"/>
      </a:accent4>
      <a:accent5>
        <a:srgbClr val="C2AD8D"/>
      </a:accent5>
      <a:accent6>
        <a:srgbClr val="3C526F"/>
      </a:accent6>
      <a:hlink>
        <a:srgbClr val="5F5F5F"/>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27132</TotalTime>
  <Words>2103</Words>
  <Application>Microsoft Office PowerPoint</Application>
  <PresentationFormat>On-screen Show (4:3)</PresentationFormat>
  <Paragraphs>289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Waveform</vt:lpstr>
      <vt:lpstr>UNIT FIVE AGRICULTURE:   PRIMARY ECONOMIC ACTIVITIES</vt:lpstr>
      <vt:lpstr>MODERN COMMERCIAL AGRICULTURE</vt:lpstr>
      <vt:lpstr>Modern Commercial Agriculture</vt:lpstr>
      <vt:lpstr>The Role of Mercantilism</vt:lpstr>
      <vt:lpstr>The Role of Mercantilism</vt:lpstr>
      <vt:lpstr>The Role of Mercantilism</vt:lpstr>
      <vt:lpstr>Changes over time…</vt:lpstr>
      <vt:lpstr>Currently…</vt:lpstr>
      <vt:lpstr>THE DIFFUSION OF INDUSTRIAL AGRICULTURE</vt:lpstr>
      <vt:lpstr>Industrial Agriculture</vt:lpstr>
      <vt:lpstr>Industrial Agriculture</vt:lpstr>
      <vt:lpstr>Industrial Agriculture</vt:lpstr>
      <vt:lpstr>Industrial Agriculture</vt:lpstr>
      <vt:lpstr>Specialization</vt:lpstr>
      <vt:lpstr>Specialization</vt:lpstr>
      <vt:lpstr>Agribusiness</vt:lpstr>
      <vt:lpstr>Agribusiness:  Criticisms</vt:lpstr>
      <vt:lpstr>THE THIRD AGRICULTURAL REVOLUTION</vt:lpstr>
      <vt:lpstr>The Third Agricultural Revolution</vt:lpstr>
      <vt:lpstr>The Third Agricultural Revolution</vt:lpstr>
      <vt:lpstr>The Third Agricultural Revolution</vt:lpstr>
      <vt:lpstr>The Third Agricultural Revolution</vt:lpstr>
      <vt:lpstr>The Third Agricultural Revolution</vt:lpstr>
      <vt:lpstr>The Third Agricultural Revolution</vt:lpstr>
      <vt:lpstr>THE GREEN REVOLUTION</vt:lpstr>
      <vt:lpstr>The Green Revolution</vt:lpstr>
      <vt:lpstr>The Diffusion of the Green Revolution</vt:lpstr>
      <vt:lpstr>The Green Revolution</vt:lpstr>
      <vt:lpstr>The Green Revolution</vt:lpstr>
      <vt:lpstr>The Green Revolution</vt:lpstr>
      <vt:lpstr>The Green Revolution</vt:lpstr>
      <vt:lpstr>Food Supply Crisis in Africa</vt:lpstr>
      <vt:lpstr>The Green Revolution:  Desertification</vt:lpstr>
      <vt:lpstr>The Green Revolution:                 Desertification</vt:lpstr>
      <vt:lpstr>The Green Revolution</vt:lpstr>
      <vt:lpstr>The Green Revolution</vt:lpstr>
      <vt:lpstr>ENVIRONMENTAL IMPACTS OF MODERN AGRICULTURE</vt:lpstr>
      <vt:lpstr>Environmental Impacts of Modern Agriculture</vt:lpstr>
      <vt:lpstr>Environmental Impacts of Modern Agriculture</vt:lpstr>
      <vt:lpstr>Environmental Impacts of Modern Agriculture</vt:lpstr>
      <vt:lpstr>Environmental Impacts of Modern Agriculture</vt:lpstr>
      <vt:lpstr>Environmental Impacts of Modern Agriculture</vt:lpstr>
      <vt:lpstr>Environmental Impacts of Modern Agriculture</vt:lpstr>
      <vt:lpstr>SUSTAINABLE  AGRICULTURE</vt:lpstr>
      <vt:lpstr>Sustainable Agriculture</vt:lpstr>
      <vt:lpstr>Sustainable Agriculture</vt:lpstr>
      <vt:lpstr>Sustainable Agriculture</vt:lpstr>
      <vt:lpstr>Sustainable Agriculture</vt:lpstr>
      <vt:lpstr>FUTURE FOOD  SUPPLIES</vt:lpstr>
      <vt:lpstr>Future Food Supplies</vt:lpstr>
      <vt:lpstr>Future Food Supplies</vt:lpstr>
      <vt:lpstr>Future Food Supplies</vt:lpstr>
      <vt:lpstr>Future Food Supplies</vt:lpstr>
      <vt:lpstr>Future Food Supplies</vt:lpstr>
      <vt:lpstr>Future Food Supplies</vt:lpstr>
      <vt:lpstr>Future Food Supplies</vt:lpstr>
      <vt:lpstr>Future Food Supplies</vt:lpstr>
      <vt:lpstr>Summary</vt:lpstr>
      <vt:lpstr>Summary</vt:lpstr>
      <vt:lpstr>Key Terms and Concepts  to Remember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Ethel Wood</cp:lastModifiedBy>
  <cp:revision>57</cp:revision>
  <dcterms:created xsi:type="dcterms:W3CDTF">2010-12-29T19:55:13Z</dcterms:created>
  <dcterms:modified xsi:type="dcterms:W3CDTF">2012-10-29T21:59:00Z</dcterms:modified>
</cp:coreProperties>
</file>