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299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300" r:id="rId22"/>
    <p:sldId id="279" r:id="rId23"/>
    <p:sldId id="277" r:id="rId24"/>
    <p:sldId id="280" r:id="rId25"/>
    <p:sldId id="281" r:id="rId26"/>
    <p:sldId id="282" r:id="rId27"/>
    <p:sldId id="283" r:id="rId28"/>
    <p:sldId id="286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7" r:id="rId40"/>
    <p:sldId id="298" r:id="rId41"/>
    <p:sldId id="29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CC3399"/>
    <a:srgbClr val="178FB5"/>
    <a:srgbClr val="0099C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3" autoAdjust="0"/>
    <p:restoredTop sz="94660"/>
  </p:normalViewPr>
  <p:slideViewPr>
    <p:cSldViewPr>
      <p:cViewPr varScale="1">
        <p:scale>
          <a:sx n="89" d="100"/>
          <a:sy n="89" d="100"/>
        </p:scale>
        <p:origin x="-114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0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E9E61B-B483-4BAD-B5B2-50ED506FA2E0}" type="datetimeFigureOut">
              <a:rPr lang="en-US"/>
              <a:pPr>
                <a:defRPr/>
              </a:pPr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8BB9C6-B6A0-4F29-AEA5-EC2B79BCD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78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4162FC-4BA2-470A-8556-6FC2162BD1D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2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54A0-D40A-456B-B0D8-F87FC230C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F4FA-212F-4EC5-88A1-34CDEE7F1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27C31-04FC-4468-9921-2625109B4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841B5-5B35-44CC-BB31-D1D053BDF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9C686-13C2-4FBC-AD15-873F1C6E1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EFC0C-E883-4007-9EE5-E04A16500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26A1-F2AC-4ED7-ADD1-978151A48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9DCF1-61A5-4078-9887-0A247B8B2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F9FC-280D-48B5-855F-421866E4B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491D-606E-42D0-A02D-6B92FF253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EB8B-6BEE-44A2-8F69-1BA7269B0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B67577-0808-423D-B937-74CDC18F1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18" r:id="rId2"/>
    <p:sldLayoutId id="2147483726" r:id="rId3"/>
    <p:sldLayoutId id="2147483719" r:id="rId4"/>
    <p:sldLayoutId id="2147483720" r:id="rId5"/>
    <p:sldLayoutId id="2147483721" r:id="rId6"/>
    <p:sldLayoutId id="2147483722" r:id="rId7"/>
    <p:sldLayoutId id="2147483727" r:id="rId8"/>
    <p:sldLayoutId id="2147483728" r:id="rId9"/>
    <p:sldLayoutId id="2147483723" r:id="rId10"/>
    <p:sldLayoutId id="2147483724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446" y="2057400"/>
            <a:ext cx="4671646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Six: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Advanced Placement 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Human Geography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0525" y="5562600"/>
            <a:ext cx="1717675" cy="461963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/>
              <a:t>Session 1</a:t>
            </a:r>
            <a:endParaRPr lang="en-US" sz="24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990600"/>
            <a:ext cx="5486400" cy="4832350"/>
          </a:xfrm>
        </p:spPr>
        <p:txBody>
          <a:bodyPr/>
          <a:lstStyle/>
          <a:p>
            <a:pPr algn="just" eaLnBrk="1" hangingPunct="1"/>
            <a:r>
              <a:rPr lang="en-US" dirty="0" smtClean="0">
                <a:solidFill>
                  <a:srgbClr val="FFFF00"/>
                </a:solidFill>
                <a:latin typeface="Bell MT" pitchFamily="18" charset="0"/>
              </a:rPr>
              <a:t>This is the part of the economy that draws raw materials from the natural environment.</a:t>
            </a:r>
          </a:p>
          <a:p>
            <a:pPr algn="just" eaLnBrk="1" hangingPunct="1"/>
            <a:r>
              <a:rPr lang="en-US" dirty="0" smtClean="0">
                <a:latin typeface="Bell MT" pitchFamily="18" charset="0"/>
              </a:rPr>
              <a:t>It consists of</a:t>
            </a:r>
          </a:p>
          <a:p>
            <a:pPr lvl="2" algn="just" eaLnBrk="1" hangingPunct="1"/>
            <a:r>
              <a:rPr lang="en-US" dirty="0" smtClean="0">
                <a:latin typeface="Bell MT" pitchFamily="18" charset="0"/>
              </a:rPr>
              <a:t>agriculture</a:t>
            </a:r>
          </a:p>
          <a:p>
            <a:pPr lvl="2" algn="just" eaLnBrk="1" hangingPunct="1"/>
            <a:r>
              <a:rPr lang="en-US" dirty="0" smtClean="0">
                <a:latin typeface="Bell MT" pitchFamily="18" charset="0"/>
              </a:rPr>
              <a:t>raising animals</a:t>
            </a:r>
          </a:p>
          <a:p>
            <a:pPr lvl="2" algn="just" eaLnBrk="1" hangingPunct="1"/>
            <a:r>
              <a:rPr lang="en-US" dirty="0" smtClean="0">
                <a:latin typeface="Bell MT" pitchFamily="18" charset="0"/>
              </a:rPr>
              <a:t>fishing</a:t>
            </a:r>
          </a:p>
          <a:p>
            <a:pPr lvl="2" algn="just" eaLnBrk="1" hangingPunct="1"/>
            <a:r>
              <a:rPr lang="en-US" dirty="0" smtClean="0">
                <a:latin typeface="Bell MT" pitchFamily="18" charset="0"/>
              </a:rPr>
              <a:t>forestry</a:t>
            </a:r>
          </a:p>
          <a:p>
            <a:pPr lvl="2" algn="just" eaLnBrk="1" hangingPunct="1"/>
            <a:r>
              <a:rPr lang="en-US" dirty="0" smtClean="0">
                <a:latin typeface="Bell MT" pitchFamily="18" charset="0"/>
              </a:rPr>
              <a:t>mining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The Primary Sector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12292" name="Picture 4" descr="C:\Users\Owner\AppData\Local\Microsoft\Windows\Temporary Internet Files\Content.IE5\LTLN4AAN\MC9001500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189856" cy="1641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800" b="1" smtClean="0">
                <a:latin typeface="Bell MT" pitchFamily="18" charset="0"/>
              </a:rPr>
              <a:t>This </a:t>
            </a:r>
            <a:r>
              <a:rPr lang="en-US" sz="2800" b="1" smtClean="0">
                <a:solidFill>
                  <a:srgbClr val="FFFF00"/>
                </a:solidFill>
                <a:latin typeface="Bell MT" pitchFamily="18" charset="0"/>
              </a:rPr>
              <a:t>sector of the economy </a:t>
            </a:r>
            <a:r>
              <a:rPr lang="en-US" sz="2800" b="1" smtClean="0">
                <a:latin typeface="Bell MT" pitchFamily="18" charset="0"/>
              </a:rPr>
              <a:t>is largest in low-income, pre-industrial nations.</a:t>
            </a:r>
          </a:p>
          <a:p>
            <a:pPr algn="just" eaLnBrk="1" hangingPunct="1"/>
            <a:r>
              <a:rPr lang="en-US" sz="2800" b="1" smtClean="0">
                <a:latin typeface="Bell MT" pitchFamily="18" charset="0"/>
              </a:rPr>
              <a:t>Even though it originated 10,000 years ago, farming is still the </a:t>
            </a:r>
            <a:r>
              <a:rPr lang="en-US" sz="2800" b="1" smtClean="0">
                <a:solidFill>
                  <a:srgbClr val="FFFF00"/>
                </a:solidFill>
                <a:latin typeface="Bell MT" pitchFamily="18" charset="0"/>
              </a:rPr>
              <a:t>major occupation </a:t>
            </a:r>
            <a:r>
              <a:rPr lang="en-US" sz="2800" b="1" smtClean="0">
                <a:latin typeface="Bell MT" pitchFamily="18" charset="0"/>
              </a:rPr>
              <a:t>in many countries of the world.</a:t>
            </a:r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The Primary Sector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13315" name="Picture 3" descr="C:\Users\Owner\AppData\Local\Microsoft\Windows\Temporary Internet Files\Content.IE5\1AWRSIRC\MC90029717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3727623" cy="201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200" y="1752600"/>
            <a:ext cx="5486400" cy="4146550"/>
          </a:xfrm>
        </p:spPr>
        <p:txBody>
          <a:bodyPr rtlCol="0"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800" b="1" dirty="0" smtClean="0">
              <a:solidFill>
                <a:srgbClr val="92D050"/>
              </a:solidFill>
              <a:latin typeface="Bell MT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800" b="1" dirty="0">
              <a:solidFill>
                <a:srgbClr val="92D050"/>
              </a:solidFill>
              <a:latin typeface="Bell MT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Bell MT" pitchFamily="18" charset="0"/>
              </a:rPr>
              <a:t>The secondary sector is the part of the economy that transforms raw materials into manufactured goods.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Bell MT" pitchFamily="18" charset="0"/>
              </a:rPr>
              <a:t>This sector grows quickly as societies industrialize and includes the following operations:</a:t>
            </a:r>
          </a:p>
          <a:p>
            <a:pPr marL="548640" lvl="1" indent="-18288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latin typeface="Bell MT" pitchFamily="18" charset="0"/>
              </a:rPr>
              <a:t>r</a:t>
            </a:r>
            <a:r>
              <a:rPr lang="en-US" sz="2400" b="1" dirty="0" smtClean="0">
                <a:latin typeface="Bell MT" pitchFamily="18" charset="0"/>
              </a:rPr>
              <a:t>efining petroleum into gasoline</a:t>
            </a:r>
          </a:p>
          <a:p>
            <a:pPr marL="548640" lvl="1" indent="-18288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latin typeface="Bell MT" pitchFamily="18" charset="0"/>
              </a:rPr>
              <a:t>t</a:t>
            </a:r>
            <a:r>
              <a:rPr lang="en-US" sz="2400" b="1" dirty="0" smtClean="0">
                <a:latin typeface="Bell MT" pitchFamily="18" charset="0"/>
              </a:rPr>
              <a:t>urning metals into tools and automobiles</a:t>
            </a:r>
            <a:endParaRPr lang="en-US" sz="2400" b="1" dirty="0">
              <a:latin typeface="Bell M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133600"/>
            <a:ext cx="2377440" cy="1676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The Secondary Sector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14339" name="Picture 3" descr="C:\Users\Owner\AppData\Local\Microsoft\Windows\Temporary Internet Files\Content.IE5\1AWRSIRC\MC90003038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1709928" cy="159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200" y="1295400"/>
            <a:ext cx="5486400" cy="3657600"/>
          </a:xfrm>
        </p:spPr>
        <p:txBody>
          <a:bodyPr/>
          <a:lstStyle/>
          <a:p>
            <a:pPr algn="just" eaLnBrk="1" hangingPunct="1"/>
            <a:r>
              <a:rPr lang="en-US" sz="2800" b="1" dirty="0" smtClean="0">
                <a:solidFill>
                  <a:srgbClr val="FFFF00"/>
                </a:solidFill>
                <a:latin typeface="Bell MT" pitchFamily="18" charset="0"/>
              </a:rPr>
              <a:t>As industrialization diffused to other areas of the world, economic activities dramatically changed along with:</a:t>
            </a:r>
          </a:p>
          <a:p>
            <a:pPr lvl="2" algn="just" eaLnBrk="1" hangingPunct="1"/>
            <a:r>
              <a:rPr lang="en-US" b="1" dirty="0" smtClean="0">
                <a:latin typeface="Bell MT" pitchFamily="18" charset="0"/>
              </a:rPr>
              <a:t>lifestyles</a:t>
            </a:r>
          </a:p>
          <a:p>
            <a:pPr lvl="2" algn="just" eaLnBrk="1" hangingPunct="1"/>
            <a:r>
              <a:rPr lang="en-US" b="1" dirty="0" smtClean="0">
                <a:latin typeface="Bell MT" pitchFamily="18" charset="0"/>
              </a:rPr>
              <a:t>values</a:t>
            </a:r>
          </a:p>
          <a:p>
            <a:pPr lvl="2" algn="just" eaLnBrk="1" hangingPunct="1"/>
            <a:r>
              <a:rPr lang="en-US" b="1" dirty="0" smtClean="0">
                <a:latin typeface="Bell MT" pitchFamily="18" charset="0"/>
              </a:rPr>
              <a:t>beliefs</a:t>
            </a:r>
          </a:p>
          <a:p>
            <a:pPr lvl="2" algn="just" eaLnBrk="1" hangingPunct="1"/>
            <a:r>
              <a:rPr lang="en-US" b="1" dirty="0" smtClean="0">
                <a:latin typeface="Bell MT" pitchFamily="18" charset="0"/>
              </a:rPr>
              <a:t>customs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133600"/>
            <a:ext cx="2377440" cy="1676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The Secondary Sector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19460" name="Picture 4" descr="C:\Users\Owner\AppData\Local\Microsoft\Windows\Temporary Internet Files\Content.IE5\POZSG6VI\MC9002159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7238" y="3352800"/>
            <a:ext cx="2600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3800" y="1447800"/>
            <a:ext cx="4953000" cy="4495800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rtlCol="0"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00"/>
                </a:solidFill>
                <a:latin typeface="Bell MT" pitchFamily="18" charset="0"/>
              </a:rPr>
              <a:t>This sector was first created during the late 18</a:t>
            </a:r>
            <a:r>
              <a:rPr lang="en-US" b="1" baseline="30000" dirty="0" smtClean="0">
                <a:solidFill>
                  <a:srgbClr val="FFFF00"/>
                </a:solidFill>
                <a:latin typeface="Bell MT" pitchFamily="18" charset="0"/>
              </a:rPr>
              <a:t>th</a:t>
            </a:r>
            <a:r>
              <a:rPr lang="en-US" b="1" dirty="0" smtClean="0">
                <a:solidFill>
                  <a:srgbClr val="FFFF00"/>
                </a:solidFill>
                <a:latin typeface="Bell MT" pitchFamily="18" charset="0"/>
              </a:rPr>
              <a:t> century by the Industrial Revolution.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latin typeface="Bell MT" pitchFamily="18" charset="0"/>
              </a:rPr>
              <a:t>Human and animal muscle was replaced with energy generated by machines.</a:t>
            </a:r>
            <a:endParaRPr lang="en-US" b="1" dirty="0">
              <a:latin typeface="Bell M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133600"/>
            <a:ext cx="2377440" cy="1676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The Secondary Sector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20484" name="Picture 4" descr="C:\Users\Owner\AppData\Local\Microsoft\Windows\Temporary Internet Files\Content.IE5\816OX8L9\MC9002773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114800"/>
            <a:ext cx="18288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1143000"/>
            <a:ext cx="5867400" cy="4648200"/>
          </a:xfrm>
        </p:spPr>
        <p:txBody>
          <a:bodyPr rtlCol="0">
            <a:normAutofit fontScale="92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rgbClr val="92D050"/>
              </a:solidFill>
              <a:latin typeface="Bell MT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92D050"/>
              </a:solidFill>
              <a:latin typeface="Bell MT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rgbClr val="92D050"/>
              </a:solidFill>
              <a:latin typeface="Bell MT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Bell MT" pitchFamily="18" charset="0"/>
              </a:rPr>
              <a:t>This sector is the part of the economy that involves services rather than goods.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3000" b="1" dirty="0" smtClean="0">
                <a:latin typeface="Bell MT" pitchFamily="18" charset="0"/>
              </a:rPr>
              <a:t>Tertiary activities grow with industrialization and come to dominate post-industrial societies, or countries where most people are no longer employed in industry.</a:t>
            </a:r>
            <a:endParaRPr lang="en-US" sz="3000" b="1" dirty="0">
              <a:latin typeface="Bell MT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133600"/>
            <a:ext cx="2377440" cy="1676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The Tertiary Sector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21508" name="Picture 2" descr="C:\Users\Owner\AppData\Local\Microsoft\Windows\Temporary Internet Files\Content.IE5\VB892845\MC9102159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81000"/>
            <a:ext cx="5867400" cy="1706563"/>
          </a:xfrm>
          <a:prstGeom prst="rect">
            <a:avLst/>
          </a:prstGeom>
          <a:noFill/>
          <a:ln w="28575">
            <a:solidFill>
              <a:srgbClr val="F5EE5B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3200400" y="990600"/>
            <a:ext cx="5486400" cy="4146550"/>
          </a:xfrm>
        </p:spPr>
        <p:txBody>
          <a:bodyPr/>
          <a:lstStyle/>
          <a:p>
            <a:pPr algn="just" eaLnBrk="1" hangingPunct="1"/>
            <a:r>
              <a:rPr lang="en-US" b="1" smtClean="0">
                <a:solidFill>
                  <a:srgbClr val="FFFF00"/>
                </a:solidFill>
                <a:latin typeface="Bell MT" pitchFamily="18" charset="0"/>
              </a:rPr>
              <a:t>Post-industrial production is based on computers and other electronic devices that create, process, store, and apply information.</a:t>
            </a:r>
          </a:p>
          <a:p>
            <a:pPr algn="just" eaLnBrk="1" hangingPunct="1"/>
            <a:r>
              <a:rPr lang="en-US" b="1" smtClean="0">
                <a:latin typeface="Bell MT" pitchFamily="18" charset="0"/>
              </a:rPr>
              <a:t>Occupational structure changes significantly with post-industrialism.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133600"/>
            <a:ext cx="2377440" cy="1676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The Tertiary Sector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18434" name="Picture 2" descr="C:\Users\Owner\AppData\Local\Microsoft\Windows\Temporary Internet Files\Content.IE5\1AWRSIRC\MC90036318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1680667" cy="18662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609600"/>
            <a:ext cx="5486400" cy="4832350"/>
          </a:xfrm>
        </p:spPr>
        <p:txBody>
          <a:bodyPr/>
          <a:lstStyle/>
          <a:p>
            <a:pPr algn="just" eaLnBrk="1" hangingPunct="1"/>
            <a:r>
              <a:rPr lang="en-US" b="1" dirty="0" smtClean="0">
                <a:solidFill>
                  <a:srgbClr val="FFFF00"/>
                </a:solidFill>
                <a:latin typeface="Bell MT" pitchFamily="18" charset="0"/>
              </a:rPr>
              <a:t>Examples of tertiary sector jobs:</a:t>
            </a:r>
          </a:p>
          <a:p>
            <a:pPr lvl="1" algn="just" eaLnBrk="1" hangingPunct="1"/>
            <a:r>
              <a:rPr lang="en-US" b="1" dirty="0" smtClean="0">
                <a:latin typeface="Bell MT" pitchFamily="18" charset="0"/>
              </a:rPr>
              <a:t>construction</a:t>
            </a:r>
          </a:p>
          <a:p>
            <a:pPr lvl="1" algn="just" eaLnBrk="1" hangingPunct="1"/>
            <a:r>
              <a:rPr lang="en-US" b="1" dirty="0" smtClean="0">
                <a:latin typeface="Bell MT" pitchFamily="18" charset="0"/>
              </a:rPr>
              <a:t>trade</a:t>
            </a:r>
          </a:p>
          <a:p>
            <a:pPr lvl="1" algn="just" eaLnBrk="1" hangingPunct="1"/>
            <a:r>
              <a:rPr lang="en-US" b="1" dirty="0" smtClean="0">
                <a:latin typeface="Bell MT" pitchFamily="18" charset="0"/>
              </a:rPr>
              <a:t>finance</a:t>
            </a:r>
          </a:p>
          <a:p>
            <a:pPr lvl="1" algn="just" eaLnBrk="1" hangingPunct="1"/>
            <a:r>
              <a:rPr lang="en-US" b="1" dirty="0" smtClean="0">
                <a:latin typeface="Bell MT" pitchFamily="18" charset="0"/>
              </a:rPr>
              <a:t>real estate</a:t>
            </a:r>
          </a:p>
          <a:p>
            <a:pPr lvl="1" algn="just" eaLnBrk="1" hangingPunct="1"/>
            <a:r>
              <a:rPr lang="en-US" b="1" dirty="0" smtClean="0">
                <a:latin typeface="Bell MT" pitchFamily="18" charset="0"/>
              </a:rPr>
              <a:t>private services</a:t>
            </a:r>
          </a:p>
          <a:p>
            <a:pPr lvl="1" algn="just" eaLnBrk="1" hangingPunct="1"/>
            <a:r>
              <a:rPr lang="en-US" b="1" dirty="0" smtClean="0">
                <a:latin typeface="Bell MT" pitchFamily="18" charset="0"/>
              </a:rPr>
              <a:t>government</a:t>
            </a:r>
          </a:p>
          <a:p>
            <a:pPr lvl="1" algn="just" eaLnBrk="1" hangingPunct="1"/>
            <a:r>
              <a:rPr lang="en-US" b="1" dirty="0" smtClean="0">
                <a:latin typeface="Bell MT" pitchFamily="18" charset="0"/>
              </a:rPr>
              <a:t>transportation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133600"/>
            <a:ext cx="2377440" cy="1676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The Tertiary Sector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19458" name="Picture 2" descr="C:\Users\Owner\AppData\Local\Microsoft\Windows\Temporary Internet Files\Content.IE5\VB892845\MC90043600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0"/>
            <a:ext cx="1692275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0" y="273050"/>
            <a:ext cx="5638800" cy="3689350"/>
          </a:xfrm>
        </p:spPr>
        <p:txBody>
          <a:bodyPr/>
          <a:lstStyle/>
          <a:p>
            <a:pPr algn="just" eaLnBrk="1" hangingPunct="1"/>
            <a:r>
              <a:rPr lang="en-US" b="1" dirty="0" smtClean="0">
                <a:solidFill>
                  <a:srgbClr val="FFFF00"/>
                </a:solidFill>
                <a:latin typeface="Bell MT" pitchFamily="18" charset="0"/>
              </a:rPr>
              <a:t>The quaternary sector is often seen as a subset of the tertiary sector.</a:t>
            </a:r>
          </a:p>
          <a:p>
            <a:pPr algn="just" eaLnBrk="1" hangingPunct="1"/>
            <a:r>
              <a:rPr lang="en-US" sz="2800" b="1" dirty="0" smtClean="0">
                <a:latin typeface="Bell MT" pitchFamily="18" charset="0"/>
              </a:rPr>
              <a:t>This sector includes service jobs concerned with research and development, management and administration, and processing and disseminating information.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133600"/>
            <a:ext cx="2377440" cy="1676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The Tertiary Sector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24580" name="Picture 3" descr="C:\Users\Owner\AppData\Local\Microsoft\Windows\Temporary Internet Files\Content.IE5\LTLN4AAN\MC9003906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267200"/>
            <a:ext cx="21320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Categorizing Countries by</a:t>
            </a:r>
            <a:b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Economic Activities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3"/>
            <a:ext cx="4268788" cy="1131887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More Developed Countries</a:t>
            </a:r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(MDCs)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4040188" cy="873125"/>
          </a:xfrm>
        </p:spPr>
        <p:txBody>
          <a:bodyPr/>
          <a:lstStyle/>
          <a:p>
            <a:pPr algn="just" eaLnBrk="1" hangingPunct="1"/>
            <a:r>
              <a:rPr lang="en-US" sz="2800" b="1" dirty="0" smtClean="0">
                <a:latin typeface="Bell MT" pitchFamily="18" charset="0"/>
              </a:rPr>
              <a:t>These countries have experienced industrialization.</a:t>
            </a:r>
          </a:p>
        </p:txBody>
      </p:sp>
      <p:sp>
        <p:nvSpPr>
          <p:cNvPr id="2560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131887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Less Developed Countries </a:t>
            </a:r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(LDCs)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667000"/>
            <a:ext cx="4041775" cy="2743200"/>
          </a:xfrm>
        </p:spPr>
        <p:txBody>
          <a:bodyPr/>
          <a:lstStyle/>
          <a:p>
            <a:pPr algn="just" eaLnBrk="1" hangingPunct="1"/>
            <a:r>
              <a:rPr lang="en-US" b="1" smtClean="0">
                <a:latin typeface="Bell MT" pitchFamily="18" charset="0"/>
              </a:rPr>
              <a:t>These countries have not experienced industrialization.</a:t>
            </a:r>
          </a:p>
          <a:p>
            <a:pPr algn="just" eaLnBrk="1" hangingPunct="1"/>
            <a:r>
              <a:rPr lang="en-US" b="1" smtClean="0">
                <a:latin typeface="Bell MT" pitchFamily="18" charset="0"/>
              </a:rPr>
              <a:t>Most countries in the world belong in this category.</a:t>
            </a:r>
          </a:p>
        </p:txBody>
      </p:sp>
      <p:pic>
        <p:nvPicPr>
          <p:cNvPr id="21506" name="Picture 2" descr="C:\Program Files (x86)\Microsoft Office\MEDIA\CAGCAT10\j02406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221163"/>
            <a:ext cx="1825625" cy="1462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GEOGRAPHY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Categorizing Countries by</a:t>
            </a:r>
            <a:b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Economic Activities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600" b="1" smtClean="0">
                <a:solidFill>
                  <a:srgbClr val="FFFF00"/>
                </a:solidFill>
                <a:latin typeface="Bell MT" pitchFamily="18" charset="0"/>
              </a:rPr>
              <a:t>Some LDCs may be subcategorized as newly-industrialized countries.</a:t>
            </a:r>
          </a:p>
          <a:p>
            <a:pPr lvl="1" algn="just" eaLnBrk="1" hangingPunct="1"/>
            <a:r>
              <a:rPr lang="en-US" sz="2800" smtClean="0">
                <a:latin typeface="Bell MT" pitchFamily="18" charset="0"/>
              </a:rPr>
              <a:t>These countries are found mostly in </a:t>
            </a:r>
            <a:r>
              <a:rPr lang="en-US" sz="2800" smtClean="0">
                <a:solidFill>
                  <a:srgbClr val="FFFF00"/>
                </a:solidFill>
                <a:latin typeface="Bell MT" pitchFamily="18" charset="0"/>
              </a:rPr>
              <a:t>Asia</a:t>
            </a:r>
            <a:r>
              <a:rPr lang="en-US" sz="2800" smtClean="0">
                <a:latin typeface="Bell MT" pitchFamily="18" charset="0"/>
              </a:rPr>
              <a:t> and </a:t>
            </a:r>
            <a:r>
              <a:rPr lang="en-US" sz="2800" smtClean="0">
                <a:solidFill>
                  <a:srgbClr val="FFFF00"/>
                </a:solidFill>
                <a:latin typeface="Bell MT" pitchFamily="18" charset="0"/>
              </a:rPr>
              <a:t>Latin America.</a:t>
            </a:r>
          </a:p>
        </p:txBody>
      </p:sp>
      <p:pic>
        <p:nvPicPr>
          <p:cNvPr id="26628" name="Picture 4" descr="C:\Users\Owner\AppData\Local\Microsoft\Windows\Temporary Internet Files\Content.IE5\9D32JH15\MC900233913[2].wm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962400" y="3657600"/>
            <a:ext cx="26685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Categorizing Countries by</a:t>
            </a:r>
            <a:b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Economic Activities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3200" b="1" dirty="0" smtClean="0">
                <a:latin typeface="Bell MT" pitchFamily="18" charset="0"/>
              </a:rPr>
              <a:t>The process experienced by these countries is sometimes called </a:t>
            </a:r>
            <a:r>
              <a:rPr lang="en-US" sz="3200" b="1" dirty="0" smtClean="0">
                <a:solidFill>
                  <a:srgbClr val="FFFF00"/>
                </a:solidFill>
                <a:latin typeface="Bell MT" pitchFamily="18" charset="0"/>
              </a:rPr>
              <a:t>compressed modernity.</a:t>
            </a:r>
          </a:p>
          <a:p>
            <a:pPr lvl="1" algn="just" eaLnBrk="1" hangingPunct="1">
              <a:defRPr/>
            </a:pPr>
            <a:r>
              <a:rPr lang="en-US" sz="2800" b="1" dirty="0" smtClean="0">
                <a:latin typeface="Bell MT" pitchFamily="18" charset="0"/>
              </a:rPr>
              <a:t>This means that </a:t>
            </a:r>
            <a:r>
              <a:rPr lang="en-US" sz="2800" b="1" smtClean="0">
                <a:latin typeface="Bell MT" pitchFamily="18" charset="0"/>
              </a:rPr>
              <a:t>the country </a:t>
            </a:r>
            <a:r>
              <a:rPr lang="en-US" sz="2800" b="1" dirty="0" smtClean="0">
                <a:latin typeface="Bell MT" pitchFamily="18" charset="0"/>
              </a:rPr>
              <a:t>has experienced:</a:t>
            </a:r>
          </a:p>
          <a:p>
            <a:pPr lvl="2" algn="just" eaLnBrk="1" hangingPunct="1">
              <a:defRPr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ell MT" pitchFamily="18" charset="0"/>
              </a:rPr>
              <a:t>rapid economic and political change</a:t>
            </a:r>
          </a:p>
          <a:p>
            <a:pPr lvl="2" algn="just" eaLnBrk="1" hangingPunct="1">
              <a:defRPr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ell MT" pitchFamily="18" charset="0"/>
              </a:rPr>
              <a:t>a growing economy</a:t>
            </a:r>
          </a:p>
          <a:p>
            <a:pPr lvl="2" algn="just" eaLnBrk="1" hangingPunct="1">
              <a:defRPr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ell MT" pitchFamily="18" charset="0"/>
              </a:rPr>
              <a:t>an expanding web of nongovernmental institutions</a:t>
            </a:r>
          </a:p>
        </p:txBody>
      </p:sp>
      <p:pic>
        <p:nvPicPr>
          <p:cNvPr id="27652" name="Picture 2" descr="C:\Users\Owner\AppData\Local\Microsoft\Windows\Temporary Internet Files\Content.IE5\WOJ510GU\MM90030982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876800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Categorizing Countries by</a:t>
            </a:r>
            <a:b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Economic Activities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800" b="1" dirty="0" smtClean="0">
                <a:solidFill>
                  <a:srgbClr val="FFFF00"/>
                </a:solidFill>
                <a:latin typeface="Bell MT" pitchFamily="18" charset="0"/>
              </a:rPr>
              <a:t>Examples of newly industrialized countries:</a:t>
            </a:r>
          </a:p>
          <a:p>
            <a:pPr lvl="1" algn="just" eaLnBrk="1" hangingPunct="1"/>
            <a:r>
              <a:rPr lang="en-US" sz="2400" b="1" dirty="0" smtClean="0">
                <a:solidFill>
                  <a:srgbClr val="FFFF00"/>
                </a:solidFill>
                <a:latin typeface="Bell MT" pitchFamily="18" charset="0"/>
              </a:rPr>
              <a:t>South Korea </a:t>
            </a:r>
            <a:r>
              <a:rPr lang="en-US" sz="2200" b="1" dirty="0" smtClean="0">
                <a:latin typeface="Bell MT" pitchFamily="18" charset="0"/>
              </a:rPr>
              <a:t>developed as one of the world’s largest economies during the last 50 years.  It was once a poor agricultural country.</a:t>
            </a:r>
          </a:p>
          <a:p>
            <a:pPr lvl="1" algn="just" eaLnBrk="1" hangingPunct="1"/>
            <a:r>
              <a:rPr lang="en-US" sz="2400" b="1" dirty="0" smtClean="0">
                <a:solidFill>
                  <a:srgbClr val="FFFF00"/>
                </a:solidFill>
                <a:latin typeface="Bell MT" pitchFamily="18" charset="0"/>
              </a:rPr>
              <a:t>Mexico</a:t>
            </a:r>
            <a:r>
              <a:rPr lang="en-US" sz="2200" b="1" dirty="0" smtClean="0">
                <a:latin typeface="Bell MT" pitchFamily="18" charset="0"/>
              </a:rPr>
              <a:t> has had dramatic economic growth that began in the late 1980s because of an abundance of oil.</a:t>
            </a:r>
          </a:p>
        </p:txBody>
      </p:sp>
      <p:pic>
        <p:nvPicPr>
          <p:cNvPr id="28676" name="Picture 2" descr="C:\Users\Owner\AppData\Local\Microsoft\Windows\Temporary Internet Files\Content.IE5\VB892845\MC9004445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91000"/>
            <a:ext cx="14716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C:\Users\Owner\AppData\Local\Microsoft\Windows\Temporary Internet Files\Content.IE5\M7A4I806\MC9000188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4333875"/>
            <a:ext cx="27813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ECONOMIC INDICATORS OF DEVELOPMENT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development may be measured in several ways.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3" descr="C:\Users\Owner\AppData\Local\Microsoft\Windows\Temporary Internet Files\Content.IE5\7SOKX3GN\MC90023717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2993308" cy="2914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475615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GDP is the value of the total output of goods and services produced in a country during a year.</a:t>
            </a:r>
          </a:p>
          <a:p>
            <a:pPr algn="just" eaLnBrk="1" hangingPunct="1">
              <a:defRPr/>
            </a:pPr>
            <a:r>
              <a:rPr lang="en-US" sz="2800" dirty="0" smtClean="0"/>
              <a:t>Dividing the GDP by total population creates the </a:t>
            </a:r>
            <a:r>
              <a:rPr lang="en-US" sz="2800" b="1" dirty="0" smtClean="0">
                <a:solidFill>
                  <a:srgbClr val="FFFF00"/>
                </a:solidFill>
              </a:rPr>
              <a:t>GDP per capita</a:t>
            </a:r>
            <a:r>
              <a:rPr lang="en-US" sz="2800" dirty="0" smtClean="0"/>
              <a:t>, a measure of the average person’s contribution to a country’s wealth in a year.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7556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800" smtClean="0">
                <a:solidFill>
                  <a:schemeClr val="bg1"/>
                </a:solidFill>
              </a:rPr>
              <a:t>Gross Domestic Product Per Capital (GDP)</a:t>
            </a:r>
            <a:endParaRPr sz="2800">
              <a:solidFill>
                <a:schemeClr val="bg1"/>
              </a:solidFill>
            </a:endParaRPr>
          </a:p>
        </p:txBody>
      </p:sp>
      <p:pic>
        <p:nvPicPr>
          <p:cNvPr id="31748" name="Picture 2" descr="C:\Users\Owner\AppData\Local\Microsoft\Windows\Temporary Internet Files\Content.IE5\1AWRSIRC\MC9002380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14800"/>
            <a:ext cx="25908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800" b="1" dirty="0" smtClean="0">
                <a:solidFill>
                  <a:srgbClr val="FFFF00"/>
                </a:solidFill>
              </a:rPr>
              <a:t>In MDCs, </a:t>
            </a:r>
            <a:r>
              <a:rPr lang="en-US" sz="2800" dirty="0" smtClean="0"/>
              <a:t>the annual GDP per capita exceeds $20,000.</a:t>
            </a:r>
          </a:p>
          <a:p>
            <a:pPr algn="just" eaLnBrk="1" hangingPunct="1"/>
            <a:r>
              <a:rPr lang="en-US" sz="2800" b="1" smtClean="0">
                <a:solidFill>
                  <a:srgbClr val="FFFF00"/>
                </a:solidFill>
              </a:rPr>
              <a:t>In LDCs, </a:t>
            </a:r>
            <a:r>
              <a:rPr lang="en-US" sz="2800" smtClean="0"/>
              <a:t>the annual GDP per capita is approximately $1,000.</a:t>
            </a:r>
          </a:p>
          <a:p>
            <a:pPr algn="just" eaLnBrk="1" hangingPunct="1"/>
            <a:r>
              <a:rPr lang="en-US" sz="2800" dirty="0" smtClean="0"/>
              <a:t>The annual GDP per capita in </a:t>
            </a:r>
            <a:r>
              <a:rPr lang="en-US" sz="2800" b="1" dirty="0" smtClean="0">
                <a:solidFill>
                  <a:srgbClr val="FFFF00"/>
                </a:solidFill>
              </a:rPr>
              <a:t>newly industrialized countries </a:t>
            </a:r>
            <a:r>
              <a:rPr lang="en-US" sz="2800" dirty="0" smtClean="0"/>
              <a:t>falls between $1,000 and $20,000.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9080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800">
                <a:solidFill>
                  <a:schemeClr val="bg1"/>
                </a:solidFill>
              </a:rPr>
              <a:t>Gross Domestic Product Per Capital (GDP)</a:t>
            </a:r>
            <a:endParaRPr sz="2800"/>
          </a:p>
        </p:txBody>
      </p:sp>
      <p:pic>
        <p:nvPicPr>
          <p:cNvPr id="32772" name="Picture 2" descr="C:\Users\Owner\AppData\Local\Microsoft\Windows\Temporary Internet Files\Content.IE5\VB892845\MC9002953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86200"/>
            <a:ext cx="1933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dirty="0" smtClean="0"/>
              <a:t>GDP is strongly related to many </a:t>
            </a:r>
            <a:r>
              <a:rPr lang="en-US" b="1" dirty="0" smtClean="0">
                <a:solidFill>
                  <a:srgbClr val="FFFF00"/>
                </a:solidFill>
              </a:rPr>
              <a:t>social characteristics</a:t>
            </a:r>
            <a:r>
              <a:rPr lang="en-US" dirty="0" smtClean="0"/>
              <a:t>, since economic development is dependent on a skilled work force.</a:t>
            </a:r>
          </a:p>
          <a:p>
            <a:pPr algn="just" eaLnBrk="1" hangingPunct="1"/>
            <a:r>
              <a:rPr lang="en-US" b="1" dirty="0" smtClean="0">
                <a:solidFill>
                  <a:srgbClr val="FFFF00"/>
                </a:solidFill>
              </a:rPr>
              <a:t>Social characteristics include:</a:t>
            </a:r>
          </a:p>
          <a:p>
            <a:pPr lvl="2" algn="just" eaLnBrk="1" hangingPunct="1"/>
            <a:r>
              <a:rPr lang="en-US" dirty="0" smtClean="0"/>
              <a:t>literacy rates</a:t>
            </a:r>
          </a:p>
          <a:p>
            <a:pPr lvl="2" algn="just" eaLnBrk="1" hangingPunct="1"/>
            <a:r>
              <a:rPr lang="en-US" dirty="0" smtClean="0"/>
              <a:t>education levels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9080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2800">
                <a:solidFill>
                  <a:schemeClr val="bg1"/>
                </a:solidFill>
              </a:rPr>
              <a:t>Gross Domestic Product Per Capital (GDP)</a:t>
            </a:r>
            <a:endParaRPr sz="2800"/>
          </a:p>
        </p:txBody>
      </p:sp>
      <p:pic>
        <p:nvPicPr>
          <p:cNvPr id="33796" name="Picture 3" descr="C:\Users\Owner\AppData\Local\Microsoft\Windows\Temporary Internet Files\Content.IE5\816OX8L9\MC9002333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505200"/>
            <a:ext cx="22526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745413" cy="4038600"/>
          </a:xfrm>
          <a:prstGeom prst="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562600"/>
            <a:ext cx="77454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Gross Domestic Product (GDP)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Capita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3079750"/>
          </a:xfrm>
        </p:spPr>
        <p:txBody>
          <a:bodyPr/>
          <a:lstStyle/>
          <a:p>
            <a:pPr algn="just" eaLnBrk="1" hangingPunct="1"/>
            <a:r>
              <a:rPr lang="en-US" b="1" smtClean="0">
                <a:solidFill>
                  <a:srgbClr val="FFFF00"/>
                </a:solidFill>
              </a:rPr>
              <a:t>MDCs</a:t>
            </a:r>
            <a:r>
              <a:rPr lang="en-US" sz="2800" smtClean="0"/>
              <a:t> usually have the fewest workers in the primary sector, and the most in the tertiary sector.</a:t>
            </a:r>
          </a:p>
          <a:p>
            <a:pPr algn="just" eaLnBrk="1" hangingPunct="1"/>
            <a:r>
              <a:rPr lang="en-US" b="1" smtClean="0">
                <a:solidFill>
                  <a:srgbClr val="FFFF00"/>
                </a:solidFill>
              </a:rPr>
              <a:t>LDCs</a:t>
            </a:r>
            <a:r>
              <a:rPr lang="en-US" sz="2800" smtClean="0"/>
              <a:t> have a larger percentage of workers in the primary sector, generally occupied as farmers.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600" smtClean="0">
                <a:solidFill>
                  <a:schemeClr val="bg1"/>
                </a:solidFill>
              </a:rPr>
              <a:t>Types of jobs</a:t>
            </a:r>
            <a:endParaRPr sz="3600">
              <a:solidFill>
                <a:schemeClr val="bg1"/>
              </a:solidFill>
            </a:endParaRPr>
          </a:p>
        </p:txBody>
      </p:sp>
      <p:pic>
        <p:nvPicPr>
          <p:cNvPr id="27650" name="Picture 2" descr="C:\Users\Owner\AppData\Local\Microsoft\Windows\Temporary Internet Files\Content.IE5\M7A4I806\MC90005652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32" y="3429000"/>
            <a:ext cx="2792711" cy="24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Geography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What is it?</a:t>
            </a:r>
          </a:p>
          <a:p>
            <a:pPr marL="548640" lvl="1" indent="-18288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3000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Economic geography studies the impact of economic activities on the </a:t>
            </a:r>
            <a:r>
              <a:rPr lang="en-US" sz="3000" b="1" dirty="0" smtClean="0">
                <a:solidFill>
                  <a:srgbClr val="FFFF00"/>
                </a:solidFill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landscape</a:t>
            </a:r>
            <a:r>
              <a:rPr lang="en-US" sz="3000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 and investigates reasons behind the </a:t>
            </a:r>
            <a:r>
              <a:rPr lang="en-US" sz="3000" b="1" dirty="0" smtClean="0">
                <a:solidFill>
                  <a:srgbClr val="FFFF00"/>
                </a:solidFill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locations</a:t>
            </a:r>
            <a:r>
              <a:rPr lang="en-US" sz="3000" dirty="0" smtClean="0">
                <a:solidFill>
                  <a:srgbClr val="99CC00"/>
                </a:solidFill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of economic activities.</a:t>
            </a:r>
          </a:p>
        </p:txBody>
      </p:sp>
      <p:pic>
        <p:nvPicPr>
          <p:cNvPr id="5124" name="Picture 4" descr="C:\Users\Owner\AppData\Local\Microsoft\Windows\Temporary Internet Files\Content.IE5\LTLN4AAN\MC90008921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51030"/>
            <a:ext cx="2497015" cy="24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1066800"/>
            <a:ext cx="5486400" cy="3917950"/>
          </a:xfrm>
        </p:spPr>
        <p:txBody>
          <a:bodyPr/>
          <a:lstStyle/>
          <a:p>
            <a:pPr algn="just" eaLnBrk="1" hangingPunct="1"/>
            <a:r>
              <a:rPr lang="en-US" sz="3600" b="1" smtClean="0">
                <a:solidFill>
                  <a:srgbClr val="FFFF00"/>
                </a:solidFill>
              </a:rPr>
              <a:t>Middle income nations have workers spread among the three economic sectors:</a:t>
            </a:r>
          </a:p>
          <a:p>
            <a:pPr lvl="2" algn="just" eaLnBrk="1" hangingPunct="1"/>
            <a:r>
              <a:rPr lang="en-US" sz="2800" smtClean="0"/>
              <a:t>primary</a:t>
            </a:r>
          </a:p>
          <a:p>
            <a:pPr lvl="2" algn="just" eaLnBrk="1" hangingPunct="1"/>
            <a:r>
              <a:rPr lang="en-US" sz="2800" smtClean="0"/>
              <a:t>secondary</a:t>
            </a:r>
          </a:p>
          <a:p>
            <a:pPr lvl="2" algn="just" eaLnBrk="1" hangingPunct="1"/>
            <a:r>
              <a:rPr lang="en-US" sz="2800" smtClean="0"/>
              <a:t>tertiary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>
                <a:solidFill>
                  <a:schemeClr val="bg1"/>
                </a:solidFill>
              </a:rPr>
              <a:t>Types of jobs</a:t>
            </a:r>
            <a:endParaRPr sz="4000">
              <a:solidFill>
                <a:schemeClr val="bg1"/>
              </a:solidFill>
            </a:endParaRPr>
          </a:p>
        </p:txBody>
      </p:sp>
      <p:pic>
        <p:nvPicPr>
          <p:cNvPr id="36868" name="Picture 2" descr="C:\Users\Owner\AppData\Local\Microsoft\Windows\Temporary Internet Files\Content.IE5\VB892845\MC9002334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429000"/>
            <a:ext cx="2124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914400"/>
            <a:ext cx="5486400" cy="4800600"/>
          </a:xfrm>
        </p:spPr>
        <p:txBody>
          <a:bodyPr/>
          <a:lstStyle/>
          <a:p>
            <a:pPr algn="just" eaLnBrk="1" hangingPunct="1"/>
            <a:r>
              <a:rPr lang="en-US" dirty="0" smtClean="0">
                <a:solidFill>
                  <a:srgbClr val="FFFF00"/>
                </a:solidFill>
              </a:rPr>
              <a:t>Workers in MDCs are more productive than those in LDCs, largely because they have access to more:</a:t>
            </a:r>
          </a:p>
          <a:p>
            <a:pPr lvl="2" algn="just" eaLnBrk="1" hangingPunct="1"/>
            <a:r>
              <a:rPr lang="en-US" sz="2800" dirty="0" smtClean="0"/>
              <a:t>machines</a:t>
            </a:r>
          </a:p>
          <a:p>
            <a:pPr lvl="2" algn="just" eaLnBrk="1" hangingPunct="1"/>
            <a:r>
              <a:rPr lang="en-US" sz="2800" dirty="0" smtClean="0"/>
              <a:t>tools</a:t>
            </a:r>
          </a:p>
          <a:p>
            <a:pPr lvl="2" algn="just" eaLnBrk="1" hangingPunct="1"/>
            <a:r>
              <a:rPr lang="en-US" sz="2800" dirty="0" smtClean="0"/>
              <a:t>equipment</a:t>
            </a:r>
          </a:p>
          <a:p>
            <a:pPr algn="just" eaLnBrk="1" hangingPunct="1"/>
            <a:r>
              <a:rPr lang="en-US" dirty="0" smtClean="0">
                <a:solidFill>
                  <a:srgbClr val="FFFF00"/>
                </a:solidFill>
              </a:rPr>
              <a:t>Workers in LDCs rely more on animal and human power.</a:t>
            </a:r>
          </a:p>
          <a:p>
            <a:pPr marL="365125" lvl="1" indent="0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Worker Productivity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37892" name="Picture 3" descr="C:\Users\Owner\AppData\Local\Microsoft\Windows\Temporary Internet Files\Content.IE5\VB892845\MC9000144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813" y="2819400"/>
            <a:ext cx="17081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1143000"/>
            <a:ext cx="5486400" cy="4146550"/>
          </a:xfrm>
        </p:spPr>
        <p:txBody>
          <a:bodyPr rtlCol="0"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Productivity </a:t>
            </a:r>
            <a:r>
              <a:rPr lang="en-US" dirty="0" smtClean="0"/>
              <a:t>can be measured by the value added by each worker.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Value added </a:t>
            </a:r>
            <a:r>
              <a:rPr lang="en-US" dirty="0" smtClean="0"/>
              <a:t>in manufacturing may be figured by subtracting the costs of raw materials and energy from the gross value of the product.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0"/>
            <a:ext cx="2377440" cy="1371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Worker Productivity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38916" name="Picture 2" descr="C:\Users\Owner\AppData\Local\Microsoft\Windows\Temporary Internet Files\Content.IE5\7SOKX3GN\MC9000712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85738"/>
            <a:ext cx="3336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xfrm>
            <a:off x="3276600" y="4419600"/>
            <a:ext cx="5486400" cy="10985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solidFill>
                  <a:srgbClr val="FFFF00"/>
                </a:solidFill>
              </a:rPr>
              <a:t>The value added in MDCs is much higher than in LDCs.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133600"/>
            <a:ext cx="2377440" cy="1371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Worker Productivity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31746" name="Picture 2" descr="C:\Users\Owner\AppData\Local\Microsoft\Windows\Temporary Internet Files\Content.IE5\1AWRSIRC\MC9002330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43" y="914400"/>
            <a:ext cx="2755271" cy="2767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2138" y="1143000"/>
            <a:ext cx="5486400" cy="3689350"/>
          </a:xfrm>
        </p:spPr>
        <p:txBody>
          <a:bodyPr/>
          <a:lstStyle/>
          <a:p>
            <a:pPr algn="just" eaLnBrk="1" hangingPunct="1"/>
            <a:r>
              <a:rPr lang="en-US" dirty="0" smtClean="0">
                <a:solidFill>
                  <a:srgbClr val="FFFF00"/>
                </a:solidFill>
              </a:rPr>
              <a:t>Development requires access to raw materials than can be transformed into useful products.  </a:t>
            </a:r>
          </a:p>
          <a:p>
            <a:pPr algn="just" eaLnBrk="1" hangingPunct="1"/>
            <a:r>
              <a:rPr lang="en-US" dirty="0" smtClean="0"/>
              <a:t>Raw materials include:</a:t>
            </a:r>
          </a:p>
          <a:p>
            <a:pPr lvl="1" algn="just" eaLnBrk="1" hangingPunct="1"/>
            <a:r>
              <a:rPr lang="en-US" dirty="0" smtClean="0"/>
              <a:t>minerals</a:t>
            </a:r>
          </a:p>
          <a:p>
            <a:pPr lvl="1" algn="just" eaLnBrk="1" hangingPunct="1"/>
            <a:r>
              <a:rPr lang="en-US" dirty="0" smtClean="0"/>
              <a:t>trees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6032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Access to Raw Materials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40964" name="Picture 3" descr="C:\Users\Owner\AppData\Local\Microsoft\Windows\Temporary Internet Files\Content.IE5\7SOKX3GN\MC9002155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114800"/>
            <a:ext cx="21415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1219200"/>
            <a:ext cx="5486400" cy="3841750"/>
          </a:xfrm>
        </p:spPr>
        <p:txBody>
          <a:bodyPr/>
          <a:lstStyle/>
          <a:p>
            <a:pPr algn="just" eaLnBrk="1" hangingPunct="1"/>
            <a:r>
              <a:rPr lang="en-US" dirty="0" smtClean="0">
                <a:solidFill>
                  <a:srgbClr val="FFFF00"/>
                </a:solidFill>
              </a:rPr>
              <a:t>Energy to operate factories is also necessary.</a:t>
            </a:r>
          </a:p>
          <a:p>
            <a:pPr algn="just" eaLnBrk="1" hangingPunct="1"/>
            <a:r>
              <a:rPr lang="en-US" dirty="0" smtClean="0"/>
              <a:t>Energy takes the form of:</a:t>
            </a:r>
          </a:p>
          <a:p>
            <a:pPr lvl="1" algn="just" eaLnBrk="1" hangingPunct="1"/>
            <a:r>
              <a:rPr lang="en-US" dirty="0" smtClean="0"/>
              <a:t>oil</a:t>
            </a:r>
          </a:p>
          <a:p>
            <a:pPr lvl="1" algn="just" eaLnBrk="1" hangingPunct="1"/>
            <a:r>
              <a:rPr lang="en-US" dirty="0" smtClean="0"/>
              <a:t>coal</a:t>
            </a:r>
          </a:p>
          <a:p>
            <a:pPr lvl="1" algn="just" eaLnBrk="1" hangingPunct="1"/>
            <a:r>
              <a:rPr lang="en-US" dirty="0" smtClean="0"/>
              <a:t>water</a:t>
            </a:r>
          </a:p>
          <a:p>
            <a:pPr lvl="1" algn="just" eaLnBrk="1" hangingPunct="1"/>
            <a:r>
              <a:rPr lang="en-US" dirty="0" smtClean="0"/>
              <a:t>natural gas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133600"/>
            <a:ext cx="2377440" cy="16032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Access to Raw Materials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41988" name="Picture 2" descr="C:\Users\Owner\AppData\Local\Microsoft\Windows\Temporary Internet Files\Content.IE5\816OX8L9\MC900331684[1].w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943600" y="3048000"/>
            <a:ext cx="24479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2438400"/>
            <a:ext cx="5486400" cy="3460750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During the 19</a:t>
            </a:r>
            <a:r>
              <a:rPr lang="en-US" baseline="30000" dirty="0" smtClean="0"/>
              <a:t>th</a:t>
            </a:r>
            <a:r>
              <a:rPr lang="en-US" dirty="0" smtClean="0"/>
              <a:t> century, an important motivation for European empires was control of </a:t>
            </a:r>
            <a:r>
              <a:rPr lang="en-US" b="1" dirty="0" smtClean="0">
                <a:solidFill>
                  <a:srgbClr val="FFFF00"/>
                </a:solidFill>
              </a:rPr>
              <a:t>natural resources </a:t>
            </a:r>
            <a:r>
              <a:rPr lang="en-US" dirty="0" smtClean="0"/>
              <a:t>in other areas.</a:t>
            </a:r>
          </a:p>
          <a:p>
            <a:pPr algn="just" eaLnBrk="1" hangingPunct="1"/>
            <a:r>
              <a:rPr lang="en-US" dirty="0" smtClean="0"/>
              <a:t>Today countries have access to </a:t>
            </a:r>
            <a:r>
              <a:rPr lang="en-US" b="1" dirty="0" smtClean="0">
                <a:solidFill>
                  <a:srgbClr val="FFFF00"/>
                </a:solidFill>
              </a:rPr>
              <a:t>raw materials </a:t>
            </a:r>
            <a:r>
              <a:rPr lang="en-US" dirty="0" smtClean="0"/>
              <a:t>through world trade.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09800"/>
            <a:ext cx="2377440" cy="16032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Access to Raw Materials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43012" name="Picture 4" descr="C:\Users\Owner\AppData\Local\Microsoft\Windows\Temporary Internet Files\Content.IE5\LTLN4AAN\MC9001497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4800"/>
            <a:ext cx="2554288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MDCs have wealth for both essential and nonessential goods.</a:t>
            </a:r>
          </a:p>
          <a:p>
            <a:pPr algn="just" eaLnBrk="1" hangingPunct="1"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Essential goods include:</a:t>
            </a:r>
          </a:p>
          <a:p>
            <a:pPr lvl="2" algn="just" eaLnBrk="1" hangingPunct="1">
              <a:defRPr/>
            </a:pPr>
            <a:r>
              <a:rPr lang="en-US" dirty="0" smtClean="0"/>
              <a:t>food</a:t>
            </a:r>
          </a:p>
          <a:p>
            <a:pPr lvl="2" algn="just" eaLnBrk="1" hangingPunct="1">
              <a:defRPr/>
            </a:pPr>
            <a:r>
              <a:rPr lang="en-US" dirty="0" smtClean="0"/>
              <a:t>shelter</a:t>
            </a:r>
          </a:p>
          <a:p>
            <a:pPr lvl="2" algn="just" eaLnBrk="1" hangingPunct="1">
              <a:defRPr/>
            </a:pPr>
            <a:r>
              <a:rPr lang="en-US" dirty="0" smtClean="0"/>
              <a:t>clothing</a:t>
            </a:r>
          </a:p>
          <a:p>
            <a:pPr algn="just" eaLnBrk="1" hangingPunct="1"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Nonessential goods include:</a:t>
            </a:r>
          </a:p>
          <a:p>
            <a:pPr lvl="2" algn="just" eaLnBrk="1" hangingPunct="1">
              <a:defRPr/>
            </a:pPr>
            <a:r>
              <a:rPr lang="en-US" dirty="0" smtClean="0"/>
              <a:t>cars</a:t>
            </a:r>
          </a:p>
          <a:p>
            <a:pPr lvl="2" algn="just" eaLnBrk="1" hangingPunct="1">
              <a:defRPr/>
            </a:pPr>
            <a:r>
              <a:rPr lang="en-US" dirty="0" smtClean="0"/>
              <a:t>telephones</a:t>
            </a:r>
          </a:p>
          <a:p>
            <a:pPr lvl="2" algn="just" eaLnBrk="1" hangingPunct="1">
              <a:defRPr/>
            </a:pPr>
            <a:r>
              <a:rPr lang="en-US" dirty="0" smtClean="0"/>
              <a:t>televisions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22128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Availability of Consumer Goods</a:t>
            </a:r>
            <a:endParaRPr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1981200"/>
            <a:ext cx="5486400" cy="4070350"/>
          </a:xfrm>
        </p:spPr>
        <p:txBody>
          <a:bodyPr rtlCol="0"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The production and sale of </a:t>
            </a:r>
            <a:r>
              <a:rPr lang="en-US" dirty="0" smtClean="0">
                <a:solidFill>
                  <a:schemeClr val="tx1"/>
                </a:solidFill>
              </a:rPr>
              <a:t>nonessential goods </a:t>
            </a:r>
            <a:r>
              <a:rPr lang="en-US" dirty="0" smtClean="0"/>
              <a:t>in </a:t>
            </a:r>
            <a:r>
              <a:rPr lang="en-US" b="1" dirty="0" smtClean="0">
                <a:solidFill>
                  <a:srgbClr val="FFFF00"/>
                </a:solidFill>
              </a:rPr>
              <a:t>MDCs</a:t>
            </a:r>
            <a:r>
              <a:rPr lang="en-US" dirty="0" smtClean="0"/>
              <a:t> are vital to the economy.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Few people in </a:t>
            </a:r>
            <a:r>
              <a:rPr lang="en-US" b="1" dirty="0" smtClean="0">
                <a:solidFill>
                  <a:srgbClr val="FFFF00"/>
                </a:solidFill>
              </a:rPr>
              <a:t>LDCs</a:t>
            </a:r>
            <a:r>
              <a:rPr lang="en-US" dirty="0" smtClean="0"/>
              <a:t> have the means to buy nonessential goods.  Therefore, the growth potential of economies is limited.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22128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1"/>
                </a:solidFill>
              </a:rPr>
              <a:t>Availability of Consumer Goods</a:t>
            </a:r>
            <a:endParaRPr sz="3200">
              <a:solidFill>
                <a:schemeClr val="bg1"/>
              </a:solidFill>
            </a:endParaRPr>
          </a:p>
        </p:txBody>
      </p:sp>
      <p:pic>
        <p:nvPicPr>
          <p:cNvPr id="45060" name="Picture 2" descr="C:\Users\Owner\AppData\Local\Microsoft\Windows\Temporary Internet Files\Content.IE5\7SOKX3GN\MC9003360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09600"/>
            <a:ext cx="3636963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Development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algn="just" eaLnBrk="1" hangingPunct="1"/>
            <a:r>
              <a:rPr lang="en-US" sz="3200" b="1" dirty="0" smtClean="0">
                <a:solidFill>
                  <a:srgbClr val="FFFF00"/>
                </a:solidFill>
                <a:latin typeface="Bell MT" pitchFamily="18" charset="0"/>
              </a:rPr>
              <a:t>Economic development is often accompanied by social development such as:</a:t>
            </a:r>
          </a:p>
          <a:p>
            <a:pPr lvl="2" algn="just" eaLnBrk="1" hangingPunct="1"/>
            <a:r>
              <a:rPr lang="en-US" sz="2400" b="1" dirty="0" smtClean="0">
                <a:latin typeface="Bell MT" pitchFamily="18" charset="0"/>
              </a:rPr>
              <a:t>high rates of literacy</a:t>
            </a:r>
          </a:p>
          <a:p>
            <a:pPr lvl="2" algn="just" eaLnBrk="1" hangingPunct="1"/>
            <a:r>
              <a:rPr lang="en-US" sz="2400" b="1" dirty="0" smtClean="0">
                <a:latin typeface="Bell MT" pitchFamily="18" charset="0"/>
              </a:rPr>
              <a:t>access to formal education</a:t>
            </a:r>
          </a:p>
          <a:p>
            <a:pPr lvl="2" algn="just" eaLnBrk="1" hangingPunct="1"/>
            <a:r>
              <a:rPr lang="en-US" sz="2400" b="1" dirty="0" smtClean="0">
                <a:latin typeface="Bell MT" pitchFamily="18" charset="0"/>
              </a:rPr>
              <a:t>good health care</a:t>
            </a:r>
          </a:p>
        </p:txBody>
      </p:sp>
      <p:pic>
        <p:nvPicPr>
          <p:cNvPr id="37890" name="Picture 2" descr="C:\Users\Owner\AppData\Local\Microsoft\Windows\Temporary Internet Files\Content.IE5\MSJ24HHB\MC900199675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2865677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economic geography</a:t>
            </a:r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 to geographers?</a:t>
            </a:r>
            <a:endParaRPr lang="en-US" sz="44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62400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ea typeface="Arial Unicode MS" pitchFamily="34" charset="-128"/>
                <a:cs typeface="Arial" pitchFamily="34" charset="0"/>
              </a:rPr>
              <a:t>Geographers are interested in </a:t>
            </a:r>
          </a:p>
          <a:p>
            <a:pPr marL="548640" lvl="1" indent="-18288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Bell MT" pitchFamily="18" charset="0"/>
                <a:ea typeface="Arial Unicode MS" pitchFamily="34" charset="-128"/>
                <a:cs typeface="Arial" pitchFamily="34" charset="0"/>
              </a:rPr>
              <a:t>the changes that industrialization has brought to the </a:t>
            </a:r>
            <a:r>
              <a:rPr lang="en-US" sz="2800" b="1" dirty="0" smtClean="0">
                <a:solidFill>
                  <a:srgbClr val="FFFF00"/>
                </a:solidFill>
                <a:latin typeface="Bell MT" pitchFamily="18" charset="0"/>
                <a:ea typeface="Arial Unicode MS" pitchFamily="34" charset="-128"/>
                <a:cs typeface="Arial" pitchFamily="34" charset="0"/>
              </a:rPr>
              <a:t>cultural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ll MT" pitchFamily="18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atin typeface="Bell MT" pitchFamily="18" charset="0"/>
                <a:ea typeface="Arial Unicode MS" pitchFamily="34" charset="-128"/>
                <a:cs typeface="Arial" pitchFamily="34" charset="0"/>
              </a:rPr>
              <a:t>and </a:t>
            </a:r>
            <a:r>
              <a:rPr lang="en-US" sz="2800" b="1" dirty="0" smtClean="0">
                <a:solidFill>
                  <a:srgbClr val="FFFF00"/>
                </a:solidFill>
                <a:latin typeface="Bell MT" pitchFamily="18" charset="0"/>
                <a:ea typeface="Arial Unicode MS" pitchFamily="34" charset="-128"/>
                <a:cs typeface="Arial" pitchFamily="34" charset="0"/>
              </a:rPr>
              <a:t>social landscapes</a:t>
            </a:r>
          </a:p>
          <a:p>
            <a:pPr marL="548640" lvl="1" indent="-18288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>
                <a:latin typeface="Bell MT" pitchFamily="18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en-US" sz="2800" dirty="0" smtClean="0">
                <a:latin typeface="Bell MT" pitchFamily="18" charset="0"/>
                <a:ea typeface="Arial Unicode MS" pitchFamily="34" charset="-128"/>
                <a:cs typeface="Arial" pitchFamily="34" charset="0"/>
              </a:rPr>
              <a:t>he different </a:t>
            </a:r>
            <a:r>
              <a:rPr lang="en-US" sz="2800" b="1" dirty="0" smtClean="0">
                <a:solidFill>
                  <a:srgbClr val="FFFF00"/>
                </a:solidFill>
                <a:latin typeface="Bell MT" pitchFamily="18" charset="0"/>
                <a:ea typeface="Arial Unicode MS" pitchFamily="34" charset="-128"/>
                <a:cs typeface="Arial" pitchFamily="34" charset="0"/>
              </a:rPr>
              <a:t>patterns of wealth </a:t>
            </a:r>
            <a:r>
              <a:rPr lang="en-US" sz="2800" dirty="0" smtClean="0">
                <a:latin typeface="Bell MT" pitchFamily="18" charset="0"/>
                <a:ea typeface="Arial Unicode MS" pitchFamily="34" charset="-128"/>
                <a:cs typeface="Arial" pitchFamily="34" charset="0"/>
              </a:rPr>
              <a:t>created by industrialization</a:t>
            </a:r>
          </a:p>
          <a:p>
            <a:pPr marL="548640" lvl="1" indent="-18288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the gap between rich and poor people of the world that became more pronounced after industrialization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Development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600" b="1" dirty="0" smtClean="0">
                <a:solidFill>
                  <a:srgbClr val="FFFF00"/>
                </a:solidFill>
                <a:latin typeface="Bell MT" pitchFamily="18" charset="0"/>
              </a:rPr>
              <a:t>Economic development also changes demographic characteristics such as:</a:t>
            </a:r>
          </a:p>
          <a:p>
            <a:pPr lvl="2" algn="just" eaLnBrk="1" hangingPunct="1"/>
            <a:r>
              <a:rPr lang="en-US" sz="3200" b="1" dirty="0" smtClean="0">
                <a:latin typeface="Bell MT" pitchFamily="18" charset="0"/>
              </a:rPr>
              <a:t>life expectancy</a:t>
            </a:r>
          </a:p>
          <a:p>
            <a:pPr lvl="2" algn="just" eaLnBrk="1" hangingPunct="1"/>
            <a:r>
              <a:rPr lang="en-US" sz="3200" b="1" dirty="0" smtClean="0">
                <a:latin typeface="Bell MT" pitchFamily="18" charset="0"/>
              </a:rPr>
              <a:t>birth rates</a:t>
            </a:r>
          </a:p>
          <a:p>
            <a:pPr lvl="2" algn="just" eaLnBrk="1" hangingPunct="1"/>
            <a:r>
              <a:rPr lang="en-US" sz="3200" b="1" dirty="0" smtClean="0">
                <a:latin typeface="Bell MT" pitchFamily="18" charset="0"/>
              </a:rPr>
              <a:t>death rates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8914" name="Picture 2" descr="C:\Users\Owner\AppData\Local\Microsoft\Windows\Temporary Internet Files\Content.IE5\LTLN4AAN\MP900442473[1]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419725" y="3200400"/>
            <a:ext cx="200025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Terms and Concepts to </a:t>
            </a:r>
            <a:b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for this Session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Economic geography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Cultural landscape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Social landscape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Industrialization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Mass production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Industrial Revolution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Primary sector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Secondary sector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Tertiary sector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Quaternary sector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Post-industrialism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MDCs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LDCs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Newly industrialized countries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Compressed modernity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Economic indicators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GDP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GDP Per Capita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Value added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Essential goods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Nonessential goods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Consumer goods</a:t>
            </a:r>
            <a:endParaRPr lang="en-US" dirty="0"/>
          </a:p>
        </p:txBody>
      </p:sp>
      <p:pic>
        <p:nvPicPr>
          <p:cNvPr id="39938" name="Picture 2" descr="C:\Users\Owner\AppData\Local\Microsoft\Windows\Temporary Internet Files\Content.IE5\MSJ24HHB\MC900188311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1812341" cy="138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305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accent6">
                    <a:tint val="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 smtClean="0">
                <a:solidFill>
                  <a:schemeClr val="accent6">
                    <a:tint val="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>
                <a:solidFill>
                  <a:schemeClr val="accent6">
                    <a:tint val="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>
                <a:solidFill>
                  <a:schemeClr val="accent6">
                    <a:tint val="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 smtClean="0">
                <a:solidFill>
                  <a:schemeClr val="accent6">
                    <a:tint val="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 smtClean="0">
                <a:solidFill>
                  <a:schemeClr val="accent6">
                    <a:tint val="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>
                <a:solidFill>
                  <a:schemeClr val="accent6">
                    <a:tint val="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>
                <a:solidFill>
                  <a:schemeClr val="accent6">
                    <a:tint val="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 smtClean="0">
                <a:solidFill>
                  <a:schemeClr val="accent6">
                    <a:tint val="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 smtClean="0">
                <a:solidFill>
                  <a:schemeClr val="accent6">
                    <a:tint val="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>
                <a:solidFill>
                  <a:schemeClr val="accent6">
                    <a:tint val="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>
                <a:solidFill>
                  <a:schemeClr val="accent6">
                    <a:tint val="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 smtClean="0">
                <a:solidFill>
                  <a:schemeClr val="accent6">
                    <a:tint val="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 smtClean="0">
                <a:solidFill>
                  <a:schemeClr val="accent6">
                    <a:tint val="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>
                <a:solidFill>
                  <a:schemeClr val="accent6">
                    <a:tint val="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>
                <a:solidFill>
                  <a:schemeClr val="accent6">
                    <a:tint val="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CONCEPTS IN INDUSTRIALIZATION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DEVELOPMENT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04800"/>
            <a:ext cx="5486400" cy="71755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Industrialization</a:t>
            </a:r>
            <a:endParaRPr lang="en-US" sz="4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z="3600" smtClean="0">
                <a:solidFill>
                  <a:schemeClr val="bg1"/>
                </a:solidFill>
              </a:rPr>
              <a:t>Definition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1828800"/>
            <a:ext cx="5562600" cy="2590800"/>
          </a:xfrm>
        </p:spPr>
        <p:txBody>
          <a:bodyPr/>
          <a:lstStyle/>
          <a:p>
            <a:pPr algn="just" eaLnBrk="1" hangingPunct="1"/>
            <a:r>
              <a:rPr lang="en-US" sz="2600" b="1" dirty="0" smtClean="0">
                <a:latin typeface="Bell MT" pitchFamily="18" charset="0"/>
                <a:ea typeface="Arial Unicode MS" pitchFamily="34" charset="-128"/>
                <a:cs typeface="Arial" charset="0"/>
              </a:rPr>
              <a:t>Industrialization is the process by which economic activities on </a:t>
            </a:r>
            <a:r>
              <a:rPr lang="en-US" sz="2600" b="1" dirty="0" smtClean="0">
                <a:solidFill>
                  <a:srgbClr val="FFFF00"/>
                </a:solidFill>
                <a:latin typeface="Bell MT" pitchFamily="18" charset="0"/>
                <a:ea typeface="Arial Unicode MS" pitchFamily="34" charset="-128"/>
                <a:cs typeface="Arial" charset="0"/>
              </a:rPr>
              <a:t>earth’s surface evolved from producing </a:t>
            </a:r>
            <a:r>
              <a:rPr lang="en-US" sz="2600" b="1" dirty="0" smtClean="0">
                <a:latin typeface="Bell MT" pitchFamily="18" charset="0"/>
                <a:ea typeface="Arial Unicode MS" pitchFamily="34" charset="-128"/>
                <a:cs typeface="Arial" charset="0"/>
              </a:rPr>
              <a:t>basic, primary goods to using factories for </a:t>
            </a:r>
            <a:r>
              <a:rPr lang="en-US" sz="2600" b="1" dirty="0" smtClean="0">
                <a:solidFill>
                  <a:srgbClr val="FFFF00"/>
                </a:solidFill>
                <a:latin typeface="Bell MT" pitchFamily="18" charset="0"/>
                <a:ea typeface="Arial Unicode MS" pitchFamily="34" charset="-128"/>
                <a:cs typeface="Arial" charset="0"/>
              </a:rPr>
              <a:t>mass-producing</a:t>
            </a:r>
            <a:r>
              <a:rPr lang="en-US" sz="2600" b="1" dirty="0" smtClean="0">
                <a:latin typeface="Bell MT" pitchFamily="18" charset="0"/>
                <a:ea typeface="Arial Unicode MS" pitchFamily="34" charset="-128"/>
                <a:cs typeface="Arial" charset="0"/>
              </a:rPr>
              <a:t> goods for consumption.</a:t>
            </a:r>
          </a:p>
        </p:txBody>
      </p:sp>
      <p:pic>
        <p:nvPicPr>
          <p:cNvPr id="7171" name="Picture 3" descr="C:\Users\Owner\AppData\Local\Microsoft\Windows\Temporary Internet Files\Content.IE5\LTLN4AAN\MC9003539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263366" cy="2110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Industrialization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5867400" cy="3124200"/>
          </a:xfrm>
        </p:spPr>
        <p:txBody>
          <a:bodyPr/>
          <a:lstStyle/>
          <a:p>
            <a:pPr algn="just" eaLnBrk="1" hangingPunct="1"/>
            <a:r>
              <a:rPr lang="en-US" sz="3200" b="1" smtClean="0">
                <a:solidFill>
                  <a:srgbClr val="FFFF00"/>
                </a:solidFill>
                <a:latin typeface="Bell MT" pitchFamily="18" charset="0"/>
              </a:rPr>
              <a:t>Industrialization</a:t>
            </a:r>
            <a:r>
              <a:rPr lang="en-US" sz="3200" b="1" smtClean="0">
                <a:latin typeface="Bell MT" pitchFamily="18" charset="0"/>
              </a:rPr>
              <a:t> involves the production of goods using advanced sources of energy to drive large machinery and specialized labor to produce standardized goods.</a:t>
            </a:r>
          </a:p>
        </p:txBody>
      </p:sp>
      <p:pic>
        <p:nvPicPr>
          <p:cNvPr id="13316" name="Picture 2" descr="C:\Users\Owner\AppData\Local\Microsoft\Windows\Temporary Internet Files\Content.IE5\VB892845\MC9002168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600200"/>
            <a:ext cx="2105025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Industrial Revolution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rgbClr val="92D050"/>
              </a:solidFill>
              <a:latin typeface="Bell MT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Bell MT" pitchFamily="18" charset="0"/>
              </a:rPr>
              <a:t>The Industrial Revolution </a:t>
            </a:r>
            <a:r>
              <a:rPr lang="en-US" sz="2800" b="1" dirty="0" smtClean="0">
                <a:latin typeface="Bell MT" pitchFamily="18" charset="0"/>
              </a:rPr>
              <a:t>began in England in the late 18</a:t>
            </a:r>
            <a:r>
              <a:rPr lang="en-US" sz="2800" b="1" baseline="30000" dirty="0" smtClean="0">
                <a:latin typeface="Bell MT" pitchFamily="18" charset="0"/>
              </a:rPr>
              <a:t>th</a:t>
            </a:r>
            <a:r>
              <a:rPr lang="en-US" sz="2800" b="1" dirty="0" smtClean="0">
                <a:latin typeface="Bell MT" pitchFamily="18" charset="0"/>
              </a:rPr>
              <a:t> century.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Bell MT" pitchFamily="18" charset="0"/>
              </a:rPr>
              <a:t>Economic development</a:t>
            </a:r>
            <a:r>
              <a:rPr lang="en-US" sz="2800" b="1" dirty="0" smtClean="0">
                <a:latin typeface="Bell MT" pitchFamily="18" charset="0"/>
              </a:rPr>
              <a:t>, the process of improving the material conditions of people through the diffusion of knowledge and technology, has occurred as a result of industrialization.</a:t>
            </a:r>
            <a:endParaRPr lang="en-US" sz="2800" b="1" dirty="0">
              <a:latin typeface="Bell MT" pitchFamily="18" charset="0"/>
            </a:endParaRPr>
          </a:p>
        </p:txBody>
      </p:sp>
      <p:pic>
        <p:nvPicPr>
          <p:cNvPr id="9223" name="Picture 7" descr="C:\Users\Owner\AppData\Local\Microsoft\Windows\Temporary Internet Files\Content.IE5\MSJ24HHB\MC90037109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857146" cy="151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Economic Activities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209800"/>
            <a:ext cx="5257800" cy="2971800"/>
          </a:xfrm>
        </p:spPr>
        <p:txBody>
          <a:bodyPr/>
          <a:lstStyle/>
          <a:p>
            <a:pPr algn="just" eaLnBrk="1" hangingPunct="1"/>
            <a:r>
              <a:rPr lang="en-US" sz="2800" b="1" smtClean="0">
                <a:solidFill>
                  <a:srgbClr val="FFFF00"/>
                </a:solidFill>
                <a:latin typeface="Bell MT" pitchFamily="18" charset="0"/>
              </a:rPr>
              <a:t>Economic development may be traced by examining three types of economic activities:</a:t>
            </a:r>
          </a:p>
          <a:p>
            <a:pPr lvl="1" algn="just" eaLnBrk="1" hangingPunct="1"/>
            <a:r>
              <a:rPr lang="en-US" sz="2400" b="1" smtClean="0">
                <a:latin typeface="Bell MT" pitchFamily="18" charset="0"/>
              </a:rPr>
              <a:t>the primary sector (agriculture)</a:t>
            </a:r>
          </a:p>
          <a:p>
            <a:pPr lvl="1" algn="just" eaLnBrk="1" hangingPunct="1"/>
            <a:r>
              <a:rPr lang="en-US" sz="2400" b="1" smtClean="0">
                <a:latin typeface="Bell MT" pitchFamily="18" charset="0"/>
              </a:rPr>
              <a:t>the secondary sector (industry)</a:t>
            </a:r>
          </a:p>
          <a:p>
            <a:pPr lvl="1" algn="just" eaLnBrk="1" hangingPunct="1"/>
            <a:r>
              <a:rPr lang="en-US" sz="2400" b="1" smtClean="0">
                <a:latin typeface="Bell MT" pitchFamily="18" charset="0"/>
              </a:rPr>
              <a:t>the tertiary sector (services)</a:t>
            </a:r>
          </a:p>
        </p:txBody>
      </p:sp>
      <p:pic>
        <p:nvPicPr>
          <p:cNvPr id="15364" name="Picture 4" descr="C:\Users\Owner\AppData\Local\Microsoft\Windows\Temporary Internet Files\Content.IE5\1AWRSIRC\MC9002318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2349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14107</TotalTime>
  <Words>1200</Words>
  <Application>Microsoft Office PowerPoint</Application>
  <PresentationFormat>On-screen Show (4:3)</PresentationFormat>
  <Paragraphs>201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Thatch</vt:lpstr>
      <vt:lpstr>Unit Six: INDUSTRIALIZATION</vt:lpstr>
      <vt:lpstr>ECONOMIC GEOGRAPHY</vt:lpstr>
      <vt:lpstr>Economic Geography</vt:lpstr>
      <vt:lpstr>Why is economic geography interesting to geographers?</vt:lpstr>
      <vt:lpstr>        KEY CONCEPTS IN INDUSTRIALIZATION  AND DEVELOPMENT </vt:lpstr>
      <vt:lpstr>Definition</vt:lpstr>
      <vt:lpstr>                Industrialization </vt:lpstr>
      <vt:lpstr>The Industrial Revolution</vt:lpstr>
      <vt:lpstr>Types of Economic Activities</vt:lpstr>
      <vt:lpstr>The Primary Sector</vt:lpstr>
      <vt:lpstr>The Primary Sector</vt:lpstr>
      <vt:lpstr>The Secondary Sector</vt:lpstr>
      <vt:lpstr>The Secondary Sector</vt:lpstr>
      <vt:lpstr>The Secondary Sector</vt:lpstr>
      <vt:lpstr>The Tertiary Sector</vt:lpstr>
      <vt:lpstr>The Tertiary Sector</vt:lpstr>
      <vt:lpstr>The Tertiary Sector</vt:lpstr>
      <vt:lpstr>The Tertiary Sector</vt:lpstr>
      <vt:lpstr>Categorizing Countries by  Economic Activities</vt:lpstr>
      <vt:lpstr>Categorizing Countries by  Economic Activities</vt:lpstr>
      <vt:lpstr>Categorizing Countries by  Economic Activities</vt:lpstr>
      <vt:lpstr>Categorizing Countries by  Economic Activities</vt:lpstr>
      <vt:lpstr>ECONOMIC INDICATORS OF DEVELOPMENT</vt:lpstr>
      <vt:lpstr>Economic development may be measured in several ways.</vt:lpstr>
      <vt:lpstr>Gross Domestic Product Per Capital (GDP)</vt:lpstr>
      <vt:lpstr>Gross Domestic Product Per Capital (GDP)</vt:lpstr>
      <vt:lpstr>Gross Domestic Product Per Capital (GDP)</vt:lpstr>
      <vt:lpstr>PowerPoint Presentation</vt:lpstr>
      <vt:lpstr>Types of jobs</vt:lpstr>
      <vt:lpstr>Types of jobs</vt:lpstr>
      <vt:lpstr>Worker Productivity</vt:lpstr>
      <vt:lpstr>Worker Productivity</vt:lpstr>
      <vt:lpstr>Worker Productivity</vt:lpstr>
      <vt:lpstr>Access to Raw Materials</vt:lpstr>
      <vt:lpstr>Access to Raw Materials</vt:lpstr>
      <vt:lpstr>Access to Raw Materials</vt:lpstr>
      <vt:lpstr>Availability of Consumer Goods</vt:lpstr>
      <vt:lpstr>Availability of Consumer Goods</vt:lpstr>
      <vt:lpstr>Economic Development</vt:lpstr>
      <vt:lpstr>Economic Development</vt:lpstr>
      <vt:lpstr>Key Terms and Concepts to  Review for this Session</vt:lpstr>
    </vt:vector>
  </TitlesOfParts>
  <Company>GCPS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Related to Cities</dc:title>
  <dc:creator>e199800889</dc:creator>
  <cp:lastModifiedBy>Amy Kananen</cp:lastModifiedBy>
  <cp:revision>33</cp:revision>
  <dcterms:created xsi:type="dcterms:W3CDTF">2010-01-15T15:36:33Z</dcterms:created>
  <dcterms:modified xsi:type="dcterms:W3CDTF">2015-02-04T17:34:26Z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TC102885651033</vt:lpwstr>
  </property>
</Properties>
</file>