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9" r:id="rId10"/>
    <p:sldId id="296" r:id="rId11"/>
    <p:sldId id="271" r:id="rId12"/>
    <p:sldId id="272" r:id="rId13"/>
    <p:sldId id="273" r:id="rId14"/>
    <p:sldId id="30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1" r:id="rId34"/>
    <p:sldId id="293" r:id="rId35"/>
    <p:sldId id="294" r:id="rId36"/>
    <p:sldId id="297" r:id="rId37"/>
    <p:sldId id="298" r:id="rId38"/>
    <p:sldId id="299" r:id="rId39"/>
    <p:sldId id="300" r:id="rId40"/>
    <p:sldId id="301" r:id="rId41"/>
    <p:sldId id="2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3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6C2E4B-1D18-4612-BE93-63EE3B902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C2880C-45FF-4D50-999F-F8EF6B3D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C3044B-BE37-4D67-ABCA-1BD6DE287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322B0D-6C16-4ED4-BF42-FB22111FF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fld id="{B1BBFF52-27DE-4D85-8BB0-756DCEB5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9FB695-2AFC-4B08-9D59-598A4FAE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8FF85E-F1D3-475D-887C-F28C85DA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F7276A-A7B1-428D-B69A-79BECF0D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0AFBDC-24B8-44CD-A896-7672E630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12D160-12B8-46C4-9403-2D45EBABD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6BD173-BC12-474C-BCBE-CB7D81C92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96E4E2-87D1-453C-A9D6-29D287CDC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446" y="2057400"/>
            <a:ext cx="4671646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Six: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Advanced Placement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Human Geography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0525" y="5562600"/>
            <a:ext cx="1717675" cy="4619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Session 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lumOff val="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 eaLnBrk="1" hangingPunct="1">
              <a:defRPr/>
            </a:pPr>
            <a:endParaRPr lang="en-US" sz="800" dirty="0" smtClean="0"/>
          </a:p>
          <a:p>
            <a:pPr algn="just" eaLnBrk="1" hangingPunct="1">
              <a:defRPr/>
            </a:pPr>
            <a:endParaRPr lang="en-US" sz="800" dirty="0"/>
          </a:p>
          <a:p>
            <a:pPr algn="ctr" eaLnBrk="1" hangingPunct="1">
              <a:defRPr/>
            </a:pPr>
            <a:endParaRPr lang="en-US" sz="800" dirty="0" smtClean="0"/>
          </a:p>
          <a:p>
            <a:pPr algn="ctr" eaLnBrk="1" hangingPunct="1">
              <a:defRPr/>
            </a:pPr>
            <a:endParaRPr lang="en-US" sz="800" dirty="0"/>
          </a:p>
          <a:p>
            <a:pPr eaLnBrk="1" hangingPunct="1">
              <a:defRPr/>
            </a:pPr>
            <a:r>
              <a:rPr lang="en-US" sz="3200" dirty="0" smtClean="0"/>
              <a:t>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 smtClean="0"/>
              <a:t>century independence does not equate to </a:t>
            </a:r>
            <a:r>
              <a:rPr lang="en-US" sz="3200" b="1" dirty="0" smtClean="0">
                <a:solidFill>
                  <a:srgbClr val="FFFF00"/>
                </a:solidFill>
              </a:rPr>
              <a:t>economic </a:t>
            </a:r>
            <a:r>
              <a:rPr lang="en-US" sz="3200" b="1" dirty="0" smtClean="0">
                <a:solidFill>
                  <a:srgbClr val="FFFF00"/>
                </a:solidFill>
              </a:rPr>
              <a:t>wealth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3200" dirty="0" smtClean="0"/>
              <a:t>This theory is an outgrowth of </a:t>
            </a:r>
            <a:r>
              <a:rPr lang="en-US" sz="3200" b="1" dirty="0" smtClean="0">
                <a:solidFill>
                  <a:srgbClr val="FFFF00"/>
                </a:solidFill>
              </a:rPr>
              <a:t>Marxism</a:t>
            </a:r>
            <a:r>
              <a:rPr lang="en-US" sz="3200" dirty="0" smtClean="0"/>
              <a:t>, which emphasizes exploitation of one social class of the other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Reaction to 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5486400" cy="3478213"/>
          </a:xfrm>
        </p:spPr>
        <p:txBody>
          <a:bodyPr/>
          <a:lstStyle/>
          <a:p>
            <a:pPr algn="just" eaLnBrk="1" hangingPunct="1"/>
            <a:r>
              <a:rPr lang="en-US" sz="3200" smtClean="0"/>
              <a:t>Many LDCs have experimented with various forms of </a:t>
            </a:r>
            <a:r>
              <a:rPr lang="en-US" sz="3200" b="1" smtClean="0">
                <a:solidFill>
                  <a:srgbClr val="FFFF00"/>
                </a:solidFill>
              </a:rPr>
              <a:t>socialism.</a:t>
            </a:r>
          </a:p>
          <a:p>
            <a:pPr algn="just" eaLnBrk="1" hangingPunct="1"/>
            <a:r>
              <a:rPr lang="en-US" sz="3200" smtClean="0"/>
              <a:t>Their intent is to </a:t>
            </a:r>
            <a:r>
              <a:rPr lang="en-US" sz="3200" b="1" smtClean="0">
                <a:solidFill>
                  <a:srgbClr val="FFFF00"/>
                </a:solidFill>
              </a:rPr>
              <a:t>nationalize industry </a:t>
            </a:r>
            <a:r>
              <a:rPr lang="en-US" sz="3200" smtClean="0"/>
              <a:t>and </a:t>
            </a:r>
            <a:r>
              <a:rPr lang="en-US" sz="3200" b="1" smtClean="0">
                <a:solidFill>
                  <a:srgbClr val="FFFF00"/>
                </a:solidFill>
              </a:rPr>
              <a:t>narrow the gap between rich and poor.</a:t>
            </a:r>
          </a:p>
        </p:txBody>
      </p:sp>
      <p:pic>
        <p:nvPicPr>
          <p:cNvPr id="15362" name="Picture 2" descr="C:\Users\Owner\AppData\Local\Microsoft\Windows\Temporary Internet Files\Content.IE5\VB892845\MC9002899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880103" cy="2617960"/>
          </a:xfrm>
          <a:prstGeom prst="rect">
            <a:avLst/>
          </a:prstGeom>
          <a:ln w="762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Modernization Theory:  </a:t>
            </a:r>
            <a:r>
              <a:rPr lang="en-US" dirty="0" err="1" smtClean="0"/>
              <a:t>Rostow’s</a:t>
            </a:r>
            <a:r>
              <a:rPr lang="en-US" dirty="0" smtClean="0"/>
              <a:t>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200" dirty="0" smtClean="0"/>
              <a:t>Modernization Theory holds that </a:t>
            </a:r>
            <a:r>
              <a:rPr lang="en-US" sz="3200" b="1" dirty="0" smtClean="0">
                <a:solidFill>
                  <a:srgbClr val="FFFF00"/>
                </a:solidFill>
              </a:rPr>
              <a:t>economic prosperity </a:t>
            </a:r>
            <a:r>
              <a:rPr lang="en-US" sz="3200" dirty="0" smtClean="0"/>
              <a:t>is open to all countries. 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3200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200" dirty="0" smtClean="0"/>
              <a:t>According to W.W. </a:t>
            </a:r>
            <a:r>
              <a:rPr lang="en-US" sz="3200" dirty="0" err="1" smtClean="0"/>
              <a:t>Rostow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FF00"/>
                </a:solidFill>
              </a:rPr>
              <a:t>modernization occurs in </a:t>
            </a:r>
            <a:r>
              <a:rPr lang="en-US" sz="3200" b="1" dirty="0" smtClean="0">
                <a:solidFill>
                  <a:srgbClr val="FFFF00"/>
                </a:solidFill>
              </a:rPr>
              <a:t>five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stages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6628" name="Picture 3" descr="C:\Users\Owner\AppData\Local\Microsoft\Windows\Temporary Internet Files\Content.IE5\VB892845\MC9003000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10382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057400"/>
            <a:ext cx="5486400" cy="42227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People in </a:t>
            </a:r>
            <a:r>
              <a:rPr lang="en-US" b="1" dirty="0" smtClean="0">
                <a:solidFill>
                  <a:srgbClr val="FFFF00"/>
                </a:solidFill>
              </a:rPr>
              <a:t>traditional societies </a:t>
            </a:r>
            <a:r>
              <a:rPr lang="en-US" dirty="0" smtClean="0"/>
              <a:t>build their lives around:</a:t>
            </a:r>
          </a:p>
          <a:p>
            <a:pPr lvl="2" algn="just" eaLnBrk="1" hangingPunct="1"/>
            <a:r>
              <a:rPr lang="en-US" dirty="0" smtClean="0">
                <a:solidFill>
                  <a:srgbClr val="FFFF00"/>
                </a:solidFill>
              </a:rPr>
              <a:t>families</a:t>
            </a:r>
          </a:p>
          <a:p>
            <a:pPr lvl="2" algn="just" eaLnBrk="1" hangingPunct="1"/>
            <a:r>
              <a:rPr lang="en-US" dirty="0" smtClean="0">
                <a:solidFill>
                  <a:srgbClr val="FFFF00"/>
                </a:solidFill>
              </a:rPr>
              <a:t>local communities</a:t>
            </a:r>
          </a:p>
          <a:p>
            <a:pPr lvl="2" algn="just" eaLnBrk="1" hangingPunct="1"/>
            <a:r>
              <a:rPr lang="en-US" dirty="0" smtClean="0">
                <a:solidFill>
                  <a:srgbClr val="FFFF00"/>
                </a:solidFill>
              </a:rPr>
              <a:t>religious beliefs</a:t>
            </a:r>
          </a:p>
          <a:p>
            <a:pPr algn="just" eaLnBrk="1" hangingPunct="1"/>
            <a:r>
              <a:rPr lang="en-US" dirty="0" smtClean="0"/>
              <a:t>Wealth is generally </a:t>
            </a:r>
            <a:r>
              <a:rPr lang="en-US" b="1" dirty="0" smtClean="0">
                <a:solidFill>
                  <a:srgbClr val="FFFF00"/>
                </a:solidFill>
              </a:rPr>
              <a:t>limited</a:t>
            </a:r>
            <a:r>
              <a:rPr lang="en-US" dirty="0" smtClean="0"/>
              <a:t>.</a:t>
            </a:r>
          </a:p>
          <a:p>
            <a:pPr algn="just" eaLnBrk="1" hangingPunct="1"/>
            <a:r>
              <a:rPr lang="en-US" dirty="0" smtClean="0"/>
              <a:t>Most people are </a:t>
            </a:r>
            <a:r>
              <a:rPr lang="en-US" b="1" dirty="0" smtClean="0">
                <a:solidFill>
                  <a:srgbClr val="FFFF00"/>
                </a:solidFill>
              </a:rPr>
              <a:t>subsistence farmers.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Traditional Stage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7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Stage One</a:t>
            </a:r>
          </a:p>
        </p:txBody>
      </p:sp>
      <p:pic>
        <p:nvPicPr>
          <p:cNvPr id="17410" name="Picture 2" descr="C:\Users\Owner\AppData\Local\Microsoft\Windows\Temporary Internet Files\Content.IE5\POZSG6VI\MC9003506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1816729" cy="1656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057400"/>
            <a:ext cx="5486400" cy="4222750"/>
          </a:xfrm>
        </p:spPr>
        <p:txBody>
          <a:bodyPr/>
          <a:lstStyle/>
          <a:p>
            <a:pPr eaLnBrk="1" hangingPunct="1"/>
            <a:r>
              <a:rPr lang="en-US" dirty="0" smtClean="0"/>
              <a:t>Material conditions </a:t>
            </a:r>
            <a:r>
              <a:rPr lang="en-US" dirty="0" smtClean="0">
                <a:solidFill>
                  <a:srgbClr val="FFFF00"/>
                </a:solidFill>
              </a:rPr>
              <a:t>improve</a:t>
            </a:r>
            <a:endParaRPr lang="en-US" dirty="0" smtClean="0">
              <a:solidFill>
                <a:srgbClr val="FFFF00"/>
              </a:solidFill>
            </a:endParaRPr>
          </a:p>
          <a:p>
            <a:pPr lvl="2" eaLnBrk="1" hangingPunct="1"/>
            <a:r>
              <a:rPr lang="en-US" b="1" dirty="0" smtClean="0">
                <a:solidFill>
                  <a:srgbClr val="FFFF00"/>
                </a:solidFill>
              </a:rPr>
              <a:t>Transportation</a:t>
            </a:r>
          </a:p>
          <a:p>
            <a:pPr lvl="2" eaLnBrk="1" hangingPunct="1"/>
            <a:r>
              <a:rPr lang="en-US" b="1" dirty="0" smtClean="0">
                <a:solidFill>
                  <a:srgbClr val="FFFF00"/>
                </a:solidFill>
              </a:rPr>
              <a:t>infrastructure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Shift from primary to secondary activities</a:t>
            </a:r>
            <a:endParaRPr lang="en-US" dirty="0" smtClean="0"/>
          </a:p>
          <a:p>
            <a:pPr eaLnBrk="1" hangingPunct="1"/>
            <a:r>
              <a:rPr lang="en-US" dirty="0" smtClean="0"/>
              <a:t>Expendable income increases</a:t>
            </a:r>
          </a:p>
          <a:p>
            <a:pPr lvl="2" eaLnBrk="1" hangingPunct="1"/>
            <a:r>
              <a:rPr lang="en-US" b="1" dirty="0" smtClean="0">
                <a:solidFill>
                  <a:srgbClr val="FFFF00"/>
                </a:solidFill>
              </a:rPr>
              <a:t>Investments in businesses</a:t>
            </a:r>
            <a:endParaRPr lang="en-US" b="1" dirty="0">
              <a:solidFill>
                <a:srgbClr val="FFFF00"/>
              </a:solidFill>
            </a:endParaRPr>
          </a:p>
          <a:p>
            <a:pPr marL="365125" lvl="1" indent="0" algn="just" eaLnBrk="1" hangingPunct="1"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sz="3000" dirty="0" smtClean="0">
                <a:solidFill>
                  <a:schemeClr val="bg1"/>
                </a:solidFill>
              </a:rPr>
              <a:t>Preconditions for Take-Off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27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Two</a:t>
            </a:r>
            <a:endParaRPr lang="en-US" dirty="0" smtClean="0"/>
          </a:p>
        </p:txBody>
      </p:sp>
      <p:pic>
        <p:nvPicPr>
          <p:cNvPr id="17410" name="Picture 2" descr="C:\Users\Owner\AppData\Local\Microsoft\Windows\Temporary Internet Files\Content.IE5\POZSG6VI\MC9003506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1816729" cy="1656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336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1447800"/>
            <a:ext cx="5486400" cy="3460750"/>
          </a:xfrm>
        </p:spPr>
        <p:txBody>
          <a:bodyPr/>
          <a:lstStyle/>
          <a:p>
            <a:pPr algn="just" eaLnBrk="1" hangingPunct="1"/>
            <a:r>
              <a:rPr lang="en-US" smtClean="0"/>
              <a:t>Political leaders encourage people to produce goods for their own </a:t>
            </a:r>
            <a:r>
              <a:rPr lang="en-US" b="1" smtClean="0">
                <a:solidFill>
                  <a:srgbClr val="FFFF00"/>
                </a:solidFill>
              </a:rPr>
              <a:t>consumption</a:t>
            </a:r>
            <a:r>
              <a:rPr lang="en-US" smtClean="0"/>
              <a:t> AND for </a:t>
            </a:r>
            <a:r>
              <a:rPr lang="en-US" b="1" smtClean="0">
                <a:solidFill>
                  <a:srgbClr val="FFFF00"/>
                </a:solidFill>
              </a:rPr>
              <a:t>trade.</a:t>
            </a:r>
          </a:p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Sustained growth </a:t>
            </a:r>
            <a:r>
              <a:rPr lang="en-US" smtClean="0"/>
              <a:t>takes hold.</a:t>
            </a:r>
          </a:p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Urbanization</a:t>
            </a:r>
            <a:r>
              <a:rPr lang="en-US" smtClean="0"/>
              <a:t> increases.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Take-off Stage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Three</a:t>
            </a:r>
            <a:endParaRPr lang="en-US" dirty="0" smtClean="0"/>
          </a:p>
        </p:txBody>
      </p:sp>
      <p:pic>
        <p:nvPicPr>
          <p:cNvPr id="18434" name="Picture 2" descr="C:\Users\Owner\AppData\Local\Microsoft\Windows\Temporary Internet Files\Content.IE5\LTLN4AAN\MC90021741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1547165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895600"/>
            <a:ext cx="5486400" cy="3232150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Technological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breakthroughs occur.</a:t>
            </a:r>
          </a:p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Individualism</a:t>
            </a:r>
            <a:r>
              <a:rPr lang="en-US" dirty="0" smtClean="0"/>
              <a:t> flourishes, often at the expense of families and traditional customs.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Take-off Stage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970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Three</a:t>
            </a:r>
            <a:endParaRPr lang="en-US" dirty="0" smtClean="0"/>
          </a:p>
        </p:txBody>
      </p:sp>
      <p:pic>
        <p:nvPicPr>
          <p:cNvPr id="19459" name="Picture 3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83435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381000"/>
            <a:ext cx="5486400" cy="4375150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Economic growth </a:t>
            </a:r>
            <a:r>
              <a:rPr lang="en-US" smtClean="0"/>
              <a:t>is widely accepted.</a:t>
            </a:r>
          </a:p>
          <a:p>
            <a:pPr algn="just" eaLnBrk="1" hangingPunct="1"/>
            <a:r>
              <a:rPr lang="en-US" smtClean="0"/>
              <a:t>People focus on </a:t>
            </a:r>
            <a:r>
              <a:rPr lang="en-US" b="1" smtClean="0">
                <a:solidFill>
                  <a:srgbClr val="FFFF00"/>
                </a:solidFill>
              </a:rPr>
              <a:t>higher living standards </a:t>
            </a:r>
            <a:r>
              <a:rPr lang="en-US" smtClean="0"/>
              <a:t>and can afford more </a:t>
            </a:r>
            <a:r>
              <a:rPr lang="en-US" b="1" smtClean="0">
                <a:solidFill>
                  <a:srgbClr val="FFFF00"/>
                </a:solidFill>
              </a:rPr>
              <a:t>luxuries.</a:t>
            </a:r>
          </a:p>
          <a:p>
            <a:pPr algn="just" eaLnBrk="1" hangingPunct="1"/>
            <a:r>
              <a:rPr lang="en-US" smtClean="0"/>
              <a:t>Poverty is reduced and </a:t>
            </a:r>
            <a:r>
              <a:rPr lang="en-US" b="1" smtClean="0">
                <a:solidFill>
                  <a:srgbClr val="FFFF00"/>
                </a:solidFill>
              </a:rPr>
              <a:t>material goods </a:t>
            </a:r>
            <a:r>
              <a:rPr lang="en-US" smtClean="0"/>
              <a:t>are much more common.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1952"/>
            <a:ext cx="2590800" cy="1603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200" smtClean="0">
                <a:solidFill>
                  <a:schemeClr val="bg1"/>
                </a:solidFill>
              </a:rPr>
              <a:t>Drive to Technological Maturity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30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Four</a:t>
            </a:r>
            <a:endParaRPr lang="en-US" dirty="0" smtClean="0"/>
          </a:p>
        </p:txBody>
      </p:sp>
      <p:pic>
        <p:nvPicPr>
          <p:cNvPr id="30725" name="Picture 2" descr="C:\Users\Owner\AppData\Local\Microsoft\Windows\Temporary Internet Files\Content.IE5\MSJ24HHB\MC9002341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8" y="41148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Cities</a:t>
            </a:r>
            <a:r>
              <a:rPr lang="en-US" smtClean="0"/>
              <a:t> grow as more people leave farms.</a:t>
            </a:r>
          </a:p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Modernization </a:t>
            </a:r>
            <a:r>
              <a:rPr lang="en-US" smtClean="0"/>
              <a:t>is evident in the country’s core.</a:t>
            </a:r>
          </a:p>
          <a:p>
            <a:pPr algn="just" eaLnBrk="1" hangingPunct="1"/>
            <a:r>
              <a:rPr lang="en-US" smtClean="0"/>
              <a:t>Population growth </a:t>
            </a:r>
            <a:r>
              <a:rPr lang="en-US" b="1" smtClean="0">
                <a:solidFill>
                  <a:srgbClr val="FFFF00"/>
                </a:solidFill>
              </a:rPr>
              <a:t>decreases.</a:t>
            </a:r>
          </a:p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International trade </a:t>
            </a:r>
            <a:r>
              <a:rPr lang="en-US" smtClean="0"/>
              <a:t>expands.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1952"/>
            <a:ext cx="259080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200" smtClean="0">
                <a:solidFill>
                  <a:schemeClr val="bg1"/>
                </a:solidFill>
              </a:rPr>
              <a:t>Drive to Technological Maturity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31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Four</a:t>
            </a:r>
            <a:endParaRPr lang="en-US" dirty="0" smtClean="0"/>
          </a:p>
        </p:txBody>
      </p:sp>
      <p:pic>
        <p:nvPicPr>
          <p:cNvPr id="31749" name="Picture 2" descr="C:\Users\Owner\AppData\Local\Microsoft\Windows\Temporary Internet Files\Content.IE5\LTLN4AAN\MC900202656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343400" y="3886200"/>
            <a:ext cx="3103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990600"/>
            <a:ext cx="5867400" cy="4908550"/>
          </a:xfrm>
          <a:ln w="76200">
            <a:solidFill>
              <a:srgbClr val="FFC000"/>
            </a:solidFill>
            <a:prstDash val="sysDot"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Economic development </a:t>
            </a:r>
            <a:r>
              <a:rPr lang="en-US" dirty="0" smtClean="0"/>
              <a:t>raises living standards.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Mass production </a:t>
            </a:r>
            <a:r>
              <a:rPr lang="en-US" dirty="0" smtClean="0"/>
              <a:t>encourages consumption of industrial products.</a:t>
            </a:r>
          </a:p>
          <a:p>
            <a:pPr eaLnBrk="1" hangingPunct="1"/>
            <a:r>
              <a:rPr lang="en-US" dirty="0" smtClean="0"/>
              <a:t>Items that have been luxuries in earlier stages of development now become </a:t>
            </a:r>
            <a:r>
              <a:rPr lang="en-US" b="1" dirty="0" smtClean="0">
                <a:solidFill>
                  <a:srgbClr val="FFFF00"/>
                </a:solidFill>
              </a:rPr>
              <a:t>necessities </a:t>
            </a:r>
            <a:r>
              <a:rPr lang="en-US" dirty="0" smtClean="0"/>
              <a:t>(e.g. automobiles).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sz="3000" smtClean="0">
                <a:solidFill>
                  <a:schemeClr val="bg1"/>
                </a:solidFill>
              </a:rPr>
              <a:t>High Mass Consumption</a:t>
            </a:r>
            <a:endParaRPr sz="3000">
              <a:solidFill>
                <a:schemeClr val="bg1"/>
              </a:solidFill>
            </a:endParaRPr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Five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05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OF ECONOMIC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3200400" y="2743200"/>
            <a:ext cx="5486400" cy="353695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This stage is marked by </a:t>
            </a:r>
            <a:r>
              <a:rPr lang="en-US" sz="3600" b="1" smtClean="0">
                <a:solidFill>
                  <a:srgbClr val="FFFF00"/>
                </a:solidFill>
              </a:rPr>
              <a:t>high incomes.</a:t>
            </a:r>
          </a:p>
          <a:p>
            <a:pPr algn="just" eaLnBrk="1" hangingPunct="1"/>
            <a:r>
              <a:rPr lang="en-US" sz="3600" smtClean="0"/>
              <a:t>A majority of the workers are involved in the </a:t>
            </a:r>
            <a:r>
              <a:rPr lang="en-US" sz="3600" b="1" smtClean="0">
                <a:solidFill>
                  <a:srgbClr val="FFFF00"/>
                </a:solidFill>
              </a:rPr>
              <a:t>tertiary (service) sector </a:t>
            </a:r>
            <a:r>
              <a:rPr lang="en-US" sz="3600" smtClean="0"/>
              <a:t>of the economy.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000" smtClean="0">
                <a:solidFill>
                  <a:schemeClr val="bg1"/>
                </a:solidFill>
              </a:rPr>
              <a:t>High Mass Consumption</a:t>
            </a:r>
            <a:endParaRPr sz="3000">
              <a:solidFill>
                <a:schemeClr val="bg1"/>
              </a:solidFill>
            </a:endParaRPr>
          </a:p>
        </p:txBody>
      </p:sp>
      <p:sp>
        <p:nvSpPr>
          <p:cNvPr id="33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Stage </a:t>
            </a:r>
            <a:r>
              <a:rPr lang="en-US" dirty="0" smtClean="0"/>
              <a:t>Five</a:t>
            </a:r>
            <a:endParaRPr lang="en-US" dirty="0" smtClean="0"/>
          </a:p>
        </p:txBody>
      </p:sp>
      <p:pic>
        <p:nvPicPr>
          <p:cNvPr id="32774" name="Picture 6" descr="C:\Users\Owner\AppData\Local\Microsoft\Windows\Temporary Internet Files\Content.IE5\WOJ510GU\MC9102163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27146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Modernization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 algn="just" eaLnBrk="1" hangingPunct="1"/>
            <a:r>
              <a:rPr lang="en-US" sz="3600" b="1" dirty="0" smtClean="0">
                <a:solidFill>
                  <a:srgbClr val="FFFF00"/>
                </a:solidFill>
              </a:rPr>
              <a:t>This theory claims that high-income countries can help poorer countries by encouraging them to:</a:t>
            </a:r>
          </a:p>
          <a:p>
            <a:pPr lvl="3" algn="just" eaLnBrk="1" hangingPunct="1"/>
            <a:r>
              <a:rPr lang="en-US" sz="2800" dirty="0" smtClean="0"/>
              <a:t>control population growth</a:t>
            </a:r>
          </a:p>
          <a:p>
            <a:pPr lvl="3" algn="just" eaLnBrk="1" hangingPunct="1"/>
            <a:r>
              <a:rPr lang="en-US" sz="2800" dirty="0" smtClean="0"/>
              <a:t>increase food production</a:t>
            </a:r>
          </a:p>
          <a:p>
            <a:pPr lvl="3" algn="just" eaLnBrk="1" hangingPunct="1"/>
            <a:r>
              <a:rPr lang="en-US" sz="2800" dirty="0" smtClean="0"/>
              <a:t>take advantage of industrial technology</a:t>
            </a:r>
          </a:p>
        </p:txBody>
      </p:sp>
      <p:pic>
        <p:nvPicPr>
          <p:cNvPr id="23554" name="Picture 2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1617832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Modernization Theory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720975" y="3048000"/>
            <a:ext cx="6019800" cy="1905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High income countries also help poorer countries with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>
                <a:solidFill>
                  <a:srgbClr val="FFFF00"/>
                </a:solidFill>
              </a:rPr>
              <a:t>foreign aid.</a:t>
            </a:r>
          </a:p>
        </p:txBody>
      </p:sp>
      <p:pic>
        <p:nvPicPr>
          <p:cNvPr id="35844" name="Picture 2" descr="C:\Users\Owner\AppData\Local\Microsoft\Windows\Temporary Internet Files\Content.IE5\VB892845\MC900018709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85800" y="2819400"/>
            <a:ext cx="2022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Criticisms of Modernization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algn="just" eaLnBrk="1" hangingPunct="1">
              <a:defRPr/>
            </a:pPr>
            <a:endParaRPr lang="en-US" sz="2800" dirty="0" smtClean="0"/>
          </a:p>
          <a:p>
            <a:pPr algn="just" eaLnBrk="1" hangingPunct="1">
              <a:defRPr/>
            </a:pPr>
            <a:endParaRPr lang="en-US" sz="2800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2800" dirty="0" smtClean="0"/>
          </a:p>
          <a:p>
            <a:pPr algn="just"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r>
              <a:rPr lang="en-US" sz="2900" dirty="0" smtClean="0"/>
              <a:t>Socialist countries believe that </a:t>
            </a:r>
            <a:r>
              <a:rPr lang="en-US" sz="2900" b="1" dirty="0" smtClean="0">
                <a:solidFill>
                  <a:srgbClr val="FFFF00"/>
                </a:solidFill>
              </a:rPr>
              <a:t>modernization theory </a:t>
            </a:r>
            <a:r>
              <a:rPr lang="en-US" sz="2900" dirty="0" smtClean="0"/>
              <a:t>provides justification for capitalist systems to continue to exploit non-capitalist countries.</a:t>
            </a:r>
          </a:p>
          <a:p>
            <a:pPr algn="just" eaLnBrk="1" hangingPunct="1">
              <a:defRPr/>
            </a:pPr>
            <a:r>
              <a:rPr lang="en-US" sz="2900" dirty="0" smtClean="0"/>
              <a:t>Others believe that modernization simply </a:t>
            </a:r>
            <a:r>
              <a:rPr lang="en-US" sz="2900" b="1" dirty="0" smtClean="0">
                <a:solidFill>
                  <a:srgbClr val="FFFF00"/>
                </a:solidFill>
              </a:rPr>
              <a:t>cannot</a:t>
            </a:r>
            <a:r>
              <a:rPr lang="en-US" sz="2900" dirty="0" smtClean="0"/>
              <a:t> occur in many poor countries.</a:t>
            </a:r>
            <a:endParaRPr lang="en-US" sz="2900" dirty="0"/>
          </a:p>
        </p:txBody>
      </p:sp>
      <p:pic>
        <p:nvPicPr>
          <p:cNvPr id="24578" name="Picture 2" descr="C:\Users\Owner\AppData\Local\Microsoft\Windows\Temporary Internet Files\Content.IE5\1AWRSIRC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Criticisms of Modernization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76600"/>
          </a:xfrm>
        </p:spPr>
        <p:txBody>
          <a:bodyPr/>
          <a:lstStyle/>
          <a:p>
            <a:pPr algn="just" eaLnBrk="1" hangingPunct="1"/>
            <a:r>
              <a:rPr lang="en-US" sz="3200" dirty="0" smtClean="0"/>
              <a:t>Critics also assert that rich nations, which benefit from the </a:t>
            </a:r>
            <a:r>
              <a:rPr lang="en-US" sz="3200" b="1" dirty="0" smtClean="0">
                <a:solidFill>
                  <a:srgbClr val="FFFF00"/>
                </a:solidFill>
              </a:rPr>
              <a:t>status quo</a:t>
            </a:r>
            <a:r>
              <a:rPr lang="en-US" sz="3200" dirty="0" smtClean="0"/>
              <a:t>, often block paths to development for poor countries.</a:t>
            </a:r>
          </a:p>
          <a:p>
            <a:pPr algn="just" eaLnBrk="1" hangingPunct="1"/>
            <a:r>
              <a:rPr lang="en-US" sz="3200" dirty="0" smtClean="0"/>
              <a:t>Another criticism is that the theory suggests that the </a:t>
            </a:r>
            <a:r>
              <a:rPr lang="en-US" sz="3200" b="1" dirty="0" smtClean="0">
                <a:solidFill>
                  <a:srgbClr val="FFFF00"/>
                </a:solidFill>
              </a:rPr>
              <a:t>causes of poverty </a:t>
            </a:r>
            <a:r>
              <a:rPr lang="en-US" sz="3200" dirty="0" smtClean="0"/>
              <a:t>lie in the poor countries themselves, which means that it blames victims for their own plight.</a:t>
            </a:r>
          </a:p>
        </p:txBody>
      </p:sp>
      <p:pic>
        <p:nvPicPr>
          <p:cNvPr id="25602" name="Picture 2" descr="C:\Users\Owner\AppData\Local\Microsoft\Windows\Temporary Internet Files\Content.IE5\7SOKX3GN\MP900433058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3810000" cy="14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0207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 kern="1200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3830638" algn="l"/>
              </a:tabLst>
              <a:defRPr sz="3600" b="1">
                <a:solidFill>
                  <a:srgbClr val="FEFEFE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/>
              <a:t>Criticisms of Modernization Theory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Dependency Theory:  </a:t>
            </a:r>
            <a:br>
              <a:rPr lang="en-US" dirty="0" smtClean="0"/>
            </a:br>
            <a:r>
              <a:rPr lang="en-US" dirty="0" err="1" smtClean="0"/>
              <a:t>Wallerstein’s</a:t>
            </a:r>
            <a:r>
              <a:rPr lang="en-US" dirty="0" smtClean="0"/>
              <a:t> Capitalist World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/>
              <a:t>In 1974, </a:t>
            </a:r>
            <a:r>
              <a:rPr lang="en-US" sz="3200" dirty="0" err="1" smtClean="0"/>
              <a:t>Wallerstein</a:t>
            </a:r>
            <a:r>
              <a:rPr lang="en-US" sz="3200" dirty="0" smtClean="0"/>
              <a:t> explained economic development using a model of the capitalist world economy, a </a:t>
            </a:r>
            <a:r>
              <a:rPr lang="en-US" sz="3200" b="1" dirty="0" smtClean="0">
                <a:solidFill>
                  <a:srgbClr val="FFFF00"/>
                </a:solidFill>
              </a:rPr>
              <a:t>global economic system that is based on high-income nations with market economies.</a:t>
            </a:r>
          </a:p>
          <a:p>
            <a:pPr algn="just" eaLnBrk="1" hangingPunct="1"/>
            <a:r>
              <a:rPr lang="en-US" sz="3200" dirty="0" smtClean="0"/>
              <a:t>He traced </a:t>
            </a:r>
            <a:r>
              <a:rPr lang="en-US" sz="3200" b="1" dirty="0" smtClean="0">
                <a:solidFill>
                  <a:srgbClr val="FFFF00"/>
                </a:solidFill>
              </a:rPr>
              <a:t>economic inequality among nations to the colonial era </a:t>
            </a:r>
            <a:r>
              <a:rPr lang="en-US" sz="3200" dirty="0" smtClean="0"/>
              <a:t>when Europeans first took advantage of the rest of the world.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Dependency Theory:  </a:t>
            </a:r>
            <a:br>
              <a:rPr lang="en-US" dirty="0" smtClean="0"/>
            </a:br>
            <a:r>
              <a:rPr lang="en-US" dirty="0" err="1" smtClean="0"/>
              <a:t>Wallerstein’s</a:t>
            </a:r>
            <a:r>
              <a:rPr lang="en-US" dirty="0" smtClean="0"/>
              <a:t> Capitalist World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US" sz="3200" b="1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en-US" sz="3200" b="1" smtClean="0">
                <a:solidFill>
                  <a:srgbClr val="FFFF00"/>
                </a:solidFill>
              </a:rPr>
              <a:t>Wallerstein divided today’s countries into three types, according to how they fit into the global economy:</a:t>
            </a:r>
          </a:p>
          <a:p>
            <a:pPr lvl="1" algn="just" eaLnBrk="1" hangingPunct="1"/>
            <a:r>
              <a:rPr lang="en-US" sz="2800" smtClean="0"/>
              <a:t>Core countries</a:t>
            </a:r>
          </a:p>
          <a:p>
            <a:pPr lvl="1" algn="just" eaLnBrk="1" hangingPunct="1"/>
            <a:r>
              <a:rPr lang="en-US" sz="2800" smtClean="0"/>
              <a:t>Countries of the periphery</a:t>
            </a:r>
          </a:p>
          <a:p>
            <a:pPr lvl="1" algn="just" eaLnBrk="1" hangingPunct="1"/>
            <a:r>
              <a:rPr lang="en-US" sz="2800" smtClean="0"/>
              <a:t>Countries of the semiperiphery</a:t>
            </a:r>
          </a:p>
        </p:txBody>
      </p:sp>
      <p:pic>
        <p:nvPicPr>
          <p:cNvPr id="10242" name="Picture 2" descr="C:\Users\Owner\AppData\Local\Microsoft\Windows\Temporary Internet Files\Content.IE5\LTLN4AAN\MC900439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3505200"/>
            <a:ext cx="3098800" cy="2325688"/>
          </a:xfrm>
          <a:prstGeom prst="rect">
            <a:avLst/>
          </a:prstGeom>
          <a:ln w="38100" cap="sq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2895600" y="762000"/>
            <a:ext cx="5715000" cy="5638800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This category includes the rich countries of the world that fuel the global economy by taking raw materials and channeling wealth, through multinational corporations, to:</a:t>
            </a:r>
          </a:p>
          <a:p>
            <a:pPr lvl="2" algn="just" eaLnBrk="1" hangingPunct="1"/>
            <a:r>
              <a:rPr lang="en-US" sz="2800" dirty="0" smtClean="0"/>
              <a:t>North America</a:t>
            </a:r>
          </a:p>
          <a:p>
            <a:pPr lvl="2" algn="just" eaLnBrk="1" hangingPunct="1"/>
            <a:r>
              <a:rPr lang="en-US" sz="2800" dirty="0" smtClean="0"/>
              <a:t>Europe</a:t>
            </a:r>
          </a:p>
          <a:p>
            <a:pPr lvl="2" algn="just" eaLnBrk="1" hangingPunct="1"/>
            <a:r>
              <a:rPr lang="en-US" sz="2800" dirty="0" smtClean="0"/>
              <a:t>Australia</a:t>
            </a:r>
          </a:p>
          <a:p>
            <a:pPr lvl="2" algn="just" eaLnBrk="1" hangingPunct="1"/>
            <a:r>
              <a:rPr lang="en-US" sz="2800" dirty="0" smtClean="0"/>
              <a:t>Japan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362200"/>
            <a:ext cx="2377440" cy="1371600"/>
          </a:xfrm>
        </p:spPr>
        <p:txBody>
          <a:bodyPr/>
          <a:lstStyle/>
          <a:p>
            <a:pPr algn="ctr">
              <a:defRPr/>
            </a:pPr>
            <a:r>
              <a:rPr sz="3600" smtClean="0">
                <a:solidFill>
                  <a:schemeClr val="bg1"/>
                </a:solidFill>
              </a:rPr>
              <a:t>Core Countries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29698" name="Picture 2" descr="C:\Users\Owner\AppData\Local\Microsoft\Windows\Temporary Internet Files\Content.IE5\816OX8L9\MC9004373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40200"/>
            <a:ext cx="1566672" cy="2020891"/>
          </a:xfrm>
          <a:prstGeom prst="rect">
            <a:avLst/>
          </a:prstGeom>
          <a:ln w="381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762000"/>
            <a:ext cx="5486400" cy="518160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en-US" dirty="0" smtClean="0"/>
              <a:t>This category includes low-income countries that were exploited during the </a:t>
            </a:r>
            <a:r>
              <a:rPr lang="en-US" b="1" dirty="0" smtClean="0">
                <a:solidFill>
                  <a:srgbClr val="FFFF00"/>
                </a:solidFill>
              </a:rPr>
              <a:t>colonial era.</a:t>
            </a:r>
          </a:p>
          <a:p>
            <a:pPr algn="just" eaLnBrk="1" hangingPunct="1">
              <a:defRPr/>
            </a:pPr>
            <a:r>
              <a:rPr lang="en-US" dirty="0" smtClean="0"/>
              <a:t>These countries continue to support rich countries today by providing </a:t>
            </a:r>
            <a:r>
              <a:rPr lang="en-US" b="1" dirty="0" smtClean="0">
                <a:solidFill>
                  <a:srgbClr val="FFFF00"/>
                </a:solidFill>
              </a:rPr>
              <a:t>inexpensive labor.</a:t>
            </a:r>
          </a:p>
          <a:p>
            <a:pPr algn="just" eaLnBrk="1" hangingPunct="1">
              <a:defRPr/>
            </a:pPr>
            <a:r>
              <a:rPr lang="en-US" dirty="0" smtClean="0"/>
              <a:t>Countries of the periphery  are also a </a:t>
            </a:r>
            <a:r>
              <a:rPr lang="en-US" b="1" dirty="0" smtClean="0">
                <a:solidFill>
                  <a:srgbClr val="FFFF00"/>
                </a:solidFill>
              </a:rPr>
              <a:t>large market </a:t>
            </a:r>
            <a:r>
              <a:rPr lang="en-US" dirty="0" smtClean="0"/>
              <a:t>for industrial products.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3600" smtClean="0">
                <a:solidFill>
                  <a:schemeClr val="bg1"/>
                </a:solidFill>
              </a:rPr>
              <a:t>Countries of the Periphery</a:t>
            </a:r>
            <a:endParaRPr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533400"/>
            <a:ext cx="5638800" cy="36893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The remaining countries of the world have characteristics that place them somewhere </a:t>
            </a:r>
            <a:r>
              <a:rPr lang="en-US" b="1" dirty="0" smtClean="0">
                <a:solidFill>
                  <a:srgbClr val="FFFF00"/>
                </a:solidFill>
              </a:rPr>
              <a:t>between</a:t>
            </a:r>
            <a:r>
              <a:rPr lang="en-US" dirty="0" smtClean="0"/>
              <a:t> the core and the periphery.</a:t>
            </a:r>
          </a:p>
          <a:p>
            <a:pPr algn="just" eaLnBrk="1" hangingPunct="1"/>
            <a:r>
              <a:rPr lang="en-US" dirty="0" smtClean="0"/>
              <a:t>Countries of the </a:t>
            </a:r>
            <a:r>
              <a:rPr lang="en-US" dirty="0" err="1" smtClean="0"/>
              <a:t>semiperiphery</a:t>
            </a:r>
            <a:r>
              <a:rPr lang="en-US" dirty="0" smtClean="0"/>
              <a:t> exert </a:t>
            </a:r>
            <a:r>
              <a:rPr lang="en-US" dirty="0" smtClean="0">
                <a:solidFill>
                  <a:schemeClr val="tx1"/>
                </a:solidFill>
              </a:rPr>
              <a:t>more power </a:t>
            </a:r>
            <a:r>
              <a:rPr lang="en-US" dirty="0" smtClean="0"/>
              <a:t>than peripheral countries </a:t>
            </a:r>
            <a:r>
              <a:rPr lang="en-US" b="1" dirty="0" smtClean="0">
                <a:solidFill>
                  <a:srgbClr val="FFFF00"/>
                </a:solidFill>
              </a:rPr>
              <a:t>but</a:t>
            </a:r>
            <a:r>
              <a:rPr lang="en-US" dirty="0" smtClean="0"/>
              <a:t> are dominated to some extent by the core.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0"/>
            <a:ext cx="237744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2800" smtClean="0">
                <a:solidFill>
                  <a:schemeClr val="bg1"/>
                </a:solidFill>
              </a:rPr>
              <a:t>Countries of the </a:t>
            </a:r>
            <a:r>
              <a:rPr sz="2800" err="1" smtClean="0">
                <a:solidFill>
                  <a:schemeClr val="bg1"/>
                </a:solidFill>
              </a:rPr>
              <a:t>Semiperiphery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12290" name="Picture 2" descr="C:\Users\Owner\AppData\Local\Microsoft\Windows\Temporary Internet Files\Content.IE5\VB892845\MC91021699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57766"/>
            <a:ext cx="2703552" cy="170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What factors explain differences in levels of economic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Two conflicting theories </a:t>
            </a:r>
            <a:r>
              <a:rPr lang="en-US" sz="2800" b="1" dirty="0" smtClean="0"/>
              <a:t>have guided social scientists in the 20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 in answering the question.  </a:t>
            </a:r>
          </a:p>
          <a:p>
            <a:pPr algn="just" eaLnBrk="1" hangingPunct="1"/>
            <a:r>
              <a:rPr lang="en-US" sz="2800" b="1" dirty="0" smtClean="0"/>
              <a:t>Those theories are:</a:t>
            </a:r>
          </a:p>
          <a:p>
            <a:pPr lvl="3"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THE MODERNIZATION MODEL</a:t>
            </a:r>
          </a:p>
          <a:p>
            <a:pPr marL="685800" lvl="2" indent="0" algn="just" eaLnBrk="1" hangingPunct="1">
              <a:buFont typeface="Arial" charset="0"/>
              <a:buNone/>
            </a:pPr>
            <a:r>
              <a:rPr lang="en-US" sz="2400" b="1" dirty="0" smtClean="0"/>
              <a:t>               	AND</a:t>
            </a:r>
          </a:p>
          <a:p>
            <a:pPr lvl="3"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DEPENDENCY THEORY</a:t>
            </a:r>
          </a:p>
        </p:txBody>
      </p:sp>
      <p:pic>
        <p:nvPicPr>
          <p:cNvPr id="3077" name="Picture 5" descr="C:\Users\Owner\AppData\Local\Microsoft\Windows\Temporary Internet Files\Content.IE5\MSJ24HHB\MP9004252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40100"/>
            <a:ext cx="182969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According to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Wallerstein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81200"/>
            <a:ext cx="5181600" cy="32766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The world economy benefits rich societies and harms other countries by making them </a:t>
            </a:r>
            <a:r>
              <a:rPr lang="en-US" sz="2800" b="1" smtClean="0">
                <a:solidFill>
                  <a:srgbClr val="FFFF00"/>
                </a:solidFill>
              </a:rPr>
              <a:t>dependent </a:t>
            </a:r>
            <a:r>
              <a:rPr lang="en-US" sz="2800" smtClean="0"/>
              <a:t>on the core.</a:t>
            </a:r>
          </a:p>
          <a:p>
            <a:pPr algn="just" eaLnBrk="1" hangingPunct="1"/>
            <a:r>
              <a:rPr lang="en-US" sz="2800" b="1" smtClean="0">
                <a:solidFill>
                  <a:srgbClr val="FFFF00"/>
                </a:solidFill>
              </a:rPr>
              <a:t>Dependency is perpetuated </a:t>
            </a:r>
            <a:r>
              <a:rPr lang="en-US" sz="2800" smtClean="0"/>
              <a:t>by narrow, export-oriented products such as oil, coffee, and fruit.</a:t>
            </a:r>
          </a:p>
        </p:txBody>
      </p:sp>
      <p:pic>
        <p:nvPicPr>
          <p:cNvPr id="11266" name="Picture 2" descr="C:\Users\Owner\AppData\Local\Microsoft\Windows\Temporary Internet Files\Content.IE5\MSJ24HHB\MC9004471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43780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According to </a:t>
            </a:r>
            <a:r>
              <a:rPr lang="en-US" dirty="0" err="1" smtClean="0"/>
              <a:t>Wallerstein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FFFF00"/>
                </a:solidFill>
              </a:rPr>
              <a:t>Poorer countries </a:t>
            </a:r>
            <a:r>
              <a:rPr lang="en-US" sz="3200" smtClean="0"/>
              <a:t>lack industrial capacity so they are caught in a cycle of selling inexpensive raw materials and buying expensive manufactured goods.</a:t>
            </a:r>
          </a:p>
          <a:p>
            <a:pPr algn="just" eaLnBrk="1" hangingPunct="1"/>
            <a:r>
              <a:rPr lang="en-US" sz="3200" smtClean="0"/>
              <a:t>As a result, </a:t>
            </a:r>
            <a:r>
              <a:rPr lang="en-US" sz="3200" b="1" smtClean="0">
                <a:solidFill>
                  <a:srgbClr val="FFFF00"/>
                </a:solidFill>
              </a:rPr>
              <a:t>foreign debt </a:t>
            </a:r>
            <a:r>
              <a:rPr lang="en-US" sz="3200" smtClean="0"/>
              <a:t>cripples poorer countries even further.</a:t>
            </a:r>
          </a:p>
        </p:txBody>
      </p:sp>
      <p:pic>
        <p:nvPicPr>
          <p:cNvPr id="14338" name="Picture 2" descr="C:\Users\Owner\AppData\Local\Microsoft\Windows\Temporary Internet Files\Content.IE5\VB892845\MC9002504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79900"/>
            <a:ext cx="1905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2819400"/>
            <a:ext cx="6324600" cy="34607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3600" dirty="0" smtClean="0"/>
              <a:t>Dependency theory emphasizes the idea that </a:t>
            </a:r>
            <a:r>
              <a:rPr lang="en-US" sz="3600" b="1" dirty="0" smtClean="0">
                <a:solidFill>
                  <a:srgbClr val="FFFF00"/>
                </a:solidFill>
              </a:rPr>
              <a:t>NO COUNTRY </a:t>
            </a:r>
            <a:r>
              <a:rPr lang="en-US" sz="3600" dirty="0" smtClean="0"/>
              <a:t>develops in isolation because the </a:t>
            </a:r>
            <a:r>
              <a:rPr lang="en-US" sz="3600" b="1" dirty="0" smtClean="0">
                <a:solidFill>
                  <a:srgbClr val="FFFF00"/>
                </a:solidFill>
              </a:rPr>
              <a:t>global economy shapes the destiny of all nations.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438400" cy="259384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sz="3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 note about  Dependency Theory</a:t>
            </a:r>
            <a:endParaRPr sz="3000" b="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Owner\AppData\Local\Microsoft\Windows\Temporary Internet Files\Content.IE5\7SOKX3GN\MC9102159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2895600" cy="21717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Criticisms of 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/>
              <a:t>Critics disagree that wealth is a </a:t>
            </a:r>
            <a:r>
              <a:rPr lang="en-US" sz="3200" b="1" dirty="0" smtClean="0">
                <a:solidFill>
                  <a:srgbClr val="FFFF00"/>
                </a:solidFill>
              </a:rPr>
              <a:t>zero-sum commodity</a:t>
            </a:r>
            <a:r>
              <a:rPr lang="en-US" sz="3200" dirty="0" smtClean="0"/>
              <a:t>, as if no one gets richer without someone getting poorer.</a:t>
            </a:r>
          </a:p>
          <a:p>
            <a:pPr algn="just" eaLnBrk="1" hangingPunct="1"/>
            <a:r>
              <a:rPr lang="en-US" sz="3200" dirty="0" smtClean="0"/>
              <a:t>They believe that </a:t>
            </a:r>
            <a:r>
              <a:rPr lang="en-US" sz="3200" b="1" dirty="0" smtClean="0">
                <a:solidFill>
                  <a:srgbClr val="FFFF00"/>
                </a:solidFill>
              </a:rPr>
              <a:t>new wealth </a:t>
            </a:r>
            <a:r>
              <a:rPr lang="en-US" sz="3200" dirty="0" smtClean="0"/>
              <a:t>is created through: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ambition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hard work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new uses of technology</a:t>
            </a:r>
          </a:p>
        </p:txBody>
      </p:sp>
      <p:pic>
        <p:nvPicPr>
          <p:cNvPr id="26626" name="Picture 2" descr="C:\Users\Owner\AppData\Local\Microsoft\Windows\Temporary Internet Files\Content.IE5\VB892845\MP9102209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1294266" cy="2057400"/>
          </a:xfrm>
          <a:prstGeom prst="rect">
            <a:avLst/>
          </a:prstGeom>
          <a:ln w="5715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Criticisms of 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dirty="0" smtClean="0"/>
              <a:t>Critics also believe that the theory </a:t>
            </a:r>
            <a:r>
              <a:rPr lang="en-US" sz="2800" b="1" dirty="0" smtClean="0">
                <a:solidFill>
                  <a:srgbClr val="FFFF00"/>
                </a:solidFill>
              </a:rPr>
              <a:t>places blame </a:t>
            </a:r>
            <a:r>
              <a:rPr lang="en-US" sz="2800" dirty="0" smtClean="0"/>
              <a:t>on rich countries that have a long history of supporting economies of nations such as:</a:t>
            </a:r>
          </a:p>
          <a:p>
            <a:pPr lvl="2" algn="just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India</a:t>
            </a:r>
          </a:p>
          <a:p>
            <a:pPr lvl="2" algn="just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South Korea</a:t>
            </a:r>
          </a:p>
          <a:p>
            <a:pPr lvl="2" algn="just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Japan</a:t>
            </a:r>
          </a:p>
          <a:p>
            <a:pPr marL="685800" lvl="2" indent="0" algn="just"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r>
              <a:rPr lang="en-US" sz="2800" dirty="0" smtClean="0"/>
              <a:t>The poorer countries have been supported through </a:t>
            </a:r>
            <a:r>
              <a:rPr lang="en-US" sz="2800" dirty="0" smtClean="0">
                <a:solidFill>
                  <a:srgbClr val="FFFF00"/>
                </a:solidFill>
              </a:rPr>
              <a:t>foreign investments </a:t>
            </a:r>
            <a:r>
              <a:rPr lang="en-US" sz="2800" dirty="0" smtClean="0"/>
              <a:t>that foster economic growth.</a:t>
            </a:r>
            <a:endParaRPr lang="en-US" sz="2800" dirty="0"/>
          </a:p>
        </p:txBody>
      </p:sp>
      <p:pic>
        <p:nvPicPr>
          <p:cNvPr id="27650" name="Picture 2" descr="C:\Users\Owner\AppData\Local\Microsoft\Windows\Temporary Internet Files\Content.IE5\LTLN4AAN\MP900442452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291385" cy="1531197"/>
          </a:xfrm>
          <a:prstGeom prst="rect">
            <a:avLst/>
          </a:prstGeom>
          <a:ln w="38100" cap="sq" cmpd="thickThin">
            <a:solidFill>
              <a:schemeClr val="tx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Criticisms of 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0386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Dependency theorists are also criticized for </a:t>
            </a:r>
            <a:r>
              <a:rPr lang="en-US" sz="2800" b="1" dirty="0" smtClean="0">
                <a:solidFill>
                  <a:srgbClr val="FFFF00"/>
                </a:solidFill>
              </a:rPr>
              <a:t>ignoring cultural factors </a:t>
            </a:r>
            <a:r>
              <a:rPr lang="en-US" sz="2800" dirty="0" smtClean="0"/>
              <a:t>in poor countries that discourage economic growth.</a:t>
            </a:r>
          </a:p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Corrupt leaders </a:t>
            </a:r>
            <a:r>
              <a:rPr lang="en-US" sz="2800" dirty="0" smtClean="0"/>
              <a:t>may contribute to poor economic health in a country that lacks a strong rule of law, since the country’s wealth is monopolized by the elite.</a:t>
            </a:r>
          </a:p>
        </p:txBody>
      </p:sp>
      <p:pic>
        <p:nvPicPr>
          <p:cNvPr id="28674" name="Picture 2" descr="C:\Users\Owner\AppData\Local\Microsoft\Windows\Temporary Internet Files\Content.IE5\MSJ24HHB\MC9004372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288177" cy="3429000"/>
          </a:xfrm>
          <a:prstGeom prst="rect">
            <a:avLst/>
          </a:prstGeom>
          <a:ln w="381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Self-Sufficiency Model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57600" y="2787650"/>
            <a:ext cx="5006975" cy="1905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This model encourages LDCs to isolate newer businesses from </a:t>
            </a:r>
            <a:r>
              <a:rPr lang="en-US" sz="3200" b="1" smtClean="0">
                <a:solidFill>
                  <a:srgbClr val="FFFF00"/>
                </a:solidFill>
              </a:rPr>
              <a:t>competition</a:t>
            </a:r>
            <a:r>
              <a:rPr lang="en-US" sz="3200" smtClean="0">
                <a:solidFill>
                  <a:schemeClr val="tx1"/>
                </a:solidFill>
              </a:rPr>
              <a:t> from large international corporations.</a:t>
            </a:r>
          </a:p>
        </p:txBody>
      </p:sp>
      <p:pic>
        <p:nvPicPr>
          <p:cNvPr id="50180" name="Picture 2" descr="C:\Users\Owner\AppData\Local\Microsoft\Windows\Temporary Internet Files\Content.IE5\EQG2G7S1\MC900230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681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Self-Sufficiency Model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57600" y="2057400"/>
            <a:ext cx="5006975" cy="35814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How can LDCs escape global inequalities?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government can: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Shield local businesses from trade in international markets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Encourage internal growth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Limit imports from other places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51204" name="Picture 2" descr="C:\Users\Owner\AppData\Local\Microsoft\Windows\Temporary Internet Files\Content.IE5\EQG2G7S1\MC900230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681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Self-Sufficiency Model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367088" y="1905000"/>
            <a:ext cx="5395912" cy="441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Another approach to protecting local markets:</a:t>
            </a:r>
          </a:p>
          <a:p>
            <a:pPr algn="just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Require international companies to purchase expensive licenses that discourage them from selling within the newly industrialized country’s borders.</a:t>
            </a:r>
          </a:p>
        </p:txBody>
      </p:sp>
      <p:pic>
        <p:nvPicPr>
          <p:cNvPr id="52228" name="Picture 2" descr="C:\Users\Owner\AppData\Local\Microsoft\Windows\Temporary Internet Files\Content.IE5\EQG2G7S1\MC900230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681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Self-Sufficiency Model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505200" y="2209800"/>
            <a:ext cx="5257800" cy="4038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Example:  India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India has used all of the methods described to encourage internal economic development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However, problems persisted.</a:t>
            </a:r>
          </a:p>
        </p:txBody>
      </p:sp>
      <p:pic>
        <p:nvPicPr>
          <p:cNvPr id="53252" name="Picture 2" descr="C:\Users\Owner\AppData\Local\Microsoft\Windows\Temporary Internet Files\Content.IE5\EQG2G7S1\MC900230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681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Modernization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/>
              <a:t>Britain </a:t>
            </a:r>
            <a:r>
              <a:rPr lang="en-US" sz="3200" dirty="0" smtClean="0"/>
              <a:t>was the </a:t>
            </a:r>
            <a:r>
              <a:rPr lang="en-US" sz="3600" b="1" dirty="0" smtClean="0">
                <a:solidFill>
                  <a:srgbClr val="FFFF00"/>
                </a:solidFill>
              </a:rPr>
              <a:t>FIRST </a:t>
            </a:r>
            <a:r>
              <a:rPr lang="en-US" sz="3200" dirty="0" smtClean="0"/>
              <a:t>to </a:t>
            </a:r>
            <a:r>
              <a:rPr lang="en-US" sz="3200" dirty="0" smtClean="0"/>
              <a:t>develop its industry.</a:t>
            </a:r>
          </a:p>
          <a:p>
            <a:pPr algn="just" eaLnBrk="1" hangingPunct="1"/>
            <a:r>
              <a:rPr lang="en-US" sz="3200" dirty="0" smtClean="0"/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Industrial Revolution </a:t>
            </a:r>
            <a:r>
              <a:rPr lang="en-US" sz="3200" dirty="0" smtClean="0"/>
              <a:t>was spurred by a combination of: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prosperity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trade connections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inventions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natural resources</a:t>
            </a:r>
          </a:p>
        </p:txBody>
      </p:sp>
      <p:pic>
        <p:nvPicPr>
          <p:cNvPr id="4098" name="Picture 2" descr="C:\Users\Owner\AppData\Local\Microsoft\Windows\Temporary Internet Files\Content.IE5\POZSG6VI\MC900432634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Self-Sufficiency Model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581400" y="1981200"/>
            <a:ext cx="5006975" cy="4191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Problems in India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Inefficiency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Little incentive for businesses in India to develop better products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Complex </a:t>
            </a:r>
            <a:r>
              <a:rPr lang="en-US" sz="2800" smtClean="0">
                <a:solidFill>
                  <a:schemeClr val="tx1"/>
                </a:solidFill>
              </a:rPr>
              <a:t>bureaucracy that </a:t>
            </a:r>
            <a:r>
              <a:rPr lang="en-US" sz="2800" dirty="0" smtClean="0">
                <a:solidFill>
                  <a:schemeClr val="tx1"/>
                </a:solidFill>
              </a:rPr>
              <a:t>hampered development</a:t>
            </a:r>
          </a:p>
        </p:txBody>
      </p:sp>
      <p:pic>
        <p:nvPicPr>
          <p:cNvPr id="54276" name="Picture 2" descr="C:\Users\Owner\AppData\Local\Microsoft\Windows\Temporary Internet Files\Content.IE5\EQG2G7S1\MC900230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2681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and Concepts to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this Session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Modernization Model</a:t>
            </a:r>
          </a:p>
          <a:p>
            <a:pPr eaLnBrk="1" hangingPunct="1"/>
            <a:r>
              <a:rPr lang="en-US" smtClean="0"/>
              <a:t>Dependency Theory</a:t>
            </a:r>
          </a:p>
          <a:p>
            <a:pPr eaLnBrk="1" hangingPunct="1"/>
            <a:r>
              <a:rPr lang="en-US" smtClean="0"/>
              <a:t>Industrial Revolution</a:t>
            </a:r>
          </a:p>
          <a:p>
            <a:pPr eaLnBrk="1" hangingPunct="1"/>
            <a:r>
              <a:rPr lang="en-US" smtClean="0"/>
              <a:t>Individualism</a:t>
            </a:r>
          </a:p>
          <a:p>
            <a:pPr eaLnBrk="1" hangingPunct="1"/>
            <a:r>
              <a:rPr lang="en-US" smtClean="0"/>
              <a:t>Westernization</a:t>
            </a:r>
          </a:p>
          <a:p>
            <a:pPr eaLnBrk="1" hangingPunct="1"/>
            <a:r>
              <a:rPr lang="en-US" smtClean="0"/>
              <a:t>Modernization</a:t>
            </a:r>
          </a:p>
          <a:p>
            <a:pPr eaLnBrk="1" hangingPunct="1"/>
            <a:r>
              <a:rPr lang="en-US" smtClean="0"/>
              <a:t>Marxism</a:t>
            </a:r>
          </a:p>
          <a:p>
            <a:pPr eaLnBrk="1" hangingPunct="1"/>
            <a:r>
              <a:rPr lang="en-US" smtClean="0"/>
              <a:t>Socialism</a:t>
            </a:r>
          </a:p>
          <a:p>
            <a:pPr eaLnBrk="1" hangingPunct="1"/>
            <a:r>
              <a:rPr lang="en-US" smtClean="0"/>
              <a:t>Sustained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Mass consumption</a:t>
            </a:r>
          </a:p>
          <a:p>
            <a:pPr eaLnBrk="1" hangingPunct="1"/>
            <a:r>
              <a:rPr lang="en-US" dirty="0" smtClean="0"/>
              <a:t>Core</a:t>
            </a:r>
          </a:p>
          <a:p>
            <a:pPr eaLnBrk="1" hangingPunct="1"/>
            <a:r>
              <a:rPr lang="en-US" dirty="0" err="1" smtClean="0"/>
              <a:t>Semiperiphery</a:t>
            </a:r>
            <a:endParaRPr lang="en-US" dirty="0" smtClean="0"/>
          </a:p>
          <a:p>
            <a:pPr eaLnBrk="1" hangingPunct="1"/>
            <a:r>
              <a:rPr lang="en-US" dirty="0" smtClean="0"/>
              <a:t>Periphery</a:t>
            </a:r>
          </a:p>
          <a:p>
            <a:pPr eaLnBrk="1" hangingPunct="1"/>
            <a:r>
              <a:rPr lang="en-US" dirty="0" smtClean="0"/>
              <a:t>Status quo</a:t>
            </a:r>
          </a:p>
          <a:p>
            <a:pPr eaLnBrk="1" hangingPunct="1"/>
            <a:r>
              <a:rPr lang="en-US" dirty="0" smtClean="0"/>
              <a:t>Foreign debt</a:t>
            </a:r>
          </a:p>
          <a:p>
            <a:pPr eaLnBrk="1" hangingPunct="1"/>
            <a:r>
              <a:rPr lang="en-US" dirty="0" smtClean="0"/>
              <a:t>Foreign investments</a:t>
            </a:r>
          </a:p>
          <a:p>
            <a:pPr eaLnBrk="1" hangingPunct="1"/>
            <a:r>
              <a:rPr lang="en-US" dirty="0" smtClean="0"/>
              <a:t>Self sufficiency theory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Modernization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Max Weber </a:t>
            </a:r>
            <a:r>
              <a:rPr lang="en-US" sz="3200" dirty="0" smtClean="0"/>
              <a:t>- </a:t>
            </a:r>
            <a:r>
              <a:rPr lang="en-US" sz="3200" b="1" dirty="0" smtClean="0">
                <a:solidFill>
                  <a:srgbClr val="FFFF00"/>
                </a:solidFill>
              </a:rPr>
              <a:t>Western </a:t>
            </a:r>
            <a:r>
              <a:rPr lang="en-US" sz="3200" b="1" dirty="0" smtClean="0">
                <a:solidFill>
                  <a:srgbClr val="FFFF00"/>
                </a:solidFill>
              </a:rPr>
              <a:t>Europe </a:t>
            </a:r>
            <a:r>
              <a:rPr lang="en-US" sz="3200" dirty="0" smtClean="0"/>
              <a:t>had a cultural environment that favored change.</a:t>
            </a:r>
          </a:p>
          <a:p>
            <a:pPr algn="just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individualism </a:t>
            </a:r>
            <a:r>
              <a:rPr lang="en-US" sz="3200" dirty="0" smtClean="0"/>
              <a:t>steadily replaced the traditional emphasis on community.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122" name="Picture 2" descr="C:\Users\Owner\AppData\Local\Microsoft\Windows\Temporary Internet Files\Content.IE5\7SOKX3GN\MP900433058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419599"/>
            <a:ext cx="5638800" cy="15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Modernization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276600"/>
          </a:xfrm>
          <a:solidFill>
            <a:schemeClr val="bg1">
              <a:lumMod val="85000"/>
              <a:lumOff val="1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 eaLnBrk="1" hangingPunct="1">
              <a:defRPr/>
            </a:pPr>
            <a:endParaRPr lang="en-US" sz="800" dirty="0" smtClean="0"/>
          </a:p>
          <a:p>
            <a:pPr algn="just" eaLnBrk="1" hangingPunct="1">
              <a:defRPr/>
            </a:pPr>
            <a:r>
              <a:rPr lang="en-US" sz="2800" dirty="0" smtClean="0"/>
              <a:t>The British model spread to other European nations and the U.S., which prospered because they built on </a:t>
            </a:r>
            <a:r>
              <a:rPr lang="en-US" sz="2800" b="1" dirty="0" smtClean="0">
                <a:solidFill>
                  <a:srgbClr val="FFFF00"/>
                </a:solidFill>
              </a:rPr>
              <a:t>British ingenuity and economic practices.</a:t>
            </a:r>
          </a:p>
          <a:p>
            <a:pPr algn="just" eaLnBrk="1" hangingPunct="1">
              <a:defRPr/>
            </a:pPr>
            <a:r>
              <a:rPr lang="en-US" sz="2800" dirty="0" smtClean="0"/>
              <a:t>By extension, any country that wants to improve its economy should follow the British model and enjoy </a:t>
            </a:r>
            <a:r>
              <a:rPr lang="en-US" sz="2800" b="1" dirty="0" smtClean="0">
                <a:solidFill>
                  <a:srgbClr val="FFFF00"/>
                </a:solidFill>
              </a:rPr>
              <a:t>modernization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rgbClr val="FFFF00"/>
                </a:solidFill>
              </a:rPr>
              <a:t>“westernization.”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Modernization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382000" cy="31242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identifies </a:t>
            </a:r>
            <a:r>
              <a:rPr lang="en-US" sz="2800" dirty="0" smtClean="0"/>
              <a:t>tradition as the greatest barrier to </a:t>
            </a:r>
            <a:r>
              <a:rPr lang="en-US" sz="2800" dirty="0" smtClean="0"/>
              <a:t>Eco. Dev. (economic development)</a:t>
            </a:r>
            <a:endParaRPr lang="en-US" sz="2800" dirty="0" smtClean="0"/>
          </a:p>
          <a:p>
            <a:pPr algn="just" eaLnBrk="1" hangingPunct="1"/>
            <a:r>
              <a:rPr lang="en-US" sz="2800" dirty="0" smtClean="0"/>
              <a:t>In societies with </a:t>
            </a:r>
            <a:r>
              <a:rPr lang="en-US" sz="2800" b="1" dirty="0" smtClean="0">
                <a:solidFill>
                  <a:srgbClr val="FFFF00"/>
                </a:solidFill>
              </a:rPr>
              <a:t>strong family systems </a:t>
            </a:r>
            <a:r>
              <a:rPr lang="en-US" sz="2800" dirty="0" smtClean="0"/>
              <a:t>and a </a:t>
            </a:r>
            <a:r>
              <a:rPr lang="en-US" sz="2800" b="1" dirty="0" smtClean="0">
                <a:solidFill>
                  <a:srgbClr val="FFFF00"/>
                </a:solidFill>
              </a:rPr>
              <a:t>reverence for the past</a:t>
            </a:r>
            <a:r>
              <a:rPr lang="en-US" sz="2800" dirty="0" smtClean="0"/>
              <a:t>, the culture discourages people from adopting new technologies.</a:t>
            </a:r>
          </a:p>
          <a:p>
            <a:pPr lvl="1" algn="just" eaLnBrk="1" hangingPunct="1"/>
            <a:r>
              <a:rPr lang="en-US" sz="2400" dirty="0" smtClean="0">
                <a:solidFill>
                  <a:srgbClr val="FFFF00"/>
                </a:solidFill>
              </a:rPr>
              <a:t>As a result, standards of living are not raised.</a:t>
            </a:r>
          </a:p>
        </p:txBody>
      </p:sp>
      <p:pic>
        <p:nvPicPr>
          <p:cNvPr id="20484" name="Picture 4" descr="C:\Users\Owner\AppData\Local\Microsoft\Windows\Temporary Internet Files\Content.IE5\1AWRSIRC\MP91021638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73200"/>
            <a:ext cx="218122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just" eaLnBrk="1" hangingPunct="1"/>
            <a:r>
              <a:rPr lang="en-US" sz="3200" dirty="0" smtClean="0"/>
              <a:t>puts </a:t>
            </a:r>
            <a:r>
              <a:rPr lang="en-US" sz="3200" dirty="0" smtClean="0"/>
              <a:t>the primary </a:t>
            </a:r>
            <a:r>
              <a:rPr lang="en-US" sz="3200" b="1" dirty="0" smtClean="0">
                <a:solidFill>
                  <a:srgbClr val="FFFF00"/>
                </a:solidFill>
              </a:rPr>
              <a:t>responsibility for global poverty on rich nations.</a:t>
            </a:r>
          </a:p>
          <a:p>
            <a:pPr algn="just" eaLnBrk="1" hangingPunct="1"/>
            <a:r>
              <a:rPr lang="en-US" sz="3200" dirty="0" smtClean="0"/>
              <a:t>holds </a:t>
            </a:r>
            <a:r>
              <a:rPr lang="en-US" sz="3200" dirty="0" smtClean="0"/>
              <a:t>that </a:t>
            </a:r>
            <a:r>
              <a:rPr lang="en-US" sz="3200" b="1" dirty="0" smtClean="0">
                <a:solidFill>
                  <a:srgbClr val="FFFF00"/>
                </a:solidFill>
              </a:rPr>
              <a:t>economic development is blocked </a:t>
            </a:r>
            <a:r>
              <a:rPr lang="en-US" sz="3200" dirty="0" smtClean="0"/>
              <a:t>by industrialized nations that exploit the poor countries</a:t>
            </a:r>
            <a:r>
              <a:rPr lang="en-US" sz="3200" dirty="0" smtClean="0"/>
              <a:t>.</a:t>
            </a:r>
          </a:p>
          <a:p>
            <a:pPr lvl="1" algn="just" eaLnBrk="1" hangingPunct="1"/>
            <a:r>
              <a:rPr lang="en-US" sz="2800" b="1" dirty="0">
                <a:solidFill>
                  <a:srgbClr val="FFFF00"/>
                </a:solidFill>
              </a:rPr>
              <a:t>Inequality</a:t>
            </a:r>
            <a:r>
              <a:rPr lang="en-US" sz="2800" dirty="0"/>
              <a:t> has its roots in the </a:t>
            </a:r>
            <a:r>
              <a:rPr lang="en-US" sz="2800" b="1" dirty="0">
                <a:solidFill>
                  <a:srgbClr val="FFFF00"/>
                </a:solidFill>
              </a:rPr>
              <a:t>colonial era</a:t>
            </a:r>
            <a:endParaRPr lang="en-US" sz="2800" dirty="0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267200" y="5861050"/>
            <a:ext cx="3657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 favela in Rio de Janeiro</a:t>
            </a:r>
          </a:p>
        </p:txBody>
      </p:sp>
      <p:pic>
        <p:nvPicPr>
          <p:cNvPr id="7172" name="Picture 4" descr="C:\Users\Owner\AppData\Local\Microsoft\Windows\Temporary Internet Files\Content.IE5\VB892845\MP9004428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587752" cy="172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z="3200" smtClean="0"/>
          </a:p>
          <a:p>
            <a:pPr marL="0" indent="0" algn="ctr" eaLnBrk="1" hangingPunct="1">
              <a:buFont typeface="Arial" charset="0"/>
              <a:buNone/>
            </a:pPr>
            <a:endParaRPr lang="en-US" sz="320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How can a country develop when its </a:t>
            </a:r>
            <a:r>
              <a:rPr lang="en-US" sz="3600" b="1" smtClean="0">
                <a:solidFill>
                  <a:srgbClr val="FFFF00"/>
                </a:solidFill>
              </a:rPr>
              <a:t>natural and human resources</a:t>
            </a:r>
            <a:r>
              <a:rPr lang="en-US" sz="3600" smtClean="0"/>
              <a:t> are controlled by a handful of prosperous industrialized countries?</a:t>
            </a:r>
          </a:p>
        </p:txBody>
      </p:sp>
      <p:pic>
        <p:nvPicPr>
          <p:cNvPr id="8195" name="Picture 3" descr="C:\Users\Owner\AppData\Local\Microsoft\Windows\Temporary Internet Files\Content.IE5\1AWRSIRC\MP9004486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89100"/>
            <a:ext cx="26289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1330</Words>
  <Application>Microsoft Office PowerPoint</Application>
  <PresentationFormat>On-screen Show (4:3)</PresentationFormat>
  <Paragraphs>220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Thatch</vt:lpstr>
      <vt:lpstr>Unit Six: INDUSTRIALIZATION</vt:lpstr>
      <vt:lpstr>THEORIES OF ECONOMIC DEVELOPMENT</vt:lpstr>
      <vt:lpstr>What factors explain differences in levels of economic development?</vt:lpstr>
      <vt:lpstr>The Modernization Model</vt:lpstr>
      <vt:lpstr>The Modernization Model</vt:lpstr>
      <vt:lpstr>The Modernization Model</vt:lpstr>
      <vt:lpstr>The Modernization Model</vt:lpstr>
      <vt:lpstr>Dependency Theory</vt:lpstr>
      <vt:lpstr>Dependency Theory</vt:lpstr>
      <vt:lpstr>Dependency Theory</vt:lpstr>
      <vt:lpstr>Reaction to Dependency Theory</vt:lpstr>
      <vt:lpstr>Modernization Theory:  Rostow’s Stages</vt:lpstr>
      <vt:lpstr>Traditional Stage</vt:lpstr>
      <vt:lpstr>Preconditions for Take-Off</vt:lpstr>
      <vt:lpstr>Take-off Stage</vt:lpstr>
      <vt:lpstr>Take-off Stage</vt:lpstr>
      <vt:lpstr>Drive to Technological Maturity</vt:lpstr>
      <vt:lpstr>Drive to Technological Maturity</vt:lpstr>
      <vt:lpstr>High Mass Consumption</vt:lpstr>
      <vt:lpstr>High Mass Consumption</vt:lpstr>
      <vt:lpstr>Modernization Theory</vt:lpstr>
      <vt:lpstr>Modernization Theory</vt:lpstr>
      <vt:lpstr>Criticisms of Modernization Theory</vt:lpstr>
      <vt:lpstr>Criticisms of Modernization Theory</vt:lpstr>
      <vt:lpstr>Dependency Theory:   Wallerstein’s Capitalist World Economy</vt:lpstr>
      <vt:lpstr>Dependency Theory:   Wallerstein’s Capitalist World Economy</vt:lpstr>
      <vt:lpstr>Core Countries</vt:lpstr>
      <vt:lpstr>Countries of the Periphery</vt:lpstr>
      <vt:lpstr>Countries of the Semiperiphery</vt:lpstr>
      <vt:lpstr>According to Wallerstein…</vt:lpstr>
      <vt:lpstr>According to Wallerstein…</vt:lpstr>
      <vt:lpstr>Important  note about  Dependency Theory</vt:lpstr>
      <vt:lpstr>Criticisms of Dependency Theory</vt:lpstr>
      <vt:lpstr>Criticisms of Dependency Theory</vt:lpstr>
      <vt:lpstr>Criticisms of Dependency Theory</vt:lpstr>
      <vt:lpstr>The Self-Sufficiency Model</vt:lpstr>
      <vt:lpstr>The Self-Sufficiency Model</vt:lpstr>
      <vt:lpstr>The Self-Sufficiency Model</vt:lpstr>
      <vt:lpstr>The Self-Sufficiency Model</vt:lpstr>
      <vt:lpstr>The Self-Sufficiency Model</vt:lpstr>
      <vt:lpstr>Key Terms and Concepts to  Review for this Session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Six: INDUSTRIALIZATION</dc:title>
  <dc:creator>Owner</dc:creator>
  <cp:lastModifiedBy>Amy Kananen</cp:lastModifiedBy>
  <cp:revision>42</cp:revision>
  <dcterms:created xsi:type="dcterms:W3CDTF">2011-03-13T15:09:45Z</dcterms:created>
  <dcterms:modified xsi:type="dcterms:W3CDTF">2015-03-04T17:21:50Z</dcterms:modified>
</cp:coreProperties>
</file>