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60" r:id="rId14"/>
    <p:sldId id="272" r:id="rId15"/>
    <p:sldId id="273" r:id="rId16"/>
    <p:sldId id="274" r:id="rId17"/>
    <p:sldId id="275" r:id="rId18"/>
    <p:sldId id="276" r:id="rId19"/>
    <p:sldId id="261" r:id="rId20"/>
    <p:sldId id="277" r:id="rId21"/>
    <p:sldId id="278" r:id="rId22"/>
    <p:sldId id="279" r:id="rId23"/>
    <p:sldId id="280" r:id="rId24"/>
    <p:sldId id="281" r:id="rId25"/>
    <p:sldId id="291" r:id="rId26"/>
    <p:sldId id="282" r:id="rId27"/>
    <p:sldId id="29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18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9" name="Group 92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5A26308-90C5-49BB-824C-6744D1F58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E83CC19-0CC3-460E-8D49-CFE2E7DAE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E42699-8387-4F00-B6EF-8DAC0E9B5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FDB631F-5232-451B-8381-BBB13F031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87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1D3641"/>
                </a:solidFill>
                <a:latin typeface="+mn-lt"/>
              </a:defRPr>
            </a:lvl1pPr>
          </a:lstStyle>
          <a:p>
            <a:pPr>
              <a:defRPr/>
            </a:pPr>
            <a:fld id="{D23772C4-A2CA-41B7-86AF-95C1F3192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088501-5216-4BB7-A3B2-448DA5DCD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018E39-11A5-4337-804A-4AAB10251F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D83F69-51C2-4DEC-B471-D1FC97A4A4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DF7AEA-1EF8-40AC-8984-96527A2DB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81F03A-6CBA-4E36-B2EF-3E8EBE837D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603AAF-132B-4854-918F-493FB5359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FE6D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F79A728-4030-45D5-9746-41886AAC6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Tw Cen MT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ACC2C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99987F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90AC97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446" y="2057400"/>
            <a:ext cx="4671646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Six:</a:t>
            </a:r>
            <a:b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Advanced Placement </a:t>
            </a:r>
          </a:p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Human Geography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553200" y="5740400"/>
            <a:ext cx="21336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CE77"/>
                </a:solidFill>
                <a:latin typeface="Arial" charset="0"/>
              </a:rPr>
              <a:t>Session</a:t>
            </a:r>
            <a:r>
              <a:rPr lang="en-US" sz="2000" b="1">
                <a:solidFill>
                  <a:srgbClr val="FFCE77"/>
                </a:solidFill>
                <a:latin typeface="Arial" charset="0"/>
              </a:rPr>
              <a:t> 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What helped to diffuse industries?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FF00"/>
                </a:solidFill>
              </a:rPr>
              <a:t>Britain had:</a:t>
            </a:r>
          </a:p>
          <a:p>
            <a:pPr lvl="1" eaLnBrk="1" hangingPunct="1"/>
            <a:r>
              <a:rPr lang="en-US" sz="2800" dirty="0" smtClean="0"/>
              <a:t>a stable government</a:t>
            </a:r>
          </a:p>
          <a:p>
            <a:pPr lvl="1" eaLnBrk="1" hangingPunct="1"/>
            <a:r>
              <a:rPr lang="en-US" sz="2800" dirty="0" smtClean="0"/>
              <a:t>wealth from overseas ventures</a:t>
            </a:r>
          </a:p>
          <a:p>
            <a:pPr lvl="1" eaLnBrk="1" hangingPunct="1"/>
            <a:r>
              <a:rPr lang="en-US" sz="2800" dirty="0" smtClean="0"/>
              <a:t>an abundant supply of coal</a:t>
            </a:r>
          </a:p>
          <a:p>
            <a:pPr lvl="1" eaLnBrk="1" hangingPunct="1"/>
            <a:r>
              <a:rPr lang="en-US" sz="2800" dirty="0" smtClean="0"/>
              <a:t>g</a:t>
            </a:r>
            <a:r>
              <a:rPr lang="en-US" sz="2800" dirty="0" smtClean="0"/>
              <a:t>ood </a:t>
            </a:r>
            <a:r>
              <a:rPr lang="en-US" sz="2800" dirty="0" smtClean="0"/>
              <a:t>transportation and</a:t>
            </a:r>
            <a:endParaRPr lang="en-US" sz="2800" dirty="0" smtClean="0"/>
          </a:p>
          <a:p>
            <a:pPr lvl="1" eaLnBrk="1" hangingPunct="1">
              <a:buNone/>
            </a:pPr>
            <a:r>
              <a:rPr lang="en-US" sz="2800" smtClean="0"/>
              <a:t>  communications </a:t>
            </a:r>
            <a:r>
              <a:rPr lang="en-US" sz="2800" dirty="0" smtClean="0"/>
              <a:t>systems</a:t>
            </a:r>
            <a:endParaRPr lang="en-US" sz="2800" dirty="0" smtClean="0"/>
          </a:p>
        </p:txBody>
      </p:sp>
      <p:pic>
        <p:nvPicPr>
          <p:cNvPr id="13314" name="Picture 2" descr="C:\Users\Owner\AppData\Local\Microsoft\Windows\Temporary Internet Files\Content.IE5\LTLN4AAN\MP900422830[1]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4544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What helped to diffuse industries?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646363"/>
            <a:ext cx="6248400" cy="22860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dirty="0" smtClean="0"/>
              <a:t>The </a:t>
            </a:r>
            <a:r>
              <a:rPr lang="en-US" sz="3600" b="1" dirty="0" smtClean="0">
                <a:solidFill>
                  <a:srgbClr val="FFFF00"/>
                </a:solidFill>
              </a:rPr>
              <a:t>first railroad </a:t>
            </a:r>
            <a:r>
              <a:rPr lang="en-US" sz="3600" dirty="0" smtClean="0"/>
              <a:t>in England was opened in 1825, and soon major cities were </a:t>
            </a:r>
            <a:r>
              <a:rPr lang="en-US" sz="3600" b="1" dirty="0" smtClean="0">
                <a:solidFill>
                  <a:srgbClr val="FFFF00"/>
                </a:solidFill>
              </a:rPr>
              <a:t>connected</a:t>
            </a:r>
            <a:r>
              <a:rPr lang="en-US" sz="3600" dirty="0" smtClean="0"/>
              <a:t> by rail.</a:t>
            </a:r>
          </a:p>
        </p:txBody>
      </p:sp>
      <p:pic>
        <p:nvPicPr>
          <p:cNvPr id="24580" name="Picture 2" descr="C:\Users\Owner\AppData\Local\Microsoft\Windows\Temporary Internet Files\Content.IE5\816OX8L9\MC90028555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850" y="2514600"/>
            <a:ext cx="144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What helped to diffuse industries?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/>
              <a:t>Ships benefited from </a:t>
            </a:r>
            <a:r>
              <a:rPr lang="en-US" sz="3200" b="1" dirty="0" smtClean="0">
                <a:solidFill>
                  <a:srgbClr val="FFFF00"/>
                </a:solidFill>
              </a:rPr>
              <a:t>steam engines.</a:t>
            </a:r>
          </a:p>
          <a:p>
            <a:pPr algn="just" eaLnBrk="1" hangingPunct="1"/>
            <a:r>
              <a:rPr lang="en-US" sz="3200" dirty="0" smtClean="0"/>
              <a:t>England expanded its </a:t>
            </a:r>
            <a:r>
              <a:rPr lang="en-US" sz="3200" b="1" dirty="0" smtClean="0">
                <a:solidFill>
                  <a:srgbClr val="FFFF00"/>
                </a:solidFill>
              </a:rPr>
              <a:t>industrial power </a:t>
            </a:r>
            <a:r>
              <a:rPr lang="en-US" sz="3200" dirty="0" smtClean="0"/>
              <a:t>as steam-powered vessels began crossing the Atlantic Ocean.</a:t>
            </a:r>
          </a:p>
        </p:txBody>
      </p:sp>
      <p:pic>
        <p:nvPicPr>
          <p:cNvPr id="14338" name="Picture 2" descr="C:\Users\Owner\AppData\Local\Microsoft\Windows\Temporary Internet Files\Content.IE5\VB892845\MC90025201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962400"/>
            <a:ext cx="3733800" cy="220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19113"/>
            <a:ext cx="3879850" cy="40735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18663" y="519545"/>
            <a:ext cx="677108" cy="587149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2"/>
            </a:solidFill>
          </a:ln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INDUSTRIAL BRITAIN BY 1850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95438" y="4800600"/>
            <a:ext cx="6324600" cy="1570038"/>
          </a:xfrm>
          <a:prstGeom prst="rect">
            <a:avLst/>
          </a:prstGeom>
          <a:noFill/>
          <a:ln w="57150">
            <a:solidFill>
              <a:srgbClr val="0D181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/>
              <a:t>The first industries arose in northern and western England around abundant coal and iron-ore deposits.  Railroads connected the major cities to one another and to the coast for shipping.</a:t>
            </a:r>
          </a:p>
        </p:txBody>
      </p:sp>
      <p:pic>
        <p:nvPicPr>
          <p:cNvPr id="7170" name="Picture 2" descr="C:\Users\Owner\AppData\Local\Microsoft\Windows\Temporary Internet Files\Content.IE5\M7A4I806\MC90025256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380" y="1813670"/>
            <a:ext cx="1781251" cy="14849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514600" cy="1603248"/>
          </a:xfrm>
        </p:spPr>
        <p:txBody>
          <a:bodyPr/>
          <a:lstStyle/>
          <a:p>
            <a:pPr>
              <a:defRPr/>
            </a:pPr>
            <a:r>
              <a:rPr sz="2400" smtClean="0">
                <a:solidFill>
                  <a:schemeClr val="bg1"/>
                </a:solidFill>
              </a:rPr>
              <a:t>Industrialization Through</a:t>
            </a:r>
            <a:br>
              <a:rPr sz="2400" smtClean="0">
                <a:solidFill>
                  <a:schemeClr val="bg1"/>
                </a:solidFill>
              </a:rPr>
            </a:br>
            <a:r>
              <a:rPr sz="2400" smtClean="0">
                <a:solidFill>
                  <a:schemeClr val="bg1"/>
                </a:solidFill>
              </a:rPr>
              <a:t>the Early 20</a:t>
            </a:r>
            <a:r>
              <a:rPr sz="2400" baseline="30000" smtClean="0">
                <a:solidFill>
                  <a:schemeClr val="bg1"/>
                </a:solidFill>
              </a:rPr>
              <a:t>th</a:t>
            </a:r>
            <a:r>
              <a:rPr sz="2400" smtClean="0">
                <a:solidFill>
                  <a:schemeClr val="bg1"/>
                </a:solidFill>
              </a:rPr>
              <a:t> Century</a:t>
            </a:r>
            <a:endParaRPr sz="2400">
              <a:solidFill>
                <a:schemeClr val="bg1"/>
              </a:solidFill>
            </a:endParaRPr>
          </a:p>
        </p:txBody>
      </p:sp>
      <p:pic>
        <p:nvPicPr>
          <p:cNvPr id="4105" name="Picture 9" descr="C:\Users\Owner\AppData\Local\Microsoft\Windows\Temporary Internet Files\Content.IE5\816OX8L9\MC900156141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1828800"/>
            <a:ext cx="3818404" cy="2806021"/>
          </a:xfr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As Industrialization Diffused During the 19</a:t>
            </a:r>
            <a:r>
              <a:rPr lang="en-US" baseline="30000" dirty="0" smtClean="0"/>
              <a:t>th</a:t>
            </a:r>
            <a:r>
              <a:rPr lang="en-US" dirty="0" smtClean="0"/>
              <a:t> Century…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3581400"/>
          </a:xfrm>
        </p:spPr>
        <p:txBody>
          <a:bodyPr/>
          <a:lstStyle/>
          <a:p>
            <a:pPr algn="just" eaLnBrk="1" hangingPunct="1"/>
            <a:r>
              <a:rPr lang="en-US" sz="3600" dirty="0" smtClean="0"/>
              <a:t>Britain had an enormous </a:t>
            </a:r>
            <a:r>
              <a:rPr lang="en-US" sz="3600" b="1" dirty="0" smtClean="0">
                <a:solidFill>
                  <a:srgbClr val="FFFF00"/>
                </a:solidFill>
              </a:rPr>
              <a:t>comparative advantage </a:t>
            </a:r>
            <a:r>
              <a:rPr lang="en-US" sz="3600" dirty="0" smtClean="0"/>
              <a:t>over other areas. </a:t>
            </a:r>
          </a:p>
          <a:p>
            <a:pPr algn="just" eaLnBrk="1" hangingPunct="1"/>
            <a:r>
              <a:rPr lang="en-US" sz="3600" dirty="0" smtClean="0"/>
              <a:t>Britain’s </a:t>
            </a:r>
            <a:r>
              <a:rPr lang="en-US" sz="3600" b="1" dirty="0" smtClean="0">
                <a:solidFill>
                  <a:srgbClr val="FFFF00"/>
                </a:solidFill>
              </a:rPr>
              <a:t>creator role </a:t>
            </a:r>
            <a:r>
              <a:rPr lang="en-US" sz="3600" dirty="0" smtClean="0"/>
              <a:t>in the Industrial Revolution allowed expansion of its </a:t>
            </a:r>
            <a:r>
              <a:rPr lang="en-US" sz="3600" b="1" dirty="0" smtClean="0">
                <a:solidFill>
                  <a:srgbClr val="FFFF00"/>
                </a:solidFill>
              </a:rPr>
              <a:t>colonial empire </a:t>
            </a:r>
            <a:r>
              <a:rPr lang="en-US" sz="3600" dirty="0" smtClean="0"/>
              <a:t>to further its prosperity and power.</a:t>
            </a:r>
          </a:p>
          <a:p>
            <a:pPr algn="just" eaLnBrk="1" hangingPunct="1"/>
            <a:endParaRPr lang="en-US" sz="3600" dirty="0" smtClean="0"/>
          </a:p>
        </p:txBody>
      </p:sp>
      <p:pic>
        <p:nvPicPr>
          <p:cNvPr id="28676" name="Picture 2" descr="C:\Users\Owner\AppData\Local\Microsoft\Windows\Temporary Internet Files\Content.IE5\1AWRSIRC\MC9002955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2362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As Industrialization Diffused During the 19</a:t>
            </a:r>
            <a:r>
              <a:rPr lang="en-US" baseline="30000" dirty="0"/>
              <a:t>th</a:t>
            </a:r>
            <a:r>
              <a:rPr lang="en-US" dirty="0"/>
              <a:t> 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725" y="2359025"/>
            <a:ext cx="5410200" cy="2819400"/>
          </a:xfrm>
        </p:spPr>
        <p:txBody>
          <a:bodyPr/>
          <a:lstStyle/>
          <a:p>
            <a:pPr algn="just" eaLnBrk="1" hangingPunct="1"/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FFFF00"/>
                </a:solidFill>
              </a:rPr>
              <a:t>new industries </a:t>
            </a:r>
            <a:r>
              <a:rPr lang="en-US" sz="2800" dirty="0" smtClean="0"/>
              <a:t>transformed England’s landscape.</a:t>
            </a:r>
          </a:p>
          <a:p>
            <a:pPr algn="just" eaLnBrk="1" hangingPunct="1"/>
            <a:r>
              <a:rPr lang="en-US" sz="2800" dirty="0" smtClean="0"/>
              <a:t>Cities grew dramatically, especially in north-central England where </a:t>
            </a:r>
            <a:r>
              <a:rPr lang="en-US" sz="2800" b="1" dirty="0" smtClean="0">
                <a:solidFill>
                  <a:srgbClr val="FFFF00"/>
                </a:solidFill>
              </a:rPr>
              <a:t>a belt of major coalfields </a:t>
            </a:r>
            <a:r>
              <a:rPr lang="en-US" sz="2800" dirty="0" smtClean="0">
                <a:solidFill>
                  <a:schemeClr val="tx1"/>
                </a:solidFill>
              </a:rPr>
              <a:t>was located.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pic>
        <p:nvPicPr>
          <p:cNvPr id="5125" name="Picture 5" descr="C:\Users\Owner\AppData\Local\Microsoft\Windows\Temporary Internet Files\Content.IE5\816OX8L9\MC90028687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892550"/>
            <a:ext cx="23780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As Industrialization Diffused During the 19</a:t>
            </a:r>
            <a:r>
              <a:rPr lang="en-US" baseline="30000" dirty="0"/>
              <a:t>th</a:t>
            </a:r>
            <a:r>
              <a:rPr lang="en-US" dirty="0"/>
              <a:t> 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600200"/>
            <a:ext cx="5562600" cy="4525963"/>
          </a:xfrm>
        </p:spPr>
        <p:txBody>
          <a:bodyPr/>
          <a:lstStyle/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Mainland Europe:  </a:t>
            </a:r>
            <a:r>
              <a:rPr lang="en-US" sz="3200" dirty="0" smtClean="0"/>
              <a:t>Another industrial belt developed around coalfields that stretched through…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northern France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southern Belgium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the Netherlands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Germany</a:t>
            </a:r>
          </a:p>
          <a:p>
            <a:pPr lvl="2" algn="just" eaLnBrk="1" hangingPunct="1"/>
            <a:r>
              <a:rPr lang="en-US" sz="2800" dirty="0" smtClean="0">
                <a:solidFill>
                  <a:srgbClr val="FFFF00"/>
                </a:solidFill>
              </a:rPr>
              <a:t>Poland</a:t>
            </a:r>
          </a:p>
        </p:txBody>
      </p:sp>
      <p:pic>
        <p:nvPicPr>
          <p:cNvPr id="16386" name="Picture 2" descr="C:\Users\Owner\AppData\Local\Microsoft\Windows\Temporary Internet Files\Content.IE5\1AWRSIRC\MC9001011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743200"/>
            <a:ext cx="2595871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As Industrialization Diffused During the 19</a:t>
            </a:r>
            <a:r>
              <a:rPr lang="en-US" baseline="30000" dirty="0"/>
              <a:t>th</a:t>
            </a:r>
            <a:r>
              <a:rPr lang="en-US" dirty="0"/>
              <a:t> 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400"/>
          </a:xfrm>
        </p:spPr>
        <p:txBody>
          <a:bodyPr/>
          <a:lstStyle/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Iron ore </a:t>
            </a:r>
            <a:r>
              <a:rPr lang="en-US" sz="3200" dirty="0" smtClean="0">
                <a:solidFill>
                  <a:schemeClr val="tx1"/>
                </a:solidFill>
              </a:rPr>
              <a:t>was found in the industrial belt in mainland Europe</a:t>
            </a:r>
            <a:r>
              <a:rPr lang="en-US" sz="3200" dirty="0" smtClean="0"/>
              <a:t>.</a:t>
            </a:r>
          </a:p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Economic activity </a:t>
            </a:r>
            <a:r>
              <a:rPr lang="en-US" sz="3200" dirty="0" smtClean="0"/>
              <a:t>developed accordingly.</a:t>
            </a:r>
          </a:p>
        </p:txBody>
      </p:sp>
      <p:pic>
        <p:nvPicPr>
          <p:cNvPr id="17410" name="Picture 2" descr="C:\Users\Owner\AppData\Local\Microsoft\Windows\Temporary Internet Files\Content.IE5\M7A4I806\MP9004329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86545"/>
            <a:ext cx="424730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66900"/>
            <a:ext cx="4370388" cy="4013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524000" y="609600"/>
            <a:ext cx="6553200" cy="1077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THE DIFFUSION OF THE INDUSTRIAL REVOLUTION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257800" y="2286000"/>
            <a:ext cx="35814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>
                <a:solidFill>
                  <a:srgbClr val="FFFFFF"/>
                </a:solidFill>
              </a:rPr>
              <a:t>The Industrial Revolution began in England in the late 18</a:t>
            </a:r>
            <a:r>
              <a:rPr lang="en-US" sz="2800" baseline="30000">
                <a:solidFill>
                  <a:srgbClr val="FFFFFF"/>
                </a:solidFill>
              </a:rPr>
              <a:t>th</a:t>
            </a:r>
            <a:r>
              <a:rPr lang="en-US" sz="2800">
                <a:solidFill>
                  <a:srgbClr val="FFFFFF"/>
                </a:solidFill>
              </a:rPr>
              <a:t> century and diffused across Europe, following belts of coalfields and iron ore.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AND DIFFUSION OF INDUSTRIALIZATION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dirty="0" smtClean="0"/>
              <a:t>Western Europe’s Industrial Success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733800"/>
          </a:xfrm>
        </p:spPr>
        <p:txBody>
          <a:bodyPr/>
          <a:lstStyle/>
          <a:p>
            <a:pPr algn="just" eaLnBrk="1" hangingPunct="1"/>
            <a:r>
              <a:rPr lang="en-US" sz="3200" smtClean="0"/>
              <a:t>Although Western Europe had abundant </a:t>
            </a:r>
            <a:r>
              <a:rPr lang="en-US" sz="3200" b="1" smtClean="0">
                <a:solidFill>
                  <a:srgbClr val="FFFF00"/>
                </a:solidFill>
              </a:rPr>
              <a:t>raw materials</a:t>
            </a:r>
            <a:r>
              <a:rPr lang="en-US" sz="3200" smtClean="0"/>
              <a:t>, France, Britain, and the Low Countries had access to resources from their </a:t>
            </a:r>
            <a:r>
              <a:rPr lang="en-US" sz="3200" b="1" smtClean="0">
                <a:solidFill>
                  <a:srgbClr val="FFFF00"/>
                </a:solidFill>
              </a:rPr>
              <a:t>colonial empires.</a:t>
            </a:r>
          </a:p>
          <a:p>
            <a:pPr algn="just" eaLnBrk="1" hangingPunct="1"/>
            <a:r>
              <a:rPr lang="en-US" sz="3200" smtClean="0"/>
              <a:t>Europe also had </a:t>
            </a:r>
            <a:r>
              <a:rPr lang="en-US" sz="3200" b="1" smtClean="0">
                <a:solidFill>
                  <a:srgbClr val="FFFF00"/>
                </a:solidFill>
              </a:rPr>
              <a:t>skilled laborers </a:t>
            </a:r>
            <a:r>
              <a:rPr lang="en-US" sz="3200" smtClean="0"/>
              <a:t>as well as </a:t>
            </a:r>
            <a:r>
              <a:rPr lang="en-US" sz="3200" b="1" smtClean="0">
                <a:solidFill>
                  <a:srgbClr val="FFFF00"/>
                </a:solidFill>
              </a:rPr>
              <a:t>established trade routes </a:t>
            </a:r>
            <a:r>
              <a:rPr lang="en-US" sz="3200" smtClean="0"/>
              <a:t>to facilitate exchange of new products.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/>
              <a:t>By the turn of the 20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century…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sz="3200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sz="3200" smtClean="0"/>
              <a:t>Industry had diffused as far as northern Spain, southern Scandinavia, and the Ukraine.</a:t>
            </a:r>
          </a:p>
        </p:txBody>
      </p:sp>
      <p:pic>
        <p:nvPicPr>
          <p:cNvPr id="18435" name="Picture 3" descr="C:\Users\Owner\AppData\Local\Microsoft\Windows\Temporary Internet Files\Content.IE5\LTLN4AAN\MC900438065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836" y="3581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3581400" y="3733800"/>
            <a:ext cx="1371600" cy="609600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3581400"/>
            <a:ext cx="3124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This shows the area of diffusion.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/>
              <a:t>By the turn of the 20</a:t>
            </a:r>
            <a:r>
              <a:rPr lang="en-US" sz="4000" baseline="30000" dirty="0"/>
              <a:t>th</a:t>
            </a:r>
            <a:r>
              <a:rPr lang="en-US" sz="4000" dirty="0"/>
              <a:t> 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584450"/>
            <a:ext cx="6324600" cy="3511550"/>
          </a:xfrm>
        </p:spPr>
        <p:txBody>
          <a:bodyPr/>
          <a:lstStyle/>
          <a:p>
            <a:pPr algn="just" eaLnBrk="1" hangingPunct="1"/>
            <a:r>
              <a:rPr lang="en-US" sz="3200" smtClean="0"/>
              <a:t>Industrialization had diffused westward across the Atlantic  to </a:t>
            </a:r>
            <a:r>
              <a:rPr lang="en-US" sz="3200" b="1" smtClean="0">
                <a:solidFill>
                  <a:srgbClr val="FFFF00"/>
                </a:solidFill>
              </a:rPr>
              <a:t>North America.  </a:t>
            </a:r>
          </a:p>
          <a:p>
            <a:pPr algn="just" eaLnBrk="1" hangingPunct="1"/>
            <a:r>
              <a:rPr lang="en-US" sz="3200" b="1" smtClean="0">
                <a:solidFill>
                  <a:srgbClr val="FFFF00"/>
                </a:solidFill>
              </a:rPr>
              <a:t>Natural resources </a:t>
            </a:r>
            <a:r>
              <a:rPr lang="en-US" sz="3200" smtClean="0"/>
              <a:t>and </a:t>
            </a:r>
            <a:r>
              <a:rPr lang="en-US" sz="3200" b="1" smtClean="0">
                <a:solidFill>
                  <a:srgbClr val="FFFF00"/>
                </a:solidFill>
              </a:rPr>
              <a:t>available land space </a:t>
            </a:r>
            <a:r>
              <a:rPr lang="en-US" sz="3200" smtClean="0"/>
              <a:t>encouraged economic development in this region.</a:t>
            </a:r>
          </a:p>
        </p:txBody>
      </p:sp>
      <p:pic>
        <p:nvPicPr>
          <p:cNvPr id="35844" name="Picture 3" descr="C:\Users\Owner\AppData\Local\Microsoft\Windows\Temporary Internet Files\Content.IE5\POZSG6VI\MC9004371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24113"/>
            <a:ext cx="1863725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/>
              <a:t>North America and the </a:t>
            </a:r>
            <a:br>
              <a:rPr lang="en-US" dirty="0" smtClean="0"/>
            </a:br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5105400" cy="2743200"/>
          </a:xfrm>
        </p:spPr>
        <p:txBody>
          <a:bodyPr/>
          <a:lstStyle/>
          <a:p>
            <a:pPr algn="just" eaLnBrk="1" hangingPunct="1"/>
            <a:r>
              <a:rPr lang="en-US" sz="3200" dirty="0" smtClean="0"/>
              <a:t>The </a:t>
            </a:r>
            <a:r>
              <a:rPr lang="en-US" sz="3200" b="1" dirty="0" smtClean="0">
                <a:solidFill>
                  <a:srgbClr val="FFFF00"/>
                </a:solidFill>
              </a:rPr>
              <a:t>first </a:t>
            </a:r>
            <a:r>
              <a:rPr lang="en-US" sz="3200" dirty="0" smtClean="0"/>
              <a:t>U.S. textile mill was built in Rhode Island in 1791 by </a:t>
            </a:r>
            <a:r>
              <a:rPr lang="en-US" sz="3200" b="1" dirty="0" smtClean="0">
                <a:solidFill>
                  <a:srgbClr val="FFFF00"/>
                </a:solidFill>
              </a:rPr>
              <a:t>Samuel Slater.</a:t>
            </a:r>
          </a:p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Slater</a:t>
            </a:r>
            <a:r>
              <a:rPr lang="en-US" sz="3200" dirty="0" smtClean="0"/>
              <a:t> was a former worker in an </a:t>
            </a:r>
            <a:r>
              <a:rPr lang="en-US" sz="3200" b="1" dirty="0" smtClean="0">
                <a:solidFill>
                  <a:srgbClr val="FFFF00"/>
                </a:solidFill>
              </a:rPr>
              <a:t>English factory.</a:t>
            </a:r>
          </a:p>
        </p:txBody>
      </p:sp>
      <p:pic>
        <p:nvPicPr>
          <p:cNvPr id="20483" name="Picture 3" descr="C:\Users\Owner\AppData\Local\Microsoft\Windows\Temporary Internet Files\Content.IE5\816OX8L9\MC900101206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287" y="1981200"/>
            <a:ext cx="3328077" cy="4089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North America and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Industrial </a:t>
            </a:r>
            <a:r>
              <a:rPr lang="en-US" dirty="0"/>
              <a:t>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600" smtClean="0"/>
              <a:t>Industry grew because of government protection through </a:t>
            </a:r>
            <a:r>
              <a:rPr lang="en-US" sz="3600" b="1" smtClean="0">
                <a:solidFill>
                  <a:srgbClr val="FFFF00"/>
                </a:solidFill>
              </a:rPr>
              <a:t>embargoes</a:t>
            </a:r>
            <a:r>
              <a:rPr lang="en-US" sz="3600" smtClean="0"/>
              <a:t> on European trade.</a:t>
            </a:r>
          </a:p>
          <a:p>
            <a:pPr algn="just" eaLnBrk="1" hangingPunct="1"/>
            <a:r>
              <a:rPr lang="en-US" sz="3600" smtClean="0"/>
              <a:t>Most early industry grew in the </a:t>
            </a:r>
            <a:r>
              <a:rPr lang="en-US" sz="3600" b="1" smtClean="0">
                <a:solidFill>
                  <a:srgbClr val="FFFF00"/>
                </a:solidFill>
              </a:rPr>
              <a:t>northeastern United States. </a:t>
            </a:r>
          </a:p>
        </p:txBody>
      </p:sp>
      <p:pic>
        <p:nvPicPr>
          <p:cNvPr id="37893" name="Picture 5" descr="C:\Users\Owner\AppData\Local\Microsoft\Windows\Temporary Internet Files\Content.IE5\EQG2G7S1\MP9004422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2" y="4191000"/>
            <a:ext cx="1485900" cy="198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North America and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Industrial </a:t>
            </a:r>
            <a:r>
              <a:rPr lang="en-US" dirty="0"/>
              <a:t>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dirty="0" smtClean="0"/>
              <a:t>The area lacked </a:t>
            </a:r>
            <a:r>
              <a:rPr lang="en-US" sz="3200" b="1" dirty="0" smtClean="0">
                <a:solidFill>
                  <a:srgbClr val="FFFF00"/>
                </a:solidFill>
              </a:rPr>
              <a:t>abundant natural resources. </a:t>
            </a:r>
          </a:p>
          <a:p>
            <a:pPr algn="just" eaLnBrk="1" hangingPunct="1"/>
            <a:r>
              <a:rPr lang="en-US" sz="3200" dirty="0" smtClean="0"/>
              <a:t>However, there was a </a:t>
            </a:r>
            <a:r>
              <a:rPr lang="en-US" sz="3200" b="1" dirty="0" smtClean="0">
                <a:solidFill>
                  <a:srgbClr val="FFFF00"/>
                </a:solidFill>
              </a:rPr>
              <a:t>large population </a:t>
            </a:r>
            <a:r>
              <a:rPr lang="en-US" sz="3200" dirty="0" smtClean="0"/>
              <a:t>from Boston to Washington, D.C.</a:t>
            </a:r>
          </a:p>
          <a:p>
            <a:pPr algn="just" eaLnBrk="1" hangingPunct="1"/>
            <a:r>
              <a:rPr lang="en-US" sz="3200" dirty="0" smtClean="0"/>
              <a:t>As a result, the Northeast provided a </a:t>
            </a:r>
            <a:r>
              <a:rPr lang="en-US" sz="3200" b="1" dirty="0" smtClean="0">
                <a:solidFill>
                  <a:srgbClr val="FFFF00"/>
                </a:solidFill>
              </a:rPr>
              <a:t>large market for consumption </a:t>
            </a:r>
            <a:r>
              <a:rPr lang="en-US" sz="3200" dirty="0" smtClean="0"/>
              <a:t>of industrial products.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419600"/>
            <a:ext cx="14811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North America and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Industrial </a:t>
            </a:r>
            <a:r>
              <a:rPr lang="en-US" dirty="0"/>
              <a:t>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600" b="1" dirty="0" smtClean="0">
                <a:solidFill>
                  <a:srgbClr val="FFFF00"/>
                </a:solidFill>
              </a:rPr>
              <a:t>New York City </a:t>
            </a:r>
            <a:r>
              <a:rPr lang="en-US" sz="3600" dirty="0" smtClean="0"/>
              <a:t>became one of the world’s great ports.</a:t>
            </a:r>
          </a:p>
          <a:p>
            <a:pPr algn="just" eaLnBrk="1" hangingPunct="1"/>
            <a:r>
              <a:rPr lang="en-US" sz="3600" dirty="0" smtClean="0"/>
              <a:t>The city had a large </a:t>
            </a:r>
            <a:r>
              <a:rPr lang="en-US" sz="3600" b="1" dirty="0" smtClean="0">
                <a:solidFill>
                  <a:srgbClr val="FFFF00"/>
                </a:solidFill>
              </a:rPr>
              <a:t>skilled </a:t>
            </a:r>
            <a:r>
              <a:rPr lang="en-US" sz="3600" dirty="0" smtClean="0"/>
              <a:t>and </a:t>
            </a:r>
            <a:r>
              <a:rPr lang="en-US" sz="3600" b="1" dirty="0" smtClean="0">
                <a:solidFill>
                  <a:srgbClr val="FFFF00"/>
                </a:solidFill>
              </a:rPr>
              <a:t>semiskilled labor </a:t>
            </a:r>
            <a:r>
              <a:rPr lang="en-US" sz="3600" dirty="0" smtClean="0"/>
              <a:t>force.</a:t>
            </a:r>
          </a:p>
        </p:txBody>
      </p:sp>
      <p:pic>
        <p:nvPicPr>
          <p:cNvPr id="21506" name="Picture 2" descr="C:\Users\Owner\AppData\Local\Microsoft\Windows\Temporary Internet Files\Content.IE5\MSJ24HHB\MP9001809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24400"/>
            <a:ext cx="4155801" cy="1658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/>
              <a:t>North America and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Industrial </a:t>
            </a:r>
            <a:r>
              <a:rPr lang="en-US" dirty="0"/>
              <a:t>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600" dirty="0" smtClean="0"/>
              <a:t>New York also had a natural harbor for </a:t>
            </a:r>
            <a:r>
              <a:rPr lang="en-US" sz="3600" b="1" dirty="0" smtClean="0">
                <a:solidFill>
                  <a:srgbClr val="FFFF00"/>
                </a:solidFill>
              </a:rPr>
              <a:t>break-of-bulk</a:t>
            </a:r>
            <a:r>
              <a:rPr lang="en-US" sz="3600" dirty="0" smtClean="0"/>
              <a:t>, where cargo was transferred from one type of carrier to another.  </a:t>
            </a:r>
            <a:r>
              <a:rPr lang="en-US" sz="3600" b="1" dirty="0" smtClean="0">
                <a:solidFill>
                  <a:srgbClr val="FFFF00"/>
                </a:solidFill>
              </a:rPr>
              <a:t>Example:  </a:t>
            </a:r>
            <a:r>
              <a:rPr lang="en-US" sz="3600" dirty="0" smtClean="0"/>
              <a:t>Goods could be transferred from ships to trains and trucks and vice versa.</a:t>
            </a:r>
          </a:p>
        </p:txBody>
      </p:sp>
      <p:pic>
        <p:nvPicPr>
          <p:cNvPr id="21506" name="Picture 2" descr="C:\Users\Owner\AppData\Local\Microsoft\Windows\Temporary Internet Files\Content.IE5\MSJ24HHB\MP9001809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800600"/>
            <a:ext cx="4155801" cy="1658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By the start of World War I…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3200400"/>
          </a:xfrm>
        </p:spPr>
        <p:txBody>
          <a:bodyPr/>
          <a:lstStyle/>
          <a:p>
            <a:pPr algn="just" eaLnBrk="1" hangingPunct="1"/>
            <a:r>
              <a:rPr lang="en-US" sz="3000" smtClean="0"/>
              <a:t>Europe had developed a huge </a:t>
            </a:r>
            <a:r>
              <a:rPr lang="en-US" sz="3000" b="1" smtClean="0">
                <a:solidFill>
                  <a:srgbClr val="FFFF00"/>
                </a:solidFill>
              </a:rPr>
              <a:t>industrial base.</a:t>
            </a:r>
          </a:p>
          <a:p>
            <a:pPr algn="just" eaLnBrk="1" hangingPunct="1"/>
            <a:r>
              <a:rPr lang="en-US" sz="3000" smtClean="0"/>
              <a:t>The </a:t>
            </a:r>
            <a:r>
              <a:rPr lang="en-US" sz="3000" b="1" smtClean="0">
                <a:solidFill>
                  <a:srgbClr val="FFFF00"/>
                </a:solidFill>
              </a:rPr>
              <a:t>United States </a:t>
            </a:r>
            <a:r>
              <a:rPr lang="en-US" sz="3000" smtClean="0"/>
              <a:t>was rapidly catching up to Europe.</a:t>
            </a:r>
          </a:p>
          <a:p>
            <a:pPr algn="just" eaLnBrk="1" hangingPunct="1"/>
            <a:r>
              <a:rPr lang="en-US" sz="3000" smtClean="0"/>
              <a:t>However, industrialization had </a:t>
            </a:r>
            <a:r>
              <a:rPr lang="en-US" sz="3000" b="1" smtClean="0">
                <a:solidFill>
                  <a:srgbClr val="FFFF00"/>
                </a:solidFill>
              </a:rPr>
              <a:t>NOT</a:t>
            </a:r>
            <a:r>
              <a:rPr lang="en-US" sz="3000" smtClean="0"/>
              <a:t> diffused to the rest of the world, except for areas settled by Europeans (e.g. Australia).</a:t>
            </a:r>
          </a:p>
        </p:txBody>
      </p:sp>
      <p:pic>
        <p:nvPicPr>
          <p:cNvPr id="41988" name="Picture 2" descr="C:\Users\Owner\AppData\Local\Microsoft\Windows\Temporary Internet Files\Content.IE5\1AWRSIRC\MC9001498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524000"/>
            <a:ext cx="158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438400" cy="1371600"/>
          </a:xfrm>
        </p:spPr>
        <p:txBody>
          <a:bodyPr/>
          <a:lstStyle/>
          <a:p>
            <a:pPr>
              <a:defRPr/>
            </a:pPr>
            <a:r>
              <a:rPr sz="2400" smtClean="0">
                <a:solidFill>
                  <a:schemeClr val="bg1"/>
                </a:solidFill>
              </a:rPr>
              <a:t>20</a:t>
            </a:r>
            <a:r>
              <a:rPr sz="2400" baseline="30000" smtClean="0">
                <a:solidFill>
                  <a:schemeClr val="bg1"/>
                </a:solidFill>
              </a:rPr>
              <a:t>th</a:t>
            </a:r>
            <a:r>
              <a:rPr sz="2400" smtClean="0">
                <a:solidFill>
                  <a:schemeClr val="bg1"/>
                </a:solidFill>
              </a:rPr>
              <a:t> Century Industrialization after World War I</a:t>
            </a:r>
            <a:endParaRPr sz="2400">
              <a:solidFill>
                <a:schemeClr val="bg1"/>
              </a:solidFill>
            </a:endParaRPr>
          </a:p>
        </p:txBody>
      </p:sp>
      <p:pic>
        <p:nvPicPr>
          <p:cNvPr id="6148" name="Picture 4" descr="C:\Users\Owner\AppData\Local\Microsoft\Windows\Temporary Internet Files\Content.IE5\7SOKX3GN\MP90028931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1352" y="1370806"/>
            <a:ext cx="2444496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Existence of Industry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smtClean="0"/>
              <a:t>Prior to the Industrial Revolution, industrial centers existed in:</a:t>
            </a:r>
          </a:p>
          <a:p>
            <a:pPr lvl="2" algn="just" eaLnBrk="1" hangingPunct="1"/>
            <a:r>
              <a:rPr lang="en-US" sz="2800" b="1" smtClean="0">
                <a:solidFill>
                  <a:srgbClr val="FFFF00"/>
                </a:solidFill>
              </a:rPr>
              <a:t>China:  </a:t>
            </a:r>
            <a:r>
              <a:rPr lang="en-US" sz="2800" smtClean="0"/>
              <a:t>silk factories</a:t>
            </a:r>
          </a:p>
          <a:p>
            <a:pPr lvl="2" algn="just" eaLnBrk="1" hangingPunct="1"/>
            <a:r>
              <a:rPr lang="en-US" sz="2800" b="1" smtClean="0">
                <a:solidFill>
                  <a:srgbClr val="FFFF00"/>
                </a:solidFill>
              </a:rPr>
              <a:t>India:  </a:t>
            </a:r>
            <a:r>
              <a:rPr lang="en-US" sz="2800" smtClean="0"/>
              <a:t>metal workshops</a:t>
            </a:r>
          </a:p>
        </p:txBody>
      </p:sp>
      <p:pic>
        <p:nvPicPr>
          <p:cNvPr id="8195" name="Picture 3" descr="C:\Users\Owner\AppData\Local\Microsoft\Windows\Temporary Internet Files\Content.IE5\816OX8L9\MP9001755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512890" cy="1679448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4" descr="C:\Users\Owner\AppData\Local\Microsoft\Windows\Temporary Internet Files\Content.IE5\M7A4I806\MC90028998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038600"/>
            <a:ext cx="20574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</a:t>
            </a:r>
            <a:r>
              <a:rPr lang="en-US" sz="4400" dirty="0"/>
              <a:t>M</a:t>
            </a:r>
            <a:r>
              <a:rPr lang="en-US" sz="4400" dirty="0" smtClean="0"/>
              <a:t>id-20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Century…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600" smtClean="0"/>
              <a:t>The use of</a:t>
            </a:r>
            <a:r>
              <a:rPr lang="en-US" sz="3600" b="1" smtClean="0">
                <a:solidFill>
                  <a:srgbClr val="FFFF00"/>
                </a:solidFill>
              </a:rPr>
              <a:t> coal </a:t>
            </a:r>
            <a:r>
              <a:rPr lang="en-US" sz="3600" smtClean="0"/>
              <a:t>as an energy source diminished.</a:t>
            </a:r>
          </a:p>
          <a:p>
            <a:pPr algn="just" eaLnBrk="1" hangingPunct="1"/>
            <a:r>
              <a:rPr lang="en-US" sz="3600" smtClean="0"/>
              <a:t>The use of </a:t>
            </a:r>
            <a:r>
              <a:rPr lang="en-US" sz="3600" b="1" smtClean="0">
                <a:solidFill>
                  <a:srgbClr val="FFFF00"/>
                </a:solidFill>
              </a:rPr>
              <a:t>oil </a:t>
            </a:r>
            <a:r>
              <a:rPr lang="en-US" sz="3600" smtClean="0"/>
              <a:t>and </a:t>
            </a:r>
            <a:r>
              <a:rPr lang="en-US" sz="3600" b="1" smtClean="0">
                <a:solidFill>
                  <a:srgbClr val="FFFF00"/>
                </a:solidFill>
              </a:rPr>
              <a:t>natural gas </a:t>
            </a:r>
            <a:r>
              <a:rPr lang="en-US" sz="3600" smtClean="0"/>
              <a:t>greatly increased.</a:t>
            </a:r>
          </a:p>
        </p:txBody>
      </p:sp>
      <p:pic>
        <p:nvPicPr>
          <p:cNvPr id="23554" name="Picture 2" descr="C:\Users\Owner\AppData\Local\Microsoft\Windows\Temporary Internet Files\Content.IE5\7SOKX3GN\MC9004372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12953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2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400" dirty="0"/>
              <a:t>The Mid-20</a:t>
            </a:r>
            <a:r>
              <a:rPr lang="en-US" sz="4400" baseline="30000" dirty="0"/>
              <a:t>th</a:t>
            </a:r>
            <a:r>
              <a:rPr lang="en-US" sz="4400" dirty="0"/>
              <a:t> 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Industrialized nations </a:t>
            </a:r>
            <a:r>
              <a:rPr lang="en-US" sz="3200" dirty="0" smtClean="0"/>
              <a:t>needed these products to run their:</a:t>
            </a:r>
          </a:p>
          <a:p>
            <a:pPr lvl="3" algn="just" eaLnBrk="1" hangingPunct="1"/>
            <a:r>
              <a:rPr lang="en-US" sz="2800" dirty="0" smtClean="0">
                <a:solidFill>
                  <a:srgbClr val="FFFF00"/>
                </a:solidFill>
              </a:rPr>
              <a:t>power plants</a:t>
            </a:r>
          </a:p>
          <a:p>
            <a:pPr lvl="3" algn="just" eaLnBrk="1" hangingPunct="1"/>
            <a:r>
              <a:rPr lang="en-US" sz="2800" dirty="0" smtClean="0">
                <a:solidFill>
                  <a:srgbClr val="FFFF00"/>
                </a:solidFill>
              </a:rPr>
              <a:t>machinery</a:t>
            </a:r>
          </a:p>
          <a:p>
            <a:pPr lvl="3" algn="just" eaLnBrk="1" hangingPunct="1"/>
            <a:r>
              <a:rPr lang="en-US" sz="2800" dirty="0" smtClean="0">
                <a:solidFill>
                  <a:srgbClr val="FFFF00"/>
                </a:solidFill>
              </a:rPr>
              <a:t>cars</a:t>
            </a:r>
          </a:p>
          <a:p>
            <a:pPr lvl="3" algn="just" eaLnBrk="1" hangingPunct="1"/>
            <a:r>
              <a:rPr lang="en-US" sz="2800" dirty="0" smtClean="0">
                <a:solidFill>
                  <a:srgbClr val="FFFF00"/>
                </a:solidFill>
              </a:rPr>
              <a:t>airplanes</a:t>
            </a:r>
          </a:p>
          <a:p>
            <a:pPr lvl="3" algn="just" eaLnBrk="1" hangingPunct="1"/>
            <a:r>
              <a:rPr lang="en-US" sz="2800" dirty="0" smtClean="0">
                <a:solidFill>
                  <a:srgbClr val="FFFF00"/>
                </a:solidFill>
              </a:rPr>
              <a:t>ships</a:t>
            </a:r>
          </a:p>
        </p:txBody>
      </p:sp>
      <p:pic>
        <p:nvPicPr>
          <p:cNvPr id="24578" name="Picture 2" descr="C:\Users\Owner\AppData\Local\Microsoft\Windows\Temporary Internet Files\Content.IE5\POZSG6VI\MC9002336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36273"/>
            <a:ext cx="3099303" cy="2874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/>
              <a:t>The Mid-20</a:t>
            </a:r>
            <a:r>
              <a:rPr lang="en-US" sz="4400" baseline="30000" dirty="0"/>
              <a:t>th</a:t>
            </a:r>
            <a:r>
              <a:rPr lang="en-US" sz="4400" dirty="0"/>
              <a:t> 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Oil and natural gas</a:t>
            </a:r>
            <a:r>
              <a:rPr lang="en-US" sz="3200" dirty="0" smtClean="0"/>
              <a:t> became common forms of energy for heating homes and providing household conveniences, such as heating water.</a:t>
            </a:r>
          </a:p>
        </p:txBody>
      </p:sp>
      <p:pic>
        <p:nvPicPr>
          <p:cNvPr id="46084" name="Picture 2" descr="C:\Users\Owner\AppData\Local\Microsoft\Windows\Temporary Internet Files\Content.IE5\POZSG6VI\MC90023339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00400"/>
            <a:ext cx="280511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/>
              <a:t>The </a:t>
            </a:r>
            <a:r>
              <a:rPr lang="en-US" sz="4400" dirty="0" smtClean="0"/>
              <a:t>Mid to Late 20</a:t>
            </a:r>
            <a:r>
              <a:rPr lang="en-US" sz="4400" baseline="30000" dirty="0" smtClean="0"/>
              <a:t>th</a:t>
            </a:r>
            <a:r>
              <a:rPr lang="en-US" sz="4400" dirty="0" smtClean="0"/>
              <a:t> </a:t>
            </a:r>
            <a:r>
              <a:rPr lang="en-US" sz="4400" dirty="0"/>
              <a:t>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The U.S. and industrialized Europe turned to foreign countries for their energy needs.</a:t>
            </a:r>
          </a:p>
          <a:p>
            <a:pPr eaLnBrk="1" hangingPunct="1"/>
            <a:r>
              <a:rPr lang="en-US" sz="2800" dirty="0" smtClean="0"/>
              <a:t>Those countries included: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Saudi Arabia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Kuwait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Iran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Russia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China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Mexico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Venezuela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Nigeria</a:t>
            </a:r>
          </a:p>
        </p:txBody>
      </p:sp>
      <p:pic>
        <p:nvPicPr>
          <p:cNvPr id="26626" name="Picture 2" descr="C:\Users\Owner\AppData\Local\Microsoft\Windows\Temporary Internet Files\Content.IE5\POZSG6VI\MC9004372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2368731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400" dirty="0"/>
              <a:t>The Mid to Late 20</a:t>
            </a:r>
            <a:r>
              <a:rPr lang="en-US" sz="4400" baseline="30000" dirty="0"/>
              <a:t>th</a:t>
            </a:r>
            <a:r>
              <a:rPr lang="en-US" sz="4400" dirty="0"/>
              <a:t> 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19050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3600" dirty="0" smtClean="0"/>
              <a:t>Oil enriched </a:t>
            </a:r>
            <a:r>
              <a:rPr lang="en-US" sz="3600" smtClean="0"/>
              <a:t>countries that </a:t>
            </a:r>
            <a:r>
              <a:rPr lang="en-US" sz="3600" dirty="0" smtClean="0"/>
              <a:t>played host to American and European </a:t>
            </a:r>
            <a:r>
              <a:rPr lang="en-US" sz="3600" b="1" dirty="0" smtClean="0">
                <a:solidFill>
                  <a:srgbClr val="FFFF00"/>
                </a:solidFill>
              </a:rPr>
              <a:t>multinational companies.</a:t>
            </a:r>
          </a:p>
          <a:p>
            <a:pPr marL="0" indent="0" algn="ctr" eaLnBrk="1" hangingPunct="1">
              <a:buFont typeface="Arial" charset="0"/>
              <a:buNone/>
            </a:pPr>
            <a:endParaRPr lang="en-US" sz="3600" b="1" dirty="0" smtClean="0">
              <a:solidFill>
                <a:srgbClr val="FFFF00"/>
              </a:solidFill>
            </a:endParaRPr>
          </a:p>
        </p:txBody>
      </p:sp>
      <p:pic>
        <p:nvPicPr>
          <p:cNvPr id="46084" name="Picture 4" descr="C:\Users\Owner\AppData\Local\Microsoft\Windows\Temporary Internet Files\Content.IE5\WOJ510GU\MP900444214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14945"/>
            <a:ext cx="3681250" cy="2464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400" dirty="0"/>
              <a:t>The Mid to Late 20</a:t>
            </a:r>
            <a:r>
              <a:rPr lang="en-US" sz="4400" baseline="30000" dirty="0"/>
              <a:t>th</a:t>
            </a:r>
            <a:r>
              <a:rPr lang="en-US" sz="4400" dirty="0"/>
              <a:t> Century…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91000"/>
          </a:xfrm>
        </p:spPr>
        <p:txBody>
          <a:bodyPr/>
          <a:lstStyle/>
          <a:p>
            <a:pPr algn="just" eaLnBrk="1" hangingPunct="1"/>
            <a:r>
              <a:rPr lang="en-US" sz="3200" dirty="0" smtClean="0"/>
              <a:t>Most oil-rich nations signed </a:t>
            </a:r>
            <a:r>
              <a:rPr lang="en-US" sz="3200" b="1" dirty="0" smtClean="0">
                <a:solidFill>
                  <a:srgbClr val="FFFF00"/>
                </a:solidFill>
              </a:rPr>
              <a:t>agreements </a:t>
            </a:r>
            <a:r>
              <a:rPr lang="en-US" sz="3200" dirty="0" smtClean="0"/>
              <a:t>with these </a:t>
            </a:r>
            <a:r>
              <a:rPr lang="en-US" sz="3200" smtClean="0"/>
              <a:t>companies that </a:t>
            </a:r>
            <a:r>
              <a:rPr lang="en-US" sz="3200" dirty="0" smtClean="0"/>
              <a:t>allowed a great deal of wealth to return to the U.S. and Europe.</a:t>
            </a:r>
          </a:p>
          <a:p>
            <a:pPr algn="just" eaLnBrk="1" hangingPunct="1"/>
            <a:r>
              <a:rPr lang="en-US" sz="3200" b="1" dirty="0" smtClean="0">
                <a:solidFill>
                  <a:srgbClr val="FFFF00"/>
                </a:solidFill>
              </a:rPr>
              <a:t>These agreements have produced international tensions between developing countries and the established industrialized powers.</a:t>
            </a:r>
          </a:p>
        </p:txBody>
      </p:sp>
      <p:pic>
        <p:nvPicPr>
          <p:cNvPr id="49155" name="Picture 3" descr="C:\Users\Owner\AppData\Local\Microsoft\Windows\Temporary Internet Files\Content.IE5\WOJ510GU\MP900180746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143000" cy="18094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Terms and Concepts to </a:t>
            </a:r>
            <a:b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for this Session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 centers</a:t>
            </a:r>
          </a:p>
          <a:p>
            <a:pPr eaLnBrk="1" hangingPunct="1"/>
            <a:r>
              <a:rPr lang="en-US" smtClean="0"/>
              <a:t>Water and wind power</a:t>
            </a:r>
          </a:p>
          <a:p>
            <a:pPr eaLnBrk="1" hangingPunct="1"/>
            <a:r>
              <a:rPr lang="en-US" smtClean="0"/>
              <a:t>Steam engine</a:t>
            </a:r>
          </a:p>
          <a:p>
            <a:pPr eaLnBrk="1" hangingPunct="1"/>
            <a:r>
              <a:rPr lang="en-US" smtClean="0"/>
              <a:t>James Watt</a:t>
            </a:r>
          </a:p>
          <a:p>
            <a:pPr eaLnBrk="1" hangingPunct="1"/>
            <a:r>
              <a:rPr lang="en-US" smtClean="0"/>
              <a:t>Home-based industries</a:t>
            </a:r>
          </a:p>
          <a:p>
            <a:pPr eaLnBrk="1" hangingPunct="1"/>
            <a:r>
              <a:rPr lang="en-US" smtClean="0"/>
              <a:t>Importance of railroads</a:t>
            </a:r>
          </a:p>
          <a:p>
            <a:pPr eaLnBrk="1" hangingPunct="1"/>
            <a:r>
              <a:rPr lang="en-US" smtClean="0"/>
              <a:t>Comparative advantage</a:t>
            </a:r>
          </a:p>
          <a:p>
            <a:pPr eaLnBrk="1" hangingPunct="1"/>
            <a:r>
              <a:rPr lang="en-US" smtClean="0"/>
              <a:t>Industrial belt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810000"/>
          </a:xfrm>
        </p:spPr>
        <p:txBody>
          <a:bodyPr/>
          <a:lstStyle/>
          <a:p>
            <a:pPr eaLnBrk="1" hangingPunct="1"/>
            <a:r>
              <a:rPr lang="en-US" smtClean="0"/>
              <a:t>Raw materials</a:t>
            </a:r>
          </a:p>
          <a:p>
            <a:pPr eaLnBrk="1" hangingPunct="1"/>
            <a:r>
              <a:rPr lang="en-US" smtClean="0"/>
              <a:t>Skilled laborers</a:t>
            </a:r>
          </a:p>
          <a:p>
            <a:pPr eaLnBrk="1" hangingPunct="1"/>
            <a:r>
              <a:rPr lang="en-US" smtClean="0"/>
              <a:t>Semiskilled laborers</a:t>
            </a:r>
          </a:p>
          <a:p>
            <a:pPr eaLnBrk="1" hangingPunct="1"/>
            <a:r>
              <a:rPr lang="en-US" smtClean="0"/>
              <a:t>Samuel Slater</a:t>
            </a:r>
          </a:p>
          <a:p>
            <a:pPr eaLnBrk="1" hangingPunct="1"/>
            <a:r>
              <a:rPr lang="en-US" smtClean="0"/>
              <a:t>Embargoes</a:t>
            </a:r>
          </a:p>
          <a:p>
            <a:pPr eaLnBrk="1" hangingPunct="1"/>
            <a:r>
              <a:rPr lang="en-US" smtClean="0"/>
              <a:t>Break-of-bulk</a:t>
            </a:r>
          </a:p>
          <a:p>
            <a:pPr eaLnBrk="1" hangingPunct="1"/>
            <a:r>
              <a:rPr lang="en-US" smtClean="0"/>
              <a:t>Multinational companies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Production of Goods</a:t>
            </a:r>
            <a:endParaRPr lang="en-US" sz="4400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581400" y="2209800"/>
            <a:ext cx="5105400" cy="3124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Most work was done by</a:t>
            </a:r>
            <a:r>
              <a:rPr lang="en-US" sz="3600" b="1" smtClean="0">
                <a:solidFill>
                  <a:srgbClr val="FFFF00"/>
                </a:solidFill>
              </a:rPr>
              <a:t> hand </a:t>
            </a:r>
            <a:r>
              <a:rPr lang="en-US" sz="3600" smtClean="0"/>
              <a:t>and powered by </a:t>
            </a:r>
            <a:r>
              <a:rPr lang="en-US" sz="3600" b="1" smtClean="0">
                <a:solidFill>
                  <a:srgbClr val="FFFF00"/>
                </a:solidFill>
              </a:rPr>
              <a:t>water and/or wind </a:t>
            </a:r>
            <a:r>
              <a:rPr lang="en-US" sz="3600" smtClean="0"/>
              <a:t>prior to the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Industrial Revolution.</a:t>
            </a:r>
          </a:p>
        </p:txBody>
      </p:sp>
      <p:pic>
        <p:nvPicPr>
          <p:cNvPr id="17412" name="Picture 2" descr="C:\Users\Owner\AppData\Local\Microsoft\Windows\Temporary Internet Files\Content.IE5\MSJ24HHB\MC90028735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38" y="2286000"/>
            <a:ext cx="2320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A Big Breakthrough!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sz="3200" dirty="0" smtClean="0"/>
              <a:t>The invention of the </a:t>
            </a:r>
            <a:r>
              <a:rPr lang="en-US" sz="3200" b="1" dirty="0" smtClean="0">
                <a:solidFill>
                  <a:srgbClr val="FFFF00"/>
                </a:solidFill>
              </a:rPr>
              <a:t>steam engine </a:t>
            </a:r>
            <a:r>
              <a:rPr lang="en-US" sz="3200" dirty="0" smtClean="0"/>
              <a:t>was a huge breakthrough for industry.</a:t>
            </a:r>
          </a:p>
          <a:p>
            <a:pPr algn="just" eaLnBrk="1" hangingPunct="1">
              <a:defRPr/>
            </a:pPr>
            <a:r>
              <a:rPr lang="en-US" sz="3200" dirty="0" smtClean="0"/>
              <a:t>It was invented by </a:t>
            </a:r>
            <a:r>
              <a:rPr lang="en-US" sz="3200" b="1" dirty="0" smtClean="0">
                <a:solidFill>
                  <a:srgbClr val="FFFF00"/>
                </a:solidFill>
              </a:rPr>
              <a:t>James Watt.</a:t>
            </a:r>
          </a:p>
          <a:p>
            <a:pPr algn="just" eaLnBrk="1" hangingPunct="1">
              <a:defRPr/>
            </a:pPr>
            <a:r>
              <a:rPr lang="en-US" sz="3200" dirty="0" smtClean="0"/>
              <a:t>The engine could pump water more </a:t>
            </a:r>
            <a:r>
              <a:rPr lang="en-US" sz="3200" b="1" dirty="0" smtClean="0">
                <a:solidFill>
                  <a:srgbClr val="FFFF00"/>
                </a:solidFill>
              </a:rPr>
              <a:t>efficiently </a:t>
            </a:r>
            <a:r>
              <a:rPr lang="en-US" sz="3200" dirty="0" smtClean="0"/>
              <a:t>than water mills used at the time.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0245" name="Picture 5" descr="C:\Users\Owner\AppData\Local\Microsoft\Windows\Temporary Internet Files\Content.IE5\M7A4I806\MC90027733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91000"/>
            <a:ext cx="2248262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/>
              <a:t>A Big Breakthrough!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52600"/>
          </a:xfrm>
        </p:spPr>
        <p:txBody>
          <a:bodyPr/>
          <a:lstStyle/>
          <a:p>
            <a:pPr algn="just" eaLnBrk="1" hangingPunct="1"/>
            <a:r>
              <a:rPr lang="en-US" sz="3600" smtClean="0"/>
              <a:t>New methods for </a:t>
            </a:r>
            <a:r>
              <a:rPr lang="en-US" sz="3600" b="1" smtClean="0">
                <a:solidFill>
                  <a:srgbClr val="FFFF00"/>
                </a:solidFill>
              </a:rPr>
              <a:t>smelting iron </a:t>
            </a:r>
            <a:r>
              <a:rPr lang="en-US" sz="3600" smtClean="0"/>
              <a:t>were discovered that transformed coal into high-carbon coke.</a:t>
            </a:r>
          </a:p>
        </p:txBody>
      </p:sp>
      <p:pic>
        <p:nvPicPr>
          <p:cNvPr id="19460" name="Picture 2" descr="C:\Users\Owner\AppData\Local\Microsoft\Windows\Temporary Internet Files\Content.IE5\POZSG6VI\MC9002872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53879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362200"/>
            <a:ext cx="2377440" cy="1371600"/>
          </a:xfrm>
        </p:spPr>
        <p:txBody>
          <a:bodyPr/>
          <a:lstStyle/>
          <a:p>
            <a:pPr>
              <a:defRPr/>
            </a:pPr>
            <a:r>
              <a:rPr smtClean="0">
                <a:solidFill>
                  <a:schemeClr val="bg1"/>
                </a:solidFill>
              </a:rPr>
              <a:t>THE INDUSTRIAL REVOLUTION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816OX8L9\MP90044444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600200"/>
            <a:ext cx="5038101" cy="3352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/>
              <a:t>The Textile Industry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sz="2800" dirty="0" smtClean="0"/>
              <a:t>The textile industry was one of the </a:t>
            </a:r>
            <a:r>
              <a:rPr lang="en-US" sz="2800" b="1" dirty="0" smtClean="0">
                <a:solidFill>
                  <a:srgbClr val="FFFF00"/>
                </a:solidFill>
              </a:rPr>
              <a:t>FIRST </a:t>
            </a:r>
            <a:r>
              <a:rPr lang="en-US" sz="2800" dirty="0" smtClean="0"/>
              <a:t>to benefit from new steam-powered machines and smelting processes.</a:t>
            </a:r>
          </a:p>
          <a:p>
            <a:pPr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New inventions </a:t>
            </a:r>
            <a:r>
              <a:rPr lang="en-US" sz="2800" dirty="0" smtClean="0"/>
              <a:t>helped to weave cloth.</a:t>
            </a:r>
          </a:p>
          <a:p>
            <a:pPr algn="just" eaLnBrk="1" hangingPunct="1"/>
            <a:r>
              <a:rPr lang="en-US" sz="2800" dirty="0" smtClean="0"/>
              <a:t>British factories began to demand more raw materials such as:</a:t>
            </a:r>
          </a:p>
          <a:p>
            <a:pPr lvl="3"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wool</a:t>
            </a:r>
          </a:p>
          <a:p>
            <a:pPr lvl="3"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linen</a:t>
            </a:r>
          </a:p>
          <a:p>
            <a:pPr lvl="3" algn="just" eaLnBrk="1" hangingPunct="1"/>
            <a:r>
              <a:rPr lang="en-US" sz="2800" b="1" dirty="0" smtClean="0">
                <a:solidFill>
                  <a:srgbClr val="FFFF00"/>
                </a:solidFill>
              </a:rPr>
              <a:t>cotton</a:t>
            </a:r>
          </a:p>
        </p:txBody>
      </p:sp>
      <p:pic>
        <p:nvPicPr>
          <p:cNvPr id="2050" name="Picture 2" descr="C:\Users\Owner\AppData\Local\Microsoft\Windows\Temporary Internet Files\Content.IE5\7SOKX3GN\MP9004016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70504"/>
            <a:ext cx="2636788" cy="175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/>
              <a:t>The Textile Industry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The textile industry was transformed from </a:t>
            </a:r>
            <a:r>
              <a:rPr lang="en-US" sz="3600" b="1" smtClean="0">
                <a:solidFill>
                  <a:srgbClr val="FFFF00"/>
                </a:solidFill>
              </a:rPr>
              <a:t>home-based industries </a:t>
            </a:r>
            <a:r>
              <a:rPr lang="en-US" sz="3600" smtClean="0"/>
              <a:t>to a small number of </a:t>
            </a:r>
            <a:r>
              <a:rPr lang="en-US" sz="3600" b="1" smtClean="0">
                <a:solidFill>
                  <a:srgbClr val="FFFF00"/>
                </a:solidFill>
              </a:rPr>
              <a:t>large factories </a:t>
            </a:r>
            <a:r>
              <a:rPr lang="en-US" sz="3600" smtClean="0"/>
              <a:t>centered in a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3600" smtClean="0"/>
              <a:t>few locations.</a:t>
            </a:r>
          </a:p>
        </p:txBody>
      </p:sp>
      <p:pic>
        <p:nvPicPr>
          <p:cNvPr id="12290" name="Picture 2" descr="C:\Users\Owner\AppData\Local\Microsoft\Windows\Temporary Internet Files\Content.IE5\VB892845\MC90018730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1952280" cy="1905000"/>
          </a:xfrm>
          <a:prstGeom prst="rect">
            <a:avLst/>
          </a:prstGeom>
          <a:ln w="762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hatch">
    <a:dk1>
      <a:sysClr val="windowText" lastClr="000000"/>
    </a:dk1>
    <a:lt1>
      <a:sysClr val="window" lastClr="FFFFFF"/>
    </a:lt1>
    <a:dk2>
      <a:srgbClr val="1D3641"/>
    </a:dk2>
    <a:lt2>
      <a:srgbClr val="DFE6D0"/>
    </a:lt2>
    <a:accent1>
      <a:srgbClr val="759AA5"/>
    </a:accent1>
    <a:accent2>
      <a:srgbClr val="CFC60D"/>
    </a:accent2>
    <a:accent3>
      <a:srgbClr val="99987F"/>
    </a:accent3>
    <a:accent4>
      <a:srgbClr val="90AC97"/>
    </a:accent4>
    <a:accent5>
      <a:srgbClr val="FFAD1C"/>
    </a:accent5>
    <a:accent6>
      <a:srgbClr val="B9AB6F"/>
    </a:accent6>
    <a:hlink>
      <a:srgbClr val="66AACD"/>
    </a:hlink>
    <a:folHlink>
      <a:srgbClr val="809DB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5182</TotalTime>
  <Words>993</Words>
  <Application>Microsoft Office PowerPoint</Application>
  <PresentationFormat>On-screen Show (4:3)</PresentationFormat>
  <Paragraphs>136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Thatch</vt:lpstr>
      <vt:lpstr>Unit Six: INDUSTRIALIZATION</vt:lpstr>
      <vt:lpstr>GROWTH AND DIFFUSION OF INDUSTRIALIZATION</vt:lpstr>
      <vt:lpstr>The Existence of Industry</vt:lpstr>
      <vt:lpstr>The Production of Goods</vt:lpstr>
      <vt:lpstr>A Big Breakthrough!</vt:lpstr>
      <vt:lpstr>A Big Breakthrough!</vt:lpstr>
      <vt:lpstr>THE INDUSTRIAL REVOLUTION</vt:lpstr>
      <vt:lpstr>The Textile Industry</vt:lpstr>
      <vt:lpstr>The Textile Industry</vt:lpstr>
      <vt:lpstr>What helped to diffuse industries?</vt:lpstr>
      <vt:lpstr>What helped to diffuse industries?</vt:lpstr>
      <vt:lpstr>What helped to diffuse industries?</vt:lpstr>
      <vt:lpstr>Slide 13</vt:lpstr>
      <vt:lpstr>Industrialization Through the Early 20th Century</vt:lpstr>
      <vt:lpstr>As Industrialization Diffused During the 19th Century…</vt:lpstr>
      <vt:lpstr>As Industrialization Diffused During the 19th Century…</vt:lpstr>
      <vt:lpstr>As Industrialization Diffused During the 19th Century…</vt:lpstr>
      <vt:lpstr>As Industrialization Diffused During the 19th Century…</vt:lpstr>
      <vt:lpstr>Slide 19</vt:lpstr>
      <vt:lpstr>Western Europe’s Industrial Success</vt:lpstr>
      <vt:lpstr>By the turn of the 20th century…</vt:lpstr>
      <vt:lpstr>By the turn of the 20th century…</vt:lpstr>
      <vt:lpstr>North America and the  Industrial Revolution</vt:lpstr>
      <vt:lpstr>North America and the  Industrial Revolution</vt:lpstr>
      <vt:lpstr>North America and the  Industrial Revolution</vt:lpstr>
      <vt:lpstr>North America and the  Industrial Revolution</vt:lpstr>
      <vt:lpstr>North America and the  Industrial Revolution</vt:lpstr>
      <vt:lpstr>By the start of World War I…</vt:lpstr>
      <vt:lpstr>20th Century Industrialization after World War I</vt:lpstr>
      <vt:lpstr>The Mid-20th Century…</vt:lpstr>
      <vt:lpstr>The Mid-20th Century…</vt:lpstr>
      <vt:lpstr>The Mid-20th Century…</vt:lpstr>
      <vt:lpstr>The Mid to Late 20th Century…</vt:lpstr>
      <vt:lpstr>The Mid to Late 20th Century…</vt:lpstr>
      <vt:lpstr>The Mid to Late 20th Century…</vt:lpstr>
      <vt:lpstr>Key Terms and Concepts to  Review for this Session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Six: INDUSTRIALIZATION</dc:title>
  <dc:creator>Owner</dc:creator>
  <cp:lastModifiedBy>Ethel Wood</cp:lastModifiedBy>
  <cp:revision>30</cp:revision>
  <dcterms:created xsi:type="dcterms:W3CDTF">2011-03-14T01:18:03Z</dcterms:created>
  <dcterms:modified xsi:type="dcterms:W3CDTF">2013-02-07T02:01:00Z</dcterms:modified>
</cp:coreProperties>
</file>