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11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312" r:id="rId13"/>
    <p:sldId id="271" r:id="rId14"/>
    <p:sldId id="272" r:id="rId15"/>
    <p:sldId id="313" r:id="rId16"/>
    <p:sldId id="273" r:id="rId17"/>
    <p:sldId id="274" r:id="rId18"/>
    <p:sldId id="269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283" r:id="rId28"/>
    <p:sldId id="314" r:id="rId29"/>
    <p:sldId id="284" r:id="rId30"/>
    <p:sldId id="285" r:id="rId31"/>
    <p:sldId id="270" r:id="rId32"/>
    <p:sldId id="286" r:id="rId33"/>
    <p:sldId id="288" r:id="rId34"/>
    <p:sldId id="289" r:id="rId35"/>
    <p:sldId id="290" r:id="rId36"/>
    <p:sldId id="291" r:id="rId37"/>
    <p:sldId id="287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63CCE2-2733-43E3-94C7-A72BBC932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18AD9B-C54E-4A7B-874A-E5EBB8DB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6ABF58-DF8A-4412-AB1A-A1A7BDB4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E1C63F-1D66-4D19-8F75-861463F1A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fld id="{7B03D864-6F4E-4A57-A6B7-0ED631C6E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2CE8E9-608F-4127-8AA5-008CE8821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96FB7A-676C-4289-A1DC-269C7BBB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022470-E48D-4CD2-BBFC-E7C72A7D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AB3C4A-26E4-44C3-B70E-25DEAADA7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3C8572-6D8C-4BB1-A453-A8EDC4189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BFEC96-061B-4A9F-868A-DC5C94C76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F99F30-7146-46A9-9EA6-2B3EFAE82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446" y="2057400"/>
            <a:ext cx="4671646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Six: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Advanced Placement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Human Geography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740525" y="5943600"/>
            <a:ext cx="2133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E77"/>
                </a:solidFill>
                <a:latin typeface="Arial" charset="0"/>
              </a:rPr>
              <a:t>Session 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IMMANUEL WALLERSTEIN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Core-Periphery Model</a:t>
            </a:r>
            <a:endParaRPr lang="en-US" sz="44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 eaLnBrk="1" hangingPunct="1"/>
            <a:r>
              <a:rPr lang="en-US" sz="4800" b="1" dirty="0" smtClean="0">
                <a:solidFill>
                  <a:srgbClr val="FFFF00"/>
                </a:solidFill>
              </a:rPr>
              <a:t>Immanuel </a:t>
            </a:r>
            <a:r>
              <a:rPr lang="en-US" sz="4800" b="1" dirty="0" err="1" smtClean="0">
                <a:solidFill>
                  <a:srgbClr val="FFFF00"/>
                </a:solidFill>
              </a:rPr>
              <a:t>Wallerstein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first used the following terms in 1974:</a:t>
            </a:r>
          </a:p>
          <a:p>
            <a:pPr lvl="1" algn="just" eaLnBrk="1" hangingPunct="1"/>
            <a:r>
              <a:rPr lang="en-US" sz="4400" dirty="0" smtClean="0">
                <a:solidFill>
                  <a:srgbClr val="FFFF00"/>
                </a:solidFill>
              </a:rPr>
              <a:t>core</a:t>
            </a:r>
          </a:p>
          <a:p>
            <a:pPr lvl="1" algn="just" eaLnBrk="1" hangingPunct="1"/>
            <a:r>
              <a:rPr lang="en-US" sz="4400" dirty="0" smtClean="0">
                <a:solidFill>
                  <a:srgbClr val="FFFF00"/>
                </a:solidFill>
              </a:rPr>
              <a:t>periphery</a:t>
            </a:r>
          </a:p>
          <a:p>
            <a:pPr lvl="1" algn="just" eaLnBrk="1" hangingPunct="1"/>
            <a:r>
              <a:rPr lang="en-US" sz="4400" dirty="0" err="1" smtClean="0">
                <a:solidFill>
                  <a:srgbClr val="FFFF00"/>
                </a:solidFill>
              </a:rPr>
              <a:t>semiperiphery</a:t>
            </a:r>
            <a:endParaRPr lang="en-US" sz="4400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4580" name="Picture 4" descr="C:\Users\Owner\AppData\Local\Microsoft\Windows\Temporary Internet Files\Content.IE5\VB892845\MP900438475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2508504" cy="270701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Core-Periphery Model</a:t>
            </a:r>
            <a:endParaRPr lang="en-US" sz="44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 eaLnBrk="1" hangingPunct="1"/>
            <a:r>
              <a:rPr lang="en-US" sz="4000" smtClean="0"/>
              <a:t>He used the terms to promote </a:t>
            </a:r>
            <a:r>
              <a:rPr lang="en-US" sz="4000" b="1" smtClean="0">
                <a:solidFill>
                  <a:srgbClr val="FFFF00"/>
                </a:solidFill>
              </a:rPr>
              <a:t>dependency theory </a:t>
            </a:r>
            <a:r>
              <a:rPr lang="en-US" sz="4000" smtClean="0"/>
              <a:t>among nations.</a:t>
            </a:r>
          </a:p>
          <a:p>
            <a:pPr algn="just" eaLnBrk="1" hangingPunct="1"/>
            <a:r>
              <a:rPr lang="en-US" sz="4000" smtClean="0"/>
              <a:t>Many economic geographers now use the </a:t>
            </a:r>
            <a:r>
              <a:rPr lang="en-US" sz="4000" b="1" smtClean="0">
                <a:solidFill>
                  <a:srgbClr val="FFFF00"/>
                </a:solidFill>
              </a:rPr>
              <a:t>core-periphery model </a:t>
            </a:r>
            <a:r>
              <a:rPr lang="en-US" sz="4000" smtClean="0"/>
              <a:t>to describe economic spatial patterns in general.</a:t>
            </a:r>
          </a:p>
          <a:p>
            <a:pPr eaLnBrk="1" hangingPunct="1"/>
            <a:endParaRPr lang="en-US" smtClean="0"/>
          </a:p>
        </p:txBody>
      </p:sp>
      <p:pic>
        <p:nvPicPr>
          <p:cNvPr id="24580" name="Picture 4" descr="C:\Users\Owner\AppData\Local\Microsoft\Windows\Temporary Internet Files\Content.IE5\VB892845\MP900438475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1289304" cy="139133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Core-Periphery Model</a:t>
            </a:r>
            <a:endParaRPr lang="en-US" sz="44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3276600"/>
          </a:xfrm>
        </p:spPr>
        <p:txBody>
          <a:bodyPr/>
          <a:lstStyle/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Core regions </a:t>
            </a:r>
            <a:r>
              <a:rPr lang="en-US" sz="3200" dirty="0" smtClean="0"/>
              <a:t>have concentrations of primary and secondary industries.</a:t>
            </a:r>
          </a:p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Peripheral </a:t>
            </a:r>
            <a:r>
              <a:rPr lang="en-US" sz="3200" dirty="0" smtClean="0"/>
              <a:t>regions do not.</a:t>
            </a:r>
          </a:p>
          <a:p>
            <a:pPr algn="just" eaLnBrk="1" hangingPunct="1"/>
            <a:r>
              <a:rPr lang="en-US" sz="3200" b="1" dirty="0" err="1" smtClean="0">
                <a:solidFill>
                  <a:srgbClr val="FFFF00"/>
                </a:solidFill>
              </a:rPr>
              <a:t>Semiperipheral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regions have some industries in contrast to peripheries, but not as many as the core regions.</a:t>
            </a:r>
          </a:p>
        </p:txBody>
      </p:sp>
      <p:pic>
        <p:nvPicPr>
          <p:cNvPr id="26628" name="Picture 4" descr="C:\Users\Owner\AppData\Local\Microsoft\Windows\Temporary Internet Files\Content.IE5\816OX8L9\MP9004330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725" y="1600200"/>
            <a:ext cx="1981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Core-Periphery Model</a:t>
            </a:r>
            <a:endParaRPr lang="en-US" sz="44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2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z="4400" b="1" smtClean="0">
              <a:solidFill>
                <a:srgbClr val="FFFF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4400" b="1" smtClean="0">
              <a:solidFill>
                <a:srgbClr val="FFFF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4400" b="1" smtClean="0">
                <a:solidFill>
                  <a:srgbClr val="FFFF00"/>
                </a:solidFill>
              </a:rPr>
              <a:t>Even within core countries wealthy urban cores lie in contrast to depressed rural peripheries.</a:t>
            </a:r>
          </a:p>
        </p:txBody>
      </p:sp>
      <p:pic>
        <p:nvPicPr>
          <p:cNvPr id="27652" name="Picture 7" descr="C:\Users\Owner\AppData\Local\Microsoft\Windows\Temporary Internet Files\Content.IE5\9D32JH15\MM90025445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1344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Core-Periphery Model</a:t>
            </a:r>
            <a:endParaRPr lang="en-US" sz="44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2"/>
            </a:solidFill>
          </a:ln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4000" b="1" smtClean="0"/>
              <a:t>Example:  modern-day United States</a:t>
            </a:r>
          </a:p>
          <a:p>
            <a:pPr lvl="1" algn="just" eaLnBrk="1" hangingPunct="1"/>
            <a:r>
              <a:rPr lang="en-US" sz="2800" b="1" smtClean="0">
                <a:solidFill>
                  <a:srgbClr val="FFFF00"/>
                </a:solidFill>
              </a:rPr>
              <a:t>“High tech” concentrations </a:t>
            </a:r>
            <a:r>
              <a:rPr lang="en-US" sz="2800" smtClean="0"/>
              <a:t>create wealth that contrasts to rural areas or “rust belt” industrial areas that provide few job opportunities for young people.</a:t>
            </a:r>
          </a:p>
          <a:p>
            <a:pPr lvl="1" algn="just" eaLnBrk="1" hangingPunct="1"/>
            <a:r>
              <a:rPr lang="en-US" sz="2800" b="1" smtClean="0">
                <a:solidFill>
                  <a:srgbClr val="FFFF00"/>
                </a:solidFill>
              </a:rPr>
              <a:t>“High tech” areas </a:t>
            </a:r>
            <a:r>
              <a:rPr lang="en-US" sz="2800" smtClean="0"/>
              <a:t>include the Pacific coastline, the Northeast, some interior cities (e.g. Austin, Texas).</a:t>
            </a:r>
          </a:p>
        </p:txBody>
      </p:sp>
      <p:pic>
        <p:nvPicPr>
          <p:cNvPr id="28676" name="Picture 2" descr="C:\Users\Owner\AppData\Local\Microsoft\Windows\Temporary Internet Files\Content.IE5\4HBAF0LP\MM90017260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175" y="4953000"/>
            <a:ext cx="1209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Core-Periphery Model</a:t>
            </a:r>
            <a:endParaRPr lang="en-US" sz="44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200" smtClean="0"/>
              <a:t>With more jobs in the service sector, people move to areas where those jobs are provided, leaving the </a:t>
            </a:r>
            <a:r>
              <a:rPr lang="en-US" sz="3200" b="1" smtClean="0">
                <a:solidFill>
                  <a:srgbClr val="FFFF00"/>
                </a:solidFill>
              </a:rPr>
              <a:t>peripheral areas </a:t>
            </a:r>
            <a:r>
              <a:rPr lang="en-US" sz="3200" smtClean="0"/>
              <a:t>with even fewer resources than they had before.</a:t>
            </a:r>
          </a:p>
        </p:txBody>
      </p:sp>
      <p:pic>
        <p:nvPicPr>
          <p:cNvPr id="29700" name="Picture 5" descr="C:\Users\Owner\AppData\Local\Microsoft\Windows\Temporary Internet Files\Content.IE5\7SOKX3GN\MC900183764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05200" y="4038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Core-Periphery Model</a:t>
            </a:r>
            <a:endParaRPr lang="en-US" sz="44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19800" cy="45259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A look at India…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This country has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clear</a:t>
            </a:r>
            <a:r>
              <a:rPr lang="en-US" sz="2800" dirty="0" smtClean="0"/>
              <a:t> core/peripheral distinctions.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 tech jobs </a:t>
            </a:r>
            <a:r>
              <a:rPr lang="en-US" sz="2800" dirty="0" smtClean="0"/>
              <a:t>are often outsourced by Western companies and are growing rapidly in urban centers.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Urban centers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contrast </a:t>
            </a:r>
            <a:r>
              <a:rPr lang="en-US" sz="2800" dirty="0" smtClean="0"/>
              <a:t>to peripheral areas that still adhere to traditional customs and occupations.</a:t>
            </a:r>
          </a:p>
        </p:txBody>
      </p:sp>
      <p:pic>
        <p:nvPicPr>
          <p:cNvPr id="30724" name="Picture 4" descr="C:\Users\Owner\AppData\Local\Microsoft\Windows\Temporary Internet Files\Content.IE5\816OX8L9\MC9002311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242093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WEBER’S MODEL FOR THE LOCATION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INDUSTRIES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Alfred Weber</a:t>
            </a:r>
            <a:endParaRPr lang="en-US" sz="44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 his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Theory of the Location of Industries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published in 1909, </a:t>
            </a:r>
            <a:r>
              <a:rPr lang="en-US" sz="2800" b="1" dirty="0" smtClean="0">
                <a:solidFill>
                  <a:srgbClr val="FFFF00"/>
                </a:solidFill>
              </a:rPr>
              <a:t>Weber </a:t>
            </a:r>
            <a:r>
              <a:rPr lang="en-US" sz="2800" dirty="0" smtClean="0"/>
              <a:t>developed a model for the location of secondary industries.</a:t>
            </a:r>
          </a:p>
          <a:p>
            <a:pPr eaLnBrk="1" hangingPunct="1"/>
            <a:r>
              <a:rPr lang="en-US" sz="2800" dirty="0" smtClean="0"/>
              <a:t>Weber identified points for particular inter-related activities, such as:</a:t>
            </a:r>
          </a:p>
          <a:p>
            <a:pPr lvl="1" eaLnBrk="1" hangingPunct="1"/>
            <a:r>
              <a:rPr lang="en-US" sz="2800" b="1" dirty="0" smtClean="0">
                <a:solidFill>
                  <a:srgbClr val="FFFF00"/>
                </a:solidFill>
              </a:rPr>
              <a:t>manufacturing plants</a:t>
            </a:r>
          </a:p>
          <a:p>
            <a:pPr lvl="1" eaLnBrk="1" hangingPunct="1"/>
            <a:r>
              <a:rPr lang="en-US" sz="2800" b="1" dirty="0" smtClean="0">
                <a:solidFill>
                  <a:srgbClr val="FFFF00"/>
                </a:solidFill>
              </a:rPr>
              <a:t>mines</a:t>
            </a:r>
          </a:p>
          <a:p>
            <a:pPr lvl="1" eaLnBrk="1" hangingPunct="1"/>
            <a:r>
              <a:rPr lang="en-US" sz="2800" b="1" dirty="0" smtClean="0">
                <a:solidFill>
                  <a:srgbClr val="FFFF00"/>
                </a:solidFill>
              </a:rPr>
              <a:t>markets</a:t>
            </a:r>
          </a:p>
        </p:txBody>
      </p:sp>
      <p:pic>
        <p:nvPicPr>
          <p:cNvPr id="32772" name="Picture 4" descr="C:\Users\Owner\AppData\Local\Microsoft\Windows\Temporary Internet Files\Content.IE5\POZSG6VI\MC9001988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33800"/>
            <a:ext cx="2816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OF ECONOMIC CORES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PERIPHERIES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Alfred Weber</a:t>
            </a:r>
            <a:endParaRPr lang="en-US" sz="44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419600"/>
          </a:xfrm>
        </p:spPr>
        <p:txBody>
          <a:bodyPr/>
          <a:lstStyle/>
          <a:p>
            <a:pPr algn="just" eaLnBrk="1" hangingPunct="1"/>
            <a:endParaRPr lang="en-US" sz="800" dirty="0" smtClean="0"/>
          </a:p>
          <a:p>
            <a:pPr algn="just" eaLnBrk="1" hangingPunct="1"/>
            <a:endParaRPr lang="en-US" sz="800" dirty="0" smtClean="0"/>
          </a:p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Weber’s industrial model </a:t>
            </a:r>
            <a:r>
              <a:rPr lang="en-US" sz="3200" dirty="0" smtClean="0"/>
              <a:t>has been compared to Von </a:t>
            </a:r>
            <a:r>
              <a:rPr lang="en-US" sz="3200" dirty="0" err="1" smtClean="0"/>
              <a:t>Th</a:t>
            </a:r>
            <a:r>
              <a:rPr lang="en-US" sz="3200" dirty="0" err="1" smtClean="0">
                <a:cs typeface="Times New Roman" pitchFamily="18" charset="0"/>
              </a:rPr>
              <a:t>ünen’s</a:t>
            </a:r>
            <a:r>
              <a:rPr lang="en-US" sz="3200" dirty="0" smtClean="0">
                <a:cs typeface="Times New Roman" pitchFamily="18" charset="0"/>
              </a:rPr>
              <a:t> agricultural model.</a:t>
            </a:r>
          </a:p>
          <a:p>
            <a:pPr algn="just" eaLnBrk="1" hangingPunct="1"/>
            <a:r>
              <a:rPr lang="en-US" sz="3200" dirty="0" smtClean="0">
                <a:cs typeface="Times New Roman" pitchFamily="18" charset="0"/>
              </a:rPr>
              <a:t>Both are examples of location theory that explain </a:t>
            </a:r>
            <a:r>
              <a:rPr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patterns of economic activities.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31750" name="Picture 6" descr="C:\Users\Owner\AppData\Local\Microsoft\Windows\Temporary Internet Files\Content.IE5\1AWRSIRC\MC90003038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56164"/>
            <a:ext cx="26947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Weber’s Least Cost Theory</a:t>
            </a:r>
            <a:endParaRPr lang="en-US" sz="44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4000" dirty="0" smtClean="0"/>
              <a:t>The </a:t>
            </a:r>
            <a:r>
              <a:rPr lang="en-US" sz="4000" b="1" dirty="0" smtClean="0">
                <a:solidFill>
                  <a:srgbClr val="FFFF00"/>
                </a:solidFill>
              </a:rPr>
              <a:t>least cost theory </a:t>
            </a:r>
            <a:r>
              <a:rPr lang="en-US" sz="4000" dirty="0" smtClean="0"/>
              <a:t>explains the location of industries in terms of three factors:</a:t>
            </a:r>
          </a:p>
          <a:p>
            <a:pPr lvl="1" algn="just" eaLnBrk="1" hangingPunct="1"/>
            <a:r>
              <a:rPr lang="en-US" sz="3600" dirty="0" smtClean="0">
                <a:solidFill>
                  <a:srgbClr val="FFFF00"/>
                </a:solidFill>
              </a:rPr>
              <a:t>transportation</a:t>
            </a:r>
          </a:p>
          <a:p>
            <a:pPr lvl="1" algn="just" eaLnBrk="1" hangingPunct="1"/>
            <a:r>
              <a:rPr lang="en-US" sz="3600" dirty="0" smtClean="0">
                <a:solidFill>
                  <a:srgbClr val="FFFF00"/>
                </a:solidFill>
              </a:rPr>
              <a:t>labor</a:t>
            </a:r>
          </a:p>
          <a:p>
            <a:pPr lvl="1" algn="just" eaLnBrk="1" hangingPunct="1"/>
            <a:r>
              <a:rPr lang="en-US" sz="3600" dirty="0" smtClean="0">
                <a:solidFill>
                  <a:srgbClr val="FFFF00"/>
                </a:solidFill>
              </a:rPr>
              <a:t>agglomeration</a:t>
            </a:r>
          </a:p>
        </p:txBody>
      </p:sp>
      <p:pic>
        <p:nvPicPr>
          <p:cNvPr id="32772" name="Picture 4" descr="C:\Users\Owner\AppData\Local\Microsoft\Windows\Temporary Internet Files\Content.IE5\7SOKX3GN\MC90031131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556510" cy="265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3230563" y="2544763"/>
            <a:ext cx="5486400" cy="40703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site of industry </a:t>
            </a:r>
            <a:r>
              <a:rPr lang="en-US" dirty="0" smtClean="0"/>
              <a:t>is chosen in part by the cost of moving raw materials to the factory and finished products to the market.</a:t>
            </a:r>
          </a:p>
          <a:p>
            <a:pPr algn="just" eaLnBrk="1" hangingPunct="1"/>
            <a:r>
              <a:rPr lang="en-US" dirty="0" smtClean="0">
                <a:solidFill>
                  <a:srgbClr val="FFFF00"/>
                </a:solidFill>
              </a:rPr>
              <a:t>Business owners look for the least expensive transportation costs.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438400" cy="1371600"/>
          </a:xfrm>
        </p:spPr>
        <p:txBody>
          <a:bodyPr/>
          <a:lstStyle/>
          <a:p>
            <a:pPr>
              <a:defRPr/>
            </a:pPr>
            <a:r>
              <a:rPr sz="2800" smtClean="0">
                <a:solidFill>
                  <a:schemeClr val="bg1"/>
                </a:solidFill>
              </a:rPr>
              <a:t>Transportation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35844" name="Picture 4" descr="C:\Users\Owner\AppData\Local\Microsoft\Windows\Temporary Internet Files\Content.IE5\LTLN4AAN\MC900237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24987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Transport Media</a:t>
            </a:r>
            <a:endParaRPr lang="en-US" sz="4400" dirty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Truck transport </a:t>
            </a:r>
            <a:r>
              <a:rPr lang="en-US" dirty="0" smtClean="0"/>
              <a:t>is cheapest over short distances.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Railroads </a:t>
            </a:r>
            <a:r>
              <a:rPr lang="en-US" dirty="0" smtClean="0"/>
              <a:t>are most cost efficient over medium distances.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Ships</a:t>
            </a:r>
            <a:r>
              <a:rPr lang="en-US" dirty="0" smtClean="0"/>
              <a:t> are cheapest over long distances.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Transportation involves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terminal costs </a:t>
            </a:r>
            <a:r>
              <a:rPr lang="en-US" dirty="0" smtClean="0"/>
              <a:t>which vary considerably.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Terminal costs are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least expensive for trucks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most expensive for ships.</a:t>
            </a:r>
          </a:p>
        </p:txBody>
      </p:sp>
      <p:pic>
        <p:nvPicPr>
          <p:cNvPr id="36869" name="Picture 5" descr="C:\Users\Owner\AppData\Local\Microsoft\Windows\Temporary Internet Files\Content.IE5\1AWRSIRC\MC9000554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95800"/>
            <a:ext cx="2286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3308350"/>
          </a:xfrm>
        </p:spPr>
        <p:txBody>
          <a:bodyPr/>
          <a:lstStyle/>
          <a:p>
            <a:pPr algn="just"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FFFF00"/>
                </a:solidFill>
              </a:rPr>
              <a:t>cost of labor </a:t>
            </a:r>
            <a:r>
              <a:rPr lang="en-US" smtClean="0"/>
              <a:t>is important when determining the location of secondary industries.</a:t>
            </a:r>
          </a:p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Cheap labor </a:t>
            </a:r>
            <a:r>
              <a:rPr lang="en-US" smtClean="0"/>
              <a:t>may allow an industry to make up for higher transportation costs.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4400" smtClean="0">
                <a:solidFill>
                  <a:schemeClr val="bg1"/>
                </a:solidFill>
              </a:rPr>
              <a:t>Labor</a:t>
            </a:r>
            <a:endParaRPr sz="4400">
              <a:solidFill>
                <a:schemeClr val="bg1"/>
              </a:solidFill>
            </a:endParaRPr>
          </a:p>
        </p:txBody>
      </p:sp>
      <p:pic>
        <p:nvPicPr>
          <p:cNvPr id="35844" name="Picture 4" descr="C:\Users\Owner\AppData\Local\Microsoft\Windows\Temporary Internet Files\Content.IE5\7SOKX3GN\MC9002317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3219659" cy="229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Example:  </a:t>
            </a:r>
            <a:r>
              <a:rPr lang="en-US" dirty="0" smtClean="0"/>
              <a:t>A factory may relocate from the U.S. to Mexico where transportation costs to market increase but are more than made up by cheaper labor costs.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4400" smtClean="0">
                <a:solidFill>
                  <a:schemeClr val="bg1"/>
                </a:solidFill>
              </a:rPr>
              <a:t>Labor</a:t>
            </a:r>
            <a:endParaRPr sz="4400">
              <a:solidFill>
                <a:schemeClr val="bg1"/>
              </a:solidFill>
            </a:endParaRPr>
          </a:p>
        </p:txBody>
      </p:sp>
      <p:pic>
        <p:nvPicPr>
          <p:cNvPr id="36868" name="Picture 4" descr="C:\Users\Owner\AppData\Local\Microsoft\Windows\Temporary Internet Files\Content.IE5\7SOKX3GN\MP9004034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124200" cy="249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3124200" y="1143000"/>
            <a:ext cx="5486400" cy="49530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4000" dirty="0" smtClean="0"/>
              <a:t>If several industries cluster in one city, they can provide support by sharing </a:t>
            </a:r>
          </a:p>
          <a:p>
            <a:pPr lvl="1" algn="just" eaLnBrk="1" hangingPunct="1"/>
            <a:r>
              <a:rPr lang="en-US" sz="3600" dirty="0" smtClean="0">
                <a:solidFill>
                  <a:srgbClr val="FFFF00"/>
                </a:solidFill>
              </a:rPr>
              <a:t>talents</a:t>
            </a:r>
          </a:p>
          <a:p>
            <a:pPr lvl="1" algn="just" eaLnBrk="1" hangingPunct="1"/>
            <a:r>
              <a:rPr lang="en-US" sz="3600" dirty="0" smtClean="0">
                <a:solidFill>
                  <a:srgbClr val="FFFF00"/>
                </a:solidFill>
              </a:rPr>
              <a:t>services</a:t>
            </a:r>
          </a:p>
          <a:p>
            <a:pPr lvl="1" algn="just" eaLnBrk="1" hangingPunct="1"/>
            <a:r>
              <a:rPr lang="en-US" sz="3600" dirty="0" smtClean="0">
                <a:solidFill>
                  <a:srgbClr val="FFFF00"/>
                </a:solidFill>
              </a:rPr>
              <a:t>facilities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1952"/>
            <a:ext cx="2590800" cy="1371600"/>
          </a:xfrm>
        </p:spPr>
        <p:txBody>
          <a:bodyPr/>
          <a:lstStyle/>
          <a:p>
            <a:pPr>
              <a:defRPr/>
            </a:pPr>
            <a:r>
              <a:rPr sz="2800" smtClean="0">
                <a:solidFill>
                  <a:schemeClr val="bg1"/>
                </a:solidFill>
              </a:rPr>
              <a:t>Agglomeration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39940" name="Picture 4" descr="C:\Users\Owner\AppData\Local\Microsoft\Windows\Temporary Internet Files\Content.IE5\M7A4I806\MC9002316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253841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62039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3600" smtClean="0">
                <a:solidFill>
                  <a:srgbClr val="FFFF00"/>
                </a:solidFill>
              </a:rPr>
              <a:t>A restaurant needs furniture and equipment, and the companies that provide those products have workers that bring business to the restaurant.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1952"/>
            <a:ext cx="2529840" cy="1371600"/>
          </a:xfrm>
        </p:spPr>
        <p:txBody>
          <a:bodyPr/>
          <a:lstStyle/>
          <a:p>
            <a:pPr>
              <a:defRPr/>
            </a:pPr>
            <a:r>
              <a:rPr sz="2800" smtClean="0">
                <a:solidFill>
                  <a:schemeClr val="bg1"/>
                </a:solidFill>
              </a:rPr>
              <a:t>Agglomeration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4096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EXAMPLE…</a:t>
            </a:r>
          </a:p>
        </p:txBody>
      </p:sp>
      <p:pic>
        <p:nvPicPr>
          <p:cNvPr id="40965" name="Picture 5" descr="C:\Users\Owner\AppData\Local\Microsoft\Windows\Temporary Internet Files\Content.IE5\9D32JH15\MM90028672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38600"/>
            <a:ext cx="29638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3200400" y="3048000"/>
            <a:ext cx="5486400" cy="36131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the workers need clothes that may be provided by a clothing store that also needs furniture and equipment and employs people who eat in the restaurant.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1952"/>
            <a:ext cx="2529840" cy="1371600"/>
          </a:xfrm>
        </p:spPr>
        <p:txBody>
          <a:bodyPr/>
          <a:lstStyle/>
          <a:p>
            <a:pPr>
              <a:defRPr/>
            </a:pPr>
            <a:r>
              <a:rPr sz="2800" smtClean="0">
                <a:solidFill>
                  <a:schemeClr val="bg1"/>
                </a:solidFill>
              </a:rPr>
              <a:t>Agglomeration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4198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EXAMPLE…</a:t>
            </a:r>
          </a:p>
        </p:txBody>
      </p:sp>
      <p:pic>
        <p:nvPicPr>
          <p:cNvPr id="41989" name="Picture 2" descr="C:\Users\Owner\AppData\Local\Microsoft\Windows\Temporary Internet Files\Content.IE5\4HBAF0LP\MM90028301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3200400" y="2590800"/>
            <a:ext cx="5486400" cy="4070350"/>
          </a:xfrm>
        </p:spPr>
        <p:txBody>
          <a:bodyPr/>
          <a:lstStyle/>
          <a:p>
            <a:pPr algn="just" eaLnBrk="1" hangingPunct="1"/>
            <a:r>
              <a:rPr lang="en-US" smtClean="0"/>
              <a:t>The point of </a:t>
            </a:r>
            <a:r>
              <a:rPr lang="en-US" b="1" smtClean="0">
                <a:solidFill>
                  <a:srgbClr val="FFFF00"/>
                </a:solidFill>
              </a:rPr>
              <a:t>agglomeration </a:t>
            </a:r>
            <a:r>
              <a:rPr lang="en-US" smtClean="0"/>
              <a:t>explains location of industry.</a:t>
            </a:r>
          </a:p>
          <a:p>
            <a:pPr algn="just" eaLnBrk="1" hangingPunct="1"/>
            <a:r>
              <a:rPr lang="en-US" smtClean="0"/>
              <a:t>Excessive agglomeration may lead to an increase in labor and transportation costs.  This is called </a:t>
            </a:r>
            <a:r>
              <a:rPr lang="en-US" b="1" smtClean="0">
                <a:solidFill>
                  <a:srgbClr val="FFFF00"/>
                </a:solidFill>
              </a:rPr>
              <a:t>deglomeration</a:t>
            </a:r>
            <a:r>
              <a:rPr lang="en-US" smtClean="0"/>
              <a:t>, or the exodus of businesses from a crowded area.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901952"/>
            <a:ext cx="2453640" cy="1371600"/>
          </a:xfrm>
        </p:spPr>
        <p:txBody>
          <a:bodyPr/>
          <a:lstStyle/>
          <a:p>
            <a:pPr>
              <a:defRPr/>
            </a:pPr>
            <a:r>
              <a:rPr sz="2800" smtClean="0">
                <a:solidFill>
                  <a:schemeClr val="bg1"/>
                </a:solidFill>
              </a:rPr>
              <a:t>Agglomeration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43012" name="Picture 4" descr="C:\Users\Owner\AppData\Local\Microsoft\Windows\Temporary Internet Files\Content.IE5\POZSG6VI\MC9002315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19351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Why did industrial growth occur in some areas and not others?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000" b="1" smtClean="0">
                <a:solidFill>
                  <a:srgbClr val="FFFF00"/>
                </a:solidFill>
              </a:rPr>
              <a:t>Location theory </a:t>
            </a:r>
            <a:r>
              <a:rPr lang="en-US" sz="4000" smtClean="0"/>
              <a:t>explains the locational pattern of economic activities by identifying factors that influence this pattern.</a:t>
            </a:r>
          </a:p>
        </p:txBody>
      </p:sp>
      <p:pic>
        <p:nvPicPr>
          <p:cNvPr id="16388" name="Picture 2" descr="C:\Users\Owner\AppData\Local\Microsoft\Windows\Temporary Internet Files\Content.IE5\4HBAF0LP\MM90028401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19600"/>
            <a:ext cx="1230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Criticism of Least Cost Theory</a:t>
            </a:r>
            <a:endParaRPr lang="en-US" sz="44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substitution principle </a:t>
            </a:r>
            <a:r>
              <a:rPr lang="en-US" sz="2800" dirty="0" smtClean="0"/>
              <a:t>suggest that business owners can juggle expenses such as: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labor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land rents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transportation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This </a:t>
            </a:r>
            <a:r>
              <a:rPr lang="en-US" sz="2800" b="1" dirty="0" smtClean="0">
                <a:solidFill>
                  <a:srgbClr val="FFFF00"/>
                </a:solidFill>
              </a:rPr>
              <a:t>balancing of expenses </a:t>
            </a:r>
            <a:r>
              <a:rPr lang="en-US" sz="2800" dirty="0" smtClean="0"/>
              <a:t>allows a business to be profitable within a larger area than Weber’s model suggests.</a:t>
            </a:r>
          </a:p>
        </p:txBody>
      </p:sp>
      <p:pic>
        <p:nvPicPr>
          <p:cNvPr id="44036" name="Picture 4" descr="C:\Users\Owner\AppData\Local\Microsoft\Windows\Temporary Internet Files\Content.IE5\1AWRSIRC\MC9102163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51054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LOCATIONAL INTERDEPENDENCE THEORY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Locational Interdependence Theory</a:t>
            </a:r>
            <a:endParaRPr lang="en-US" sz="40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336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3200" smtClean="0"/>
              <a:t>Another approach to location theory is </a:t>
            </a:r>
            <a:r>
              <a:rPr lang="en-US" sz="3200" b="1" smtClean="0">
                <a:solidFill>
                  <a:srgbClr val="FFFF00"/>
                </a:solidFill>
              </a:rPr>
              <a:t>locational interdependence, </a:t>
            </a:r>
            <a:r>
              <a:rPr lang="en-US" sz="3200" smtClean="0"/>
              <a:t>or the influence on a firm’s locational decision by locations chosen by its competitors.</a:t>
            </a:r>
          </a:p>
        </p:txBody>
      </p:sp>
      <p:pic>
        <p:nvPicPr>
          <p:cNvPr id="46084" name="Picture 5" descr="C:\Users\Owner\AppData\Local\Microsoft\Windows\Temporary Internet Files\Content.IE5\1AWRSIRC\MC9002156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1479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Locational Interdependence Theory</a:t>
            </a:r>
            <a:endParaRPr lang="en-US" sz="40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200" smtClean="0"/>
              <a:t>This model is concerned with </a:t>
            </a:r>
            <a:r>
              <a:rPr lang="en-US" sz="3200" b="1" smtClean="0">
                <a:solidFill>
                  <a:srgbClr val="FFFF00"/>
                </a:solidFill>
              </a:rPr>
              <a:t>variable revenue analysis,</a:t>
            </a:r>
            <a:r>
              <a:rPr lang="en-US" sz="3200" smtClean="0"/>
              <a:t> or the firm’s ability to capture a market that will earn it more customers and money than its competitors.</a:t>
            </a:r>
          </a:p>
        </p:txBody>
      </p:sp>
      <p:pic>
        <p:nvPicPr>
          <p:cNvPr id="47108" name="Picture 5" descr="C:\Users\Owner\AppData\Local\Microsoft\Windows\Temporary Internet Files\Content.IE5\VB892845\MC9000535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86200"/>
            <a:ext cx="20145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Locational Interdependence Theory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An example of this theory was provided by the economist, Harold </a:t>
            </a:r>
            <a:r>
              <a:rPr lang="en-US" sz="3200" b="1" dirty="0" err="1" smtClean="0">
                <a:solidFill>
                  <a:srgbClr val="FFFF00"/>
                </a:solidFill>
              </a:rPr>
              <a:t>Hotelling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pPr lvl="1" algn="just" eaLnBrk="1" hangingPunct="1">
              <a:defRPr/>
            </a:pPr>
            <a:r>
              <a:rPr lang="en-US" sz="2800" dirty="0" smtClean="0"/>
              <a:t>Two ice cream vendors on a beach sold identical products and had a fixed demand for ice cream from their customers (those on the beach).</a:t>
            </a:r>
          </a:p>
          <a:p>
            <a:pPr lvl="1" algn="just" eaLnBrk="1" hangingPunct="1">
              <a:defRPr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Where should each vendor locate?</a:t>
            </a:r>
          </a:p>
          <a:p>
            <a:pPr marL="365125" lvl="1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48132" name="Picture 4" descr="C:\Users\Owner\AppData\Local\Microsoft\Windows\Temporary Internet Files\Content.IE5\POZSG6VI\MC900023530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8200" y="2514600"/>
            <a:ext cx="19637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Locational Interdependence Theory</a:t>
            </a:r>
            <a:endParaRPr lang="en-US" sz="40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en-US" sz="800" dirty="0" smtClean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en-US" sz="800" dirty="0" smtClean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en-US" sz="800" dirty="0"/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sz="800" dirty="0"/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3200" dirty="0" smtClean="0"/>
              <a:t>Example (continued):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In reality, what generally happens is that both vendors on the beach will </a:t>
            </a:r>
            <a:r>
              <a:rPr lang="en-US" sz="2800" b="1" dirty="0" smtClean="0">
                <a:solidFill>
                  <a:srgbClr val="FFFF00"/>
                </a:solidFill>
              </a:rPr>
              <a:t>cluster </a:t>
            </a:r>
            <a:r>
              <a:rPr lang="en-US" sz="2800" dirty="0" smtClean="0"/>
              <a:t>in the middle.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That way each can have half but can also compete for those customers </a:t>
            </a:r>
            <a:r>
              <a:rPr lang="en-US" sz="2800" b="1" dirty="0" smtClean="0">
                <a:solidFill>
                  <a:srgbClr val="FFFF00"/>
                </a:solidFill>
              </a:rPr>
              <a:t>located</a:t>
            </a:r>
            <a:r>
              <a:rPr lang="en-US" sz="2800" dirty="0" smtClean="0"/>
              <a:t> in the middle.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This </a:t>
            </a:r>
            <a:r>
              <a:rPr lang="en-US" sz="2800" b="1" dirty="0" smtClean="0">
                <a:solidFill>
                  <a:srgbClr val="FFFF00"/>
                </a:solidFill>
              </a:rPr>
              <a:t>maximizes</a:t>
            </a:r>
            <a:r>
              <a:rPr lang="en-US" sz="2800" dirty="0" smtClean="0"/>
              <a:t> the customer base.</a:t>
            </a:r>
          </a:p>
        </p:txBody>
      </p:sp>
      <p:pic>
        <p:nvPicPr>
          <p:cNvPr id="49156" name="Picture 5" descr="C:\Users\Owner\AppData\Local\Microsoft\Windows\Temporary Internet Files\Content.IE5\VB892845\MC900352724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62600" y="1652588"/>
            <a:ext cx="1447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Locational Interdependence Theory</a:t>
            </a:r>
            <a:endParaRPr lang="en-US" sz="4000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pPr eaLnBrk="1" hangingPunct="1"/>
            <a:endParaRPr lang="en-US" sz="800" dirty="0" smtClean="0"/>
          </a:p>
          <a:p>
            <a:pPr eaLnBrk="1" hangingPunct="1"/>
            <a:endParaRPr lang="en-US" sz="800" dirty="0" smtClean="0"/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3200" dirty="0" smtClean="0"/>
              <a:t>Example (continued)</a:t>
            </a:r>
          </a:p>
          <a:p>
            <a:pPr lvl="1" eaLnBrk="1" hangingPunct="1"/>
            <a:r>
              <a:rPr lang="en-US" sz="2800" dirty="0" smtClean="0"/>
              <a:t>The problem is that some customers will have to walk </a:t>
            </a:r>
            <a:r>
              <a:rPr lang="en-US" sz="2800" b="1" dirty="0" smtClean="0">
                <a:solidFill>
                  <a:srgbClr val="FFFF00"/>
                </a:solidFill>
              </a:rPr>
              <a:t>farther</a:t>
            </a:r>
            <a:r>
              <a:rPr lang="en-US" sz="2800" dirty="0" smtClean="0"/>
              <a:t> to get ice cream.</a:t>
            </a:r>
          </a:p>
          <a:p>
            <a:pPr lvl="1" eaLnBrk="1" hangingPunct="1"/>
            <a:r>
              <a:rPr lang="en-US" sz="2800" dirty="0" smtClean="0"/>
              <a:t>They may then </a:t>
            </a:r>
            <a:r>
              <a:rPr lang="en-US" sz="2800" b="1" dirty="0" smtClean="0">
                <a:solidFill>
                  <a:srgbClr val="FFFF00"/>
                </a:solidFill>
              </a:rPr>
              <a:t>change their minds </a:t>
            </a:r>
            <a:r>
              <a:rPr lang="en-US" sz="2800" dirty="0" smtClean="0"/>
              <a:t>and not want ice cream.</a:t>
            </a:r>
          </a:p>
          <a:p>
            <a:pPr lvl="1" eaLnBrk="1" hangingPunct="1"/>
            <a:r>
              <a:rPr lang="en-US" sz="2800" dirty="0" smtClean="0"/>
              <a:t>If that happens, the </a:t>
            </a:r>
            <a:r>
              <a:rPr lang="en-US" sz="2800" b="1" dirty="0" smtClean="0">
                <a:solidFill>
                  <a:srgbClr val="FFFF00"/>
                </a:solidFill>
              </a:rPr>
              <a:t>vendors might have to relocate</a:t>
            </a:r>
            <a:r>
              <a:rPr lang="en-US" sz="2800" dirty="0" smtClean="0"/>
              <a:t>.</a:t>
            </a:r>
          </a:p>
        </p:txBody>
      </p:sp>
      <p:pic>
        <p:nvPicPr>
          <p:cNvPr id="50180" name="Picture 4" descr="C:\Users\Owner\AppData\Local\Microsoft\Windows\Temporary Internet Files\Content.IE5\LTLN4AAN\MC9002907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438400"/>
            <a:ext cx="12731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2057400"/>
            <a:ext cx="5813425" cy="4038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471488"/>
            <a:ext cx="6705600" cy="13843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Below </a:t>
            </a:r>
            <a:r>
              <a:rPr lang="en-US" sz="2800" dirty="0"/>
              <a:t>is an illustration of </a:t>
            </a:r>
            <a:r>
              <a:rPr lang="en-US" sz="2800" dirty="0" err="1"/>
              <a:t>locational</a:t>
            </a:r>
            <a:r>
              <a:rPr lang="en-US" sz="2800" dirty="0"/>
              <a:t> interdependence using the example of two vendors on a beach.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SITUATION AND SITE FACTORS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Geography provides companies with two types of production costs:  </a:t>
            </a:r>
            <a:br>
              <a:rPr lang="en-US" dirty="0" smtClean="0"/>
            </a:b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 situation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 smtClean="0"/>
              <a:t>  and</a:t>
            </a:r>
            <a:br>
              <a:rPr lang="en-US" dirty="0" smtClean="0"/>
            </a:br>
            <a:r>
              <a:rPr lang="en-US" sz="4400" dirty="0" smtClean="0">
                <a:solidFill>
                  <a:srgbClr val="FFFF00"/>
                </a:solidFill>
              </a:rPr>
              <a:t>  site factors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0179" name="Picture 3" descr="C:\Users\Owner\AppData\Local\Microsoft\Windows\Temporary Internet Files\Content.IE5\POZSG6VI\MP9003852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06413"/>
            <a:ext cx="3124200" cy="22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Why did industrial growth occur in some areas and not others?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400" dirty="0" smtClean="0"/>
              <a:t>The patterns formed by </a:t>
            </a:r>
            <a:r>
              <a:rPr lang="en-US" sz="4400" b="1" dirty="0" smtClean="0">
                <a:solidFill>
                  <a:srgbClr val="FFFF00"/>
                </a:solidFill>
              </a:rPr>
              <a:t>primary</a:t>
            </a:r>
            <a:r>
              <a:rPr lang="en-US" sz="4400" dirty="0" smtClean="0"/>
              <a:t> and </a:t>
            </a:r>
            <a:r>
              <a:rPr lang="en-US" sz="4400" b="1" dirty="0" smtClean="0">
                <a:solidFill>
                  <a:srgbClr val="FFFF00"/>
                </a:solidFill>
              </a:rPr>
              <a:t>secondary industries </a:t>
            </a:r>
            <a:r>
              <a:rPr lang="en-US" sz="4400" dirty="0" smtClean="0"/>
              <a:t>divide the world into regions based on economic activities.</a:t>
            </a:r>
          </a:p>
        </p:txBody>
      </p:sp>
      <p:pic>
        <p:nvPicPr>
          <p:cNvPr id="17412" name="Picture 7" descr="C:\Users\Owner\AppData\Local\Microsoft\Windows\Temporary Internet Files\Content.IE5\4HBAF0LP\MM90028401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1425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3232150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Situation factors </a:t>
            </a:r>
            <a:r>
              <a:rPr lang="en-US" dirty="0" smtClean="0">
                <a:solidFill>
                  <a:srgbClr val="FFFF00"/>
                </a:solidFill>
              </a:rPr>
              <a:t>have to do primarily with transportation </a:t>
            </a:r>
            <a:r>
              <a:rPr lang="en-US" dirty="0" smtClean="0"/>
              <a:t>—bringing raw materials or parts into a factory and shipping the finished goods to consumers or retailers.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Situation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51204" name="Picture 4" descr="C:\Users\Owner\AppData\Local\Microsoft\Windows\Temporary Internet Files\Content.IE5\M7A4I806\MC90023348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3867308" cy="179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>
          <a:xfrm>
            <a:off x="3200400" y="2514600"/>
            <a:ext cx="5486400" cy="4146550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Bulk-reducing industries usually locate factories close to raw materials because the raw materials are heavier and bulkier than the finished products.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Examples:  </a:t>
            </a:r>
            <a:r>
              <a:rPr lang="en-US" sz="2800" dirty="0" smtClean="0"/>
              <a:t>North American copper industry; U.S. steel industry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Situation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55300" name="Picture 4" descr="C:\Users\Owner\AppData\Local\Microsoft\Windows\Temporary Internet Files\Content.IE5\7SOKX3GN\MC9002807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9875"/>
            <a:ext cx="16002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Factories for bulk-gaining industries usually determine location by accessibility to the marketplace.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Examples:  </a:t>
            </a:r>
            <a:r>
              <a:rPr lang="en-US" sz="2800" dirty="0" smtClean="0"/>
              <a:t>canned food; beverage products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Weight is gained and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transportation costs</a:t>
            </a:r>
            <a:r>
              <a:rPr lang="en-US" sz="2800" dirty="0" smtClean="0"/>
              <a:t> are increased so being close to consumers is </a:t>
            </a:r>
            <a:r>
              <a:rPr lang="en-US" b="1" dirty="0" smtClean="0">
                <a:solidFill>
                  <a:srgbClr val="FFFF00"/>
                </a:solidFill>
              </a:rPr>
              <a:t>important!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Situation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56324" name="Picture 4" descr="C:\Users\Owner\AppData\Local\Microsoft\Windows\Temporary Internet Files\Content.IE5\M7A4I806\MC900038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00600"/>
            <a:ext cx="15859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2971800" y="273050"/>
            <a:ext cx="5943600" cy="5853113"/>
          </a:xfrm>
        </p:spPr>
        <p:txBody>
          <a:bodyPr/>
          <a:lstStyle/>
          <a:p>
            <a:pPr algn="just" eaLnBrk="1" hangingPunct="1"/>
            <a:r>
              <a:rPr lang="en-US" sz="3600" b="1" dirty="0" smtClean="0">
                <a:solidFill>
                  <a:srgbClr val="FFFF00"/>
                </a:solidFill>
              </a:rPr>
              <a:t>Single-market manufacturers </a:t>
            </a:r>
            <a:r>
              <a:rPr lang="en-US" sz="3600" dirty="0" smtClean="0"/>
              <a:t>also cluster near their markets.</a:t>
            </a:r>
          </a:p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Example:  </a:t>
            </a:r>
            <a:r>
              <a:rPr lang="en-US" dirty="0" smtClean="0"/>
              <a:t>clothing manufacturers who ship their goods to New  York 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Situation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57348" name="Picture 5" descr="C:\Users\Owner\AppData\Local\Microsoft\Windows\Temporary Internet Files\Content.IE5\7SOKX3GN\MC9002509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17875"/>
            <a:ext cx="35401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3384550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Von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ünen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noted for farmers that perishable products need to be close to large urban markets.</a:t>
            </a:r>
            <a:endParaRPr 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Situation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58372" name="Picture 5" descr="C:\Users\Owner\AppData\Local\Microsoft\Windows\Temporary Internet Files\Content.IE5\POZSG6VI\MC9000902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320675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3200400" y="3124200"/>
            <a:ext cx="5486400" cy="33083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Site factors </a:t>
            </a:r>
            <a:r>
              <a:rPr lang="en-US" dirty="0" smtClean="0"/>
              <a:t>are particular to a geographic location and focus on varying costs of: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land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labor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capital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Site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56324" name="Picture 4" descr="C:\Users\Owner\AppData\Local\Microsoft\Windows\Temporary Internet Files\Content.IE5\M7A4I806\MC90005637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764" y="706582"/>
            <a:ext cx="234277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mtClean="0"/>
              <a:t>Modern factories are located in suburban or rural areas, and </a:t>
            </a:r>
            <a:r>
              <a:rPr lang="en-US" b="1" smtClean="0">
                <a:solidFill>
                  <a:srgbClr val="FFFF00"/>
                </a:solidFill>
              </a:rPr>
              <a:t>NOT</a:t>
            </a:r>
            <a:r>
              <a:rPr lang="en-US" smtClean="0"/>
              <a:t> in center cities, where land costs are prohibitive for the space necessary for production.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Site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57348" name="Picture 4" descr="C:\Users\Owner\AppData\Local\Microsoft\Windows\Temporary Internet Files\Content.IE5\816OX8L9\MP9003904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527" y="3449782"/>
            <a:ext cx="2066544" cy="2897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Climate</a:t>
            </a:r>
            <a:r>
              <a:rPr lang="en-US" dirty="0" smtClean="0"/>
              <a:t> may also impact location decisions, with some industries drawn </a:t>
            </a:r>
            <a:r>
              <a:rPr lang="en-US" smtClean="0"/>
              <a:t>to </a:t>
            </a:r>
            <a:r>
              <a:rPr lang="en-US" smtClean="0"/>
              <a:t>relatively </a:t>
            </a:r>
            <a:r>
              <a:rPr lang="en-US" smtClean="0"/>
              <a:t>mild climates and opportunities for year-round outdoor recreation activities.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Site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61444" name="Picture 4" descr="C:\Users\Owner\AppData\Local\Microsoft\Windows\Temporary Internet Files\Content.IE5\LTLN4AAN\MC9001990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32480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The cost of labor is another consideration, especially for labor-intensive industries.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Examples: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fiber-spinning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weaving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cutting and sewing fabric into clothing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Site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62468" name="Picture 4" descr="C:\Users\Owner\AppData\Local\Microsoft\Windows\Temporary Internet Files\Content.IE5\MSJ24HHB\MC900351522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grayscl/>
          </a:blip>
          <a:srcRect/>
          <a:stretch>
            <a:fillRect/>
          </a:stretch>
        </p:blipFill>
        <p:spPr bwMode="auto">
          <a:xfrm>
            <a:off x="5715000" y="4237038"/>
            <a:ext cx="2232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>
          <a:xfrm>
            <a:off x="3276600" y="3124200"/>
            <a:ext cx="5486400" cy="3460750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Textile industries </a:t>
            </a:r>
            <a:r>
              <a:rPr lang="en-US" dirty="0" smtClean="0"/>
              <a:t>require skilled workers and so they often choose locations where labor costs are low.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Example:  </a:t>
            </a:r>
            <a:r>
              <a:rPr lang="en-US" dirty="0" smtClean="0"/>
              <a:t>China and other Asian countries have cheaper labor.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Site Factors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63492" name="Picture 4" descr="C:\Users\Owner\AppData\Local\Microsoft\Windows\Temporary Internet Files\Content.IE5\MSJ24HHB\MC9003362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2597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3505200" y="273050"/>
            <a:ext cx="5181600" cy="5853113"/>
          </a:xfrm>
        </p:spPr>
        <p:txBody>
          <a:bodyPr/>
          <a:lstStyle/>
          <a:p>
            <a:pPr algn="just" eaLnBrk="1" hangingPunct="1"/>
            <a:r>
              <a:rPr lang="en-US" sz="4000" dirty="0" smtClean="0"/>
              <a:t>Primary industry develops around the location of </a:t>
            </a:r>
            <a:r>
              <a:rPr lang="en-US" sz="4000" b="1" dirty="0" smtClean="0">
                <a:solidFill>
                  <a:srgbClr val="FFFF00"/>
                </a:solidFill>
              </a:rPr>
              <a:t>natural resources.  </a:t>
            </a:r>
          </a:p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Example:  </a:t>
            </a:r>
            <a:r>
              <a:rPr lang="en-US" dirty="0" smtClean="0"/>
              <a:t>the industrial belt in the British Midlands</a:t>
            </a:r>
            <a:r>
              <a:rPr lang="en-US" sz="36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4000" smtClean="0">
                <a:solidFill>
                  <a:schemeClr val="bg1"/>
                </a:solidFill>
              </a:rPr>
              <a:t>Primary Industry</a:t>
            </a:r>
            <a:endParaRPr sz="4000">
              <a:solidFill>
                <a:schemeClr val="bg1"/>
              </a:solidFill>
            </a:endParaRPr>
          </a:p>
        </p:txBody>
      </p:sp>
      <p:pic>
        <p:nvPicPr>
          <p:cNvPr id="18436" name="Picture 4" descr="C:\Users\Owner\AppData\Local\Microsoft\Windows\Temporary Internet Files\Content.IE5\M7A4I806\MC900441828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410200" y="3657600"/>
            <a:ext cx="28638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Sometimes businesses are influenced by the willingness of </a:t>
            </a:r>
            <a:r>
              <a:rPr lang="en-US" b="1" dirty="0" smtClean="0">
                <a:solidFill>
                  <a:srgbClr val="FFFF00"/>
                </a:solidFill>
              </a:rPr>
              <a:t>banks</a:t>
            </a:r>
            <a:r>
              <a:rPr lang="en-US" dirty="0" smtClean="0"/>
              <a:t> in a geographical location to provide loans to entrepreneurs.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Example:  </a:t>
            </a:r>
            <a:r>
              <a:rPr lang="en-US" dirty="0" smtClean="0"/>
              <a:t>California’s Silicon Valley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Banks offered large incentive packages to persuade businesses to locate within their city limits.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200" smtClean="0">
                <a:solidFill>
                  <a:schemeClr val="bg1"/>
                </a:solidFill>
              </a:rPr>
              <a:t>Site Factors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64516" name="Picture 4" descr="C:\Users\Owner\AppData\Local\Microsoft\Windows\Temporary Internet Files\Content.IE5\LTLN4AAN\MC900323507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981200" y="4845050"/>
            <a:ext cx="1866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4146550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Footloose industries </a:t>
            </a:r>
            <a:r>
              <a:rPr lang="en-US" dirty="0" smtClean="0"/>
              <a:t>are neither </a:t>
            </a:r>
            <a:r>
              <a:rPr lang="en-US" smtClean="0"/>
              <a:t>resource nor </a:t>
            </a:r>
            <a:r>
              <a:rPr lang="en-US" dirty="0" smtClean="0"/>
              <a:t>market-oriented.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Example:  </a:t>
            </a:r>
            <a:r>
              <a:rPr lang="en-US" dirty="0" smtClean="0"/>
              <a:t>Both parts and finished products in the manufacture of computers are expensive, so transportation is only a small part of total production costs.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Footloose Industries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65540" name="Picture 5" descr="C:\Users\Owner\AppData\Local\Microsoft\Windows\Temporary Internet Files\Content.IE5\EQG2G7S1\MM90033667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4654550"/>
            <a:ext cx="15017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and Concepts to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for this Session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theory</a:t>
            </a:r>
          </a:p>
          <a:p>
            <a:pPr eaLnBrk="1" hangingPunct="1"/>
            <a:r>
              <a:rPr lang="en-US" smtClean="0"/>
              <a:t>Core</a:t>
            </a:r>
          </a:p>
          <a:p>
            <a:pPr eaLnBrk="1" hangingPunct="1"/>
            <a:r>
              <a:rPr lang="en-US" smtClean="0"/>
              <a:t>Periphery</a:t>
            </a:r>
          </a:p>
          <a:p>
            <a:pPr eaLnBrk="1" hangingPunct="1"/>
            <a:r>
              <a:rPr lang="en-US" smtClean="0"/>
              <a:t>Semi-periphery</a:t>
            </a:r>
          </a:p>
          <a:p>
            <a:pPr eaLnBrk="1" hangingPunct="1"/>
            <a:r>
              <a:rPr lang="en-US" smtClean="0"/>
              <a:t>Variable costs</a:t>
            </a:r>
          </a:p>
          <a:p>
            <a:pPr eaLnBrk="1" hangingPunct="1"/>
            <a:r>
              <a:rPr lang="en-US" smtClean="0"/>
              <a:t>Friction of distance</a:t>
            </a:r>
          </a:p>
          <a:p>
            <a:pPr eaLnBrk="1" hangingPunct="1"/>
            <a:r>
              <a:rPr lang="en-US" smtClean="0"/>
              <a:t>Distance decay</a:t>
            </a:r>
          </a:p>
          <a:p>
            <a:pPr eaLnBrk="1" hangingPunct="1"/>
            <a:r>
              <a:rPr lang="en-US" smtClean="0"/>
              <a:t>Core-Periphery Model</a:t>
            </a:r>
          </a:p>
          <a:p>
            <a:pPr eaLnBrk="1" hangingPunct="1"/>
            <a:r>
              <a:rPr lang="en-US" smtClean="0"/>
              <a:t>Immanuel Wallerstein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495800"/>
          </a:xfrm>
        </p:spPr>
        <p:txBody>
          <a:bodyPr/>
          <a:lstStyle/>
          <a:p>
            <a:pPr eaLnBrk="1" hangingPunct="1"/>
            <a:r>
              <a:rPr lang="en-US" smtClean="0"/>
              <a:t>Dependency theory</a:t>
            </a:r>
          </a:p>
          <a:p>
            <a:pPr eaLnBrk="1" hangingPunct="1"/>
            <a:r>
              <a:rPr lang="en-US" smtClean="0"/>
              <a:t>Alfred Weber</a:t>
            </a:r>
          </a:p>
          <a:p>
            <a:pPr eaLnBrk="1" hangingPunct="1"/>
            <a:r>
              <a:rPr lang="en-US" smtClean="0"/>
              <a:t>Least Cost Theory</a:t>
            </a:r>
          </a:p>
          <a:p>
            <a:pPr eaLnBrk="1" hangingPunct="1"/>
            <a:r>
              <a:rPr lang="en-US" smtClean="0"/>
              <a:t>Agglomeration</a:t>
            </a:r>
          </a:p>
          <a:p>
            <a:pPr eaLnBrk="1" hangingPunct="1"/>
            <a:r>
              <a:rPr lang="en-US" smtClean="0"/>
              <a:t>Transport media</a:t>
            </a:r>
          </a:p>
          <a:p>
            <a:pPr eaLnBrk="1" hangingPunct="1"/>
            <a:r>
              <a:rPr lang="en-US" smtClean="0"/>
              <a:t>Deglomeration</a:t>
            </a:r>
          </a:p>
          <a:p>
            <a:pPr eaLnBrk="1" hangingPunct="1"/>
            <a:r>
              <a:rPr lang="en-US" smtClean="0"/>
              <a:t>Locational interdependence theory</a:t>
            </a:r>
          </a:p>
          <a:p>
            <a:pPr eaLnBrk="1" hangingPunct="1"/>
            <a:r>
              <a:rPr lang="en-US" smtClean="0"/>
              <a:t>Hotelling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and Concepts to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for this Session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Situation </a:t>
            </a:r>
          </a:p>
          <a:p>
            <a:pPr eaLnBrk="1" hangingPunct="1"/>
            <a:r>
              <a:rPr lang="en-US" smtClean="0"/>
              <a:t>Site</a:t>
            </a:r>
          </a:p>
          <a:p>
            <a:pPr eaLnBrk="1" hangingPunct="1"/>
            <a:r>
              <a:rPr lang="en-US" smtClean="0"/>
              <a:t>Bulk-gaining industries</a:t>
            </a:r>
          </a:p>
          <a:p>
            <a:pPr eaLnBrk="1" hangingPunct="1"/>
            <a:r>
              <a:rPr lang="en-US" smtClean="0"/>
              <a:t>Bulk-reducing industries</a:t>
            </a:r>
          </a:p>
          <a:p>
            <a:pPr eaLnBrk="1" hangingPunct="1"/>
            <a:r>
              <a:rPr lang="en-US" smtClean="0"/>
              <a:t>Single market manufacturers</a:t>
            </a:r>
          </a:p>
          <a:p>
            <a:pPr eaLnBrk="1" hangingPunct="1"/>
            <a:r>
              <a:rPr lang="en-US" smtClean="0"/>
              <a:t>Footloose industries</a:t>
            </a:r>
          </a:p>
        </p:txBody>
      </p:sp>
      <p:pic>
        <p:nvPicPr>
          <p:cNvPr id="67588" name="Picture 4" descr="C:\Users\Owner\AppData\Local\Microsoft\Windows\Temporary Internet Files\Content.IE5\7SOKX3GN\MC9002979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2209800"/>
            <a:ext cx="3400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200400" y="2667000"/>
            <a:ext cx="5486400" cy="37655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As transportation improves,  </a:t>
            </a:r>
            <a:r>
              <a:rPr lang="en-US" b="1" dirty="0" smtClean="0">
                <a:solidFill>
                  <a:srgbClr val="FFFF00"/>
                </a:solidFill>
              </a:rPr>
              <a:t>secondary industry </a:t>
            </a:r>
            <a:r>
              <a:rPr lang="en-US" dirty="0" smtClean="0"/>
              <a:t>develops.</a:t>
            </a:r>
          </a:p>
          <a:p>
            <a:pPr algn="just" eaLnBrk="1" hangingPunct="1"/>
            <a:r>
              <a:rPr lang="en-US" dirty="0" smtClean="0"/>
              <a:t>Secondary industry is less dependent on </a:t>
            </a:r>
            <a:r>
              <a:rPr lang="en-US" b="1" dirty="0" smtClean="0">
                <a:solidFill>
                  <a:srgbClr val="FFFF00"/>
                </a:solidFill>
              </a:rPr>
              <a:t>resource location.</a:t>
            </a:r>
          </a:p>
          <a:p>
            <a:pPr algn="just" eaLnBrk="1" hangingPunct="1"/>
            <a:r>
              <a:rPr lang="en-US" dirty="0" smtClean="0"/>
              <a:t>Raw materials may be </a:t>
            </a:r>
            <a:r>
              <a:rPr lang="en-US" b="1" dirty="0" smtClean="0">
                <a:solidFill>
                  <a:srgbClr val="FFFF00"/>
                </a:solidFill>
              </a:rPr>
              <a:t>transported </a:t>
            </a:r>
            <a:r>
              <a:rPr lang="en-US" dirty="0" smtClean="0"/>
              <a:t>to factories for manufacturing.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Secondary Industry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19460" name="Picture 5" descr="C:\Users\Owner\AppData\Local\Microsoft\Windows\Temporary Internet Files\Content.IE5\POZSG6VI\MC900183434[1].wmf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grayscl/>
          </a:blip>
          <a:srcRect/>
          <a:stretch>
            <a:fillRect/>
          </a:stretch>
        </p:blipFill>
        <p:spPr bwMode="auto">
          <a:xfrm>
            <a:off x="4724400" y="452438"/>
            <a:ext cx="21336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3429000" y="609600"/>
            <a:ext cx="5486400" cy="35369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Variable costs  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Energy, labor, and transportation are less expensive in some areas than others.  Low costs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encourage industries to develop.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Secondary Industry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048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Location depends on several factors.</a:t>
            </a:r>
          </a:p>
        </p:txBody>
      </p:sp>
      <p:pic>
        <p:nvPicPr>
          <p:cNvPr id="19461" name="Picture 5" descr="C:\Users\Owner\AppData\Local\Microsoft\Windows\Temporary Internet Files\Content.IE5\7SOKX3GN\MC90021198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31180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3048000" y="3886200"/>
            <a:ext cx="5715000" cy="266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Distance decay</a:t>
            </a:r>
          </a:p>
          <a:p>
            <a:pPr lvl="1" algn="just" eaLnBrk="1" hangingPunct="1"/>
            <a:r>
              <a:rPr lang="en-US" sz="3200" dirty="0" smtClean="0"/>
              <a:t>As distance increases, business activity decreases until it becomes impractical to do business.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200" smtClean="0">
                <a:solidFill>
                  <a:schemeClr val="bg1"/>
                </a:solidFill>
              </a:rPr>
              <a:t>Secondary Industry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2150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Location depends on several factors.</a:t>
            </a:r>
          </a:p>
        </p:txBody>
      </p:sp>
      <p:pic>
        <p:nvPicPr>
          <p:cNvPr id="21509" name="Picture 5" descr="C:\Users\Owner\AppData\Local\Microsoft\Windows\Temporary Internet Files\Content.IE5\POZSG6VI\MC900090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331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So…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Where are industries more likely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to serve markets?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 nearby places, </a:t>
            </a:r>
            <a:r>
              <a:rPr lang="en-US" sz="3600" dirty="0" smtClean="0"/>
              <a:t>largely because of </a:t>
            </a:r>
            <a:r>
              <a:rPr lang="en-US" sz="3600" b="1" dirty="0" smtClean="0">
                <a:solidFill>
                  <a:srgbClr val="FFFF00"/>
                </a:solidFill>
              </a:rPr>
              <a:t>friction of distance.</a:t>
            </a:r>
          </a:p>
        </p:txBody>
      </p:sp>
      <p:pic>
        <p:nvPicPr>
          <p:cNvPr id="22532" name="Picture 6" descr="C:\Users\Owner\AppData\Local\Microsoft\Windows\Temporary Internet Files\Content.IE5\WOJ510GU\MM90028889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2200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1481</Words>
  <Application>Microsoft Office PowerPoint</Application>
  <PresentationFormat>On-screen Show (4:3)</PresentationFormat>
  <Paragraphs>209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Thatch</vt:lpstr>
      <vt:lpstr>Unit Six: INDUSTRIALIZATION</vt:lpstr>
      <vt:lpstr>THE EVOLUTION OF ECONOMIC CORES  AND PERIPHERIES</vt:lpstr>
      <vt:lpstr>Why did industrial growth occur in some areas and not others?</vt:lpstr>
      <vt:lpstr>Why did industrial growth occur in some areas and not others?</vt:lpstr>
      <vt:lpstr>Primary Industry</vt:lpstr>
      <vt:lpstr>Secondary Industry</vt:lpstr>
      <vt:lpstr>Secondary Industry</vt:lpstr>
      <vt:lpstr>Secondary Industry</vt:lpstr>
      <vt:lpstr>So…</vt:lpstr>
      <vt:lpstr>IMMANUEL WALLERSTEIN</vt:lpstr>
      <vt:lpstr>The Core-Periphery Model</vt:lpstr>
      <vt:lpstr>The Core-Periphery Model</vt:lpstr>
      <vt:lpstr>The Core-Periphery Model</vt:lpstr>
      <vt:lpstr>The Core-Periphery Model</vt:lpstr>
      <vt:lpstr>The Core-Periphery Model</vt:lpstr>
      <vt:lpstr>The Core-Periphery Model</vt:lpstr>
      <vt:lpstr>The Core-Periphery Model</vt:lpstr>
      <vt:lpstr>WEBER’S MODEL FOR THE LOCATION OF INDUSTRIES</vt:lpstr>
      <vt:lpstr>Alfred Weber</vt:lpstr>
      <vt:lpstr>Alfred Weber</vt:lpstr>
      <vt:lpstr>Weber’s Least Cost Theory</vt:lpstr>
      <vt:lpstr>Transportation</vt:lpstr>
      <vt:lpstr>Transport Media</vt:lpstr>
      <vt:lpstr>Labor</vt:lpstr>
      <vt:lpstr>Labor</vt:lpstr>
      <vt:lpstr>Agglomeration</vt:lpstr>
      <vt:lpstr>Agglomeration</vt:lpstr>
      <vt:lpstr>Agglomeration</vt:lpstr>
      <vt:lpstr>Agglomeration</vt:lpstr>
      <vt:lpstr>Criticism of Least Cost Theory</vt:lpstr>
      <vt:lpstr>LOCATIONAL INTERDEPENDENCE THEORY</vt:lpstr>
      <vt:lpstr>Locational Interdependence Theory</vt:lpstr>
      <vt:lpstr>Locational Interdependence Theory</vt:lpstr>
      <vt:lpstr>Locational Interdependence Theory</vt:lpstr>
      <vt:lpstr>Locational Interdependence Theory</vt:lpstr>
      <vt:lpstr>Locational Interdependence Theory</vt:lpstr>
      <vt:lpstr>Slide 37</vt:lpstr>
      <vt:lpstr>SITUATION AND SITE FACTORS</vt:lpstr>
      <vt:lpstr>Geography provides companies with two types of production costs:     situation   and   site factors</vt:lpstr>
      <vt:lpstr>Situation Factors</vt:lpstr>
      <vt:lpstr>Situation Factors</vt:lpstr>
      <vt:lpstr>Situation Factors</vt:lpstr>
      <vt:lpstr>Situation Factors</vt:lpstr>
      <vt:lpstr>Situation Factors</vt:lpstr>
      <vt:lpstr>Site Factors</vt:lpstr>
      <vt:lpstr>Site Factors</vt:lpstr>
      <vt:lpstr>Site Factors</vt:lpstr>
      <vt:lpstr>Site Factors</vt:lpstr>
      <vt:lpstr>Site Factors</vt:lpstr>
      <vt:lpstr>Site Factors</vt:lpstr>
      <vt:lpstr>Footloose Industries</vt:lpstr>
      <vt:lpstr>Key Terms and Concepts to  Review for this Session</vt:lpstr>
      <vt:lpstr>Key Terms and Concepts to  Review for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Six: INDUSTRIALIZATION</dc:title>
  <dc:creator>Owner</dc:creator>
  <cp:lastModifiedBy>Ethel Wood</cp:lastModifiedBy>
  <cp:revision>26</cp:revision>
  <dcterms:created xsi:type="dcterms:W3CDTF">2011-03-21T11:36:49Z</dcterms:created>
  <dcterms:modified xsi:type="dcterms:W3CDTF">2013-02-07T02:09:00Z</dcterms:modified>
</cp:coreProperties>
</file>