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1" r:id="rId4"/>
    <p:sldId id="264" r:id="rId5"/>
    <p:sldId id="262" r:id="rId6"/>
    <p:sldId id="263" r:id="rId7"/>
    <p:sldId id="265" r:id="rId8"/>
    <p:sldId id="267" r:id="rId9"/>
    <p:sldId id="268" r:id="rId10"/>
    <p:sldId id="312" r:id="rId11"/>
    <p:sldId id="266" r:id="rId12"/>
    <p:sldId id="269" r:id="rId13"/>
    <p:sldId id="270" r:id="rId14"/>
    <p:sldId id="271" r:id="rId15"/>
    <p:sldId id="273" r:id="rId16"/>
    <p:sldId id="272" r:id="rId17"/>
    <p:sldId id="275" r:id="rId18"/>
    <p:sldId id="277" r:id="rId19"/>
    <p:sldId id="276" r:id="rId20"/>
    <p:sldId id="278" r:id="rId21"/>
    <p:sldId id="313" r:id="rId22"/>
    <p:sldId id="279" r:id="rId23"/>
    <p:sldId id="280" r:id="rId24"/>
    <p:sldId id="286" r:id="rId25"/>
    <p:sldId id="281" r:id="rId26"/>
    <p:sldId id="282" r:id="rId27"/>
    <p:sldId id="283" r:id="rId28"/>
    <p:sldId id="284" r:id="rId29"/>
    <p:sldId id="287" r:id="rId30"/>
    <p:sldId id="288" r:id="rId31"/>
    <p:sldId id="289" r:id="rId32"/>
    <p:sldId id="290" r:id="rId33"/>
    <p:sldId id="291" r:id="rId34"/>
    <p:sldId id="292" r:id="rId35"/>
    <p:sldId id="293" r:id="rId36"/>
    <p:sldId id="285" r:id="rId37"/>
    <p:sldId id="294" r:id="rId38"/>
    <p:sldId id="296" r:id="rId39"/>
    <p:sldId id="297" r:id="rId40"/>
    <p:sldId id="295" r:id="rId41"/>
    <p:sldId id="298" r:id="rId42"/>
    <p:sldId id="299" r:id="rId43"/>
    <p:sldId id="300" r:id="rId44"/>
    <p:sldId id="301" r:id="rId45"/>
    <p:sldId id="304" r:id="rId46"/>
    <p:sldId id="302" r:id="rId47"/>
    <p:sldId id="303" r:id="rId48"/>
    <p:sldId id="305" r:id="rId49"/>
    <p:sldId id="315" r:id="rId50"/>
    <p:sldId id="306" r:id="rId51"/>
    <p:sldId id="307" r:id="rId52"/>
    <p:sldId id="308" r:id="rId53"/>
    <p:sldId id="309" r:id="rId54"/>
    <p:sldId id="310" r:id="rId55"/>
    <p:sldId id="311" r:id="rId56"/>
    <p:sldId id="260"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w Cen MT" pitchFamily="34" charset="0"/>
        <a:ea typeface="+mn-ea"/>
        <a:cs typeface="Arial" charset="0"/>
      </a:defRPr>
    </a:lvl1pPr>
    <a:lvl2pPr marL="457200" algn="l" rtl="0" fontAlgn="base">
      <a:spcBef>
        <a:spcPct val="0"/>
      </a:spcBef>
      <a:spcAft>
        <a:spcPct val="0"/>
      </a:spcAft>
      <a:defRPr kern="1200">
        <a:solidFill>
          <a:schemeClr val="tx1"/>
        </a:solidFill>
        <a:latin typeface="Tw Cen MT" pitchFamily="34" charset="0"/>
        <a:ea typeface="+mn-ea"/>
        <a:cs typeface="Arial" charset="0"/>
      </a:defRPr>
    </a:lvl2pPr>
    <a:lvl3pPr marL="914400" algn="l" rtl="0" fontAlgn="base">
      <a:spcBef>
        <a:spcPct val="0"/>
      </a:spcBef>
      <a:spcAft>
        <a:spcPct val="0"/>
      </a:spcAft>
      <a:defRPr kern="1200">
        <a:solidFill>
          <a:schemeClr val="tx1"/>
        </a:solidFill>
        <a:latin typeface="Tw Cen MT" pitchFamily="34" charset="0"/>
        <a:ea typeface="+mn-ea"/>
        <a:cs typeface="Arial" charset="0"/>
      </a:defRPr>
    </a:lvl3pPr>
    <a:lvl4pPr marL="1371600" algn="l" rtl="0" fontAlgn="base">
      <a:spcBef>
        <a:spcPct val="0"/>
      </a:spcBef>
      <a:spcAft>
        <a:spcPct val="0"/>
      </a:spcAft>
      <a:defRPr kern="1200">
        <a:solidFill>
          <a:schemeClr val="tx1"/>
        </a:solidFill>
        <a:latin typeface="Tw Cen MT" pitchFamily="34" charset="0"/>
        <a:ea typeface="+mn-ea"/>
        <a:cs typeface="Arial" charset="0"/>
      </a:defRPr>
    </a:lvl4pPr>
    <a:lvl5pPr marL="1828800" algn="l" rtl="0" fontAlgn="base">
      <a:spcBef>
        <a:spcPct val="0"/>
      </a:spcBef>
      <a:spcAft>
        <a:spcPct val="0"/>
      </a:spcAft>
      <a:defRPr kern="1200">
        <a:solidFill>
          <a:schemeClr val="tx1"/>
        </a:solidFill>
        <a:latin typeface="Tw Cen MT" pitchFamily="34" charset="0"/>
        <a:ea typeface="+mn-ea"/>
        <a:cs typeface="Arial" charset="0"/>
      </a:defRPr>
    </a:lvl5pPr>
    <a:lvl6pPr marL="2286000" algn="l" defTabSz="914400" rtl="0" eaLnBrk="1" latinLnBrk="0" hangingPunct="1">
      <a:defRPr kern="1200">
        <a:solidFill>
          <a:schemeClr val="tx1"/>
        </a:solidFill>
        <a:latin typeface="Tw Cen MT" pitchFamily="34" charset="0"/>
        <a:ea typeface="+mn-ea"/>
        <a:cs typeface="Arial" charset="0"/>
      </a:defRPr>
    </a:lvl6pPr>
    <a:lvl7pPr marL="2743200" algn="l" defTabSz="914400" rtl="0" eaLnBrk="1" latinLnBrk="0" hangingPunct="1">
      <a:defRPr kern="1200">
        <a:solidFill>
          <a:schemeClr val="tx1"/>
        </a:solidFill>
        <a:latin typeface="Tw Cen MT" pitchFamily="34" charset="0"/>
        <a:ea typeface="+mn-ea"/>
        <a:cs typeface="Arial" charset="0"/>
      </a:defRPr>
    </a:lvl7pPr>
    <a:lvl8pPr marL="3200400" algn="l" defTabSz="914400" rtl="0" eaLnBrk="1" latinLnBrk="0" hangingPunct="1">
      <a:defRPr kern="1200">
        <a:solidFill>
          <a:schemeClr val="tx1"/>
        </a:solidFill>
        <a:latin typeface="Tw Cen MT" pitchFamily="34" charset="0"/>
        <a:ea typeface="+mn-ea"/>
        <a:cs typeface="Arial" charset="0"/>
      </a:defRPr>
    </a:lvl8pPr>
    <a:lvl9pPr marL="3657600" algn="l" defTabSz="914400" rtl="0" eaLnBrk="1" latinLnBrk="0" hangingPunct="1">
      <a:defRPr kern="1200">
        <a:solidFill>
          <a:schemeClr val="tx1"/>
        </a:solidFill>
        <a:latin typeface="Tw Cen MT"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14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30163"/>
            <a:ext cx="9067800" cy="6889751"/>
            <a:chOff x="0" y="-30477"/>
            <a:chExt cx="9067800" cy="6889273"/>
          </a:xfrm>
        </p:grpSpPr>
        <p:cxnSp>
          <p:nvCxnSpPr>
            <p:cNvPr id="5" name="Straight Connector 4"/>
            <p:cNvCxnSpPr/>
            <p:nvPr/>
          </p:nvCxnSpPr>
          <p:spPr>
            <a:xfrm rot="16200000" flipH="1">
              <a:off x="-1447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16380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14856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2382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33144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371362" y="2971246"/>
              <a:ext cx="6857524"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2819162"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704862"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2133362"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31239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1828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28191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2438162" y="3123646"/>
              <a:ext cx="6857524"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731724"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141968"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9141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855549"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26429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1953974" y="3325258"/>
              <a:ext cx="6857524" cy="206375"/>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23619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21333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106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876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028938" y="3237946"/>
              <a:ext cx="6857524"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236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7998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52161"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304562" y="3199846"/>
              <a:ext cx="6857524"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90262"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381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6093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6860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3045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028462"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782876"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3726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600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59051"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283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560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52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381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27434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20957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27053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1829038" y="3276046"/>
              <a:ext cx="6857524"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10670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2362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2646601" y="2722008"/>
              <a:ext cx="6857524"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30490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2895838"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2389426"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22370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17528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19814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3467338"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3467338"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4038839"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3886438"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4000738"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4572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37340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3619738"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42150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4343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4572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258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067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5219938"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487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5528707" y="3318116"/>
              <a:ext cx="6887685"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4850051" y="3226833"/>
              <a:ext cx="6857524"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5562839" y="3428446"/>
              <a:ext cx="6857524"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2552938" y="3390346"/>
              <a:ext cx="6857524"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3048238" y="3352246"/>
              <a:ext cx="6857524"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3238738" y="3237946"/>
              <a:ext cx="6857524"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2133838" y="3276046"/>
              <a:ext cx="6857524"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31482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37721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4229338" y="2933146"/>
              <a:ext cx="6857524"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1371044" y="3200640"/>
              <a:ext cx="6859112"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nvGrpSpPr>
          <p:cNvPr id="89" name="Group 92"/>
          <p:cNvGrpSpPr>
            <a:grpSpLocks/>
          </p:cNvGrpSpPr>
          <p:nvPr/>
        </p:nvGrpSpPr>
        <p:grpSpPr bwMode="auto">
          <a:xfrm>
            <a:off x="0" y="2057400"/>
            <a:ext cx="4802188" cy="2820988"/>
            <a:chOff x="0" y="2057400"/>
            <a:chExt cx="4801394" cy="2820988"/>
          </a:xfrm>
        </p:grpSpPr>
        <p:cxnSp>
          <p:nvCxnSpPr>
            <p:cNvPr id="90" name="Straight Connector 89"/>
            <p:cNvCxnSpPr/>
            <p:nvPr/>
          </p:nvCxnSpPr>
          <p:spPr>
            <a:xfrm>
              <a:off x="0" y="20574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0" y="48768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3391694" y="3467100"/>
              <a:ext cx="2817812"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3" name="Date Placeholder 3"/>
          <p:cNvSpPr>
            <a:spLocks noGrp="1"/>
          </p:cNvSpPr>
          <p:nvPr>
            <p:ph type="dt" sz="half" idx="10"/>
          </p:nvPr>
        </p:nvSpPr>
        <p:spPr/>
        <p:txBody>
          <a:bodyPr/>
          <a:lstStyle>
            <a:lvl1pPr fontAlgn="auto">
              <a:spcBef>
                <a:spcPts val="0"/>
              </a:spcBef>
              <a:spcAft>
                <a:spcPts val="0"/>
              </a:spcAft>
              <a:defRPr dirty="0">
                <a:latin typeface="+mn-lt"/>
              </a:defRPr>
            </a:lvl1pPr>
          </a:lstStyle>
          <a:p>
            <a:pPr>
              <a:defRPr/>
            </a:pPr>
            <a:endParaRPr lang="en-US"/>
          </a:p>
        </p:txBody>
      </p:sp>
      <p:sp>
        <p:nvSpPr>
          <p:cNvPr id="94" name="Footer Placeholder 4"/>
          <p:cNvSpPr>
            <a:spLocks noGrp="1"/>
          </p:cNvSpPr>
          <p:nvPr>
            <p:ph type="ftr" sz="quarter" idx="11"/>
          </p:nvPr>
        </p:nvSpPr>
        <p:spPr/>
        <p:txBody>
          <a:bodyPr/>
          <a:lstStyle>
            <a:lvl1pPr fontAlgn="auto">
              <a:spcBef>
                <a:spcPts val="0"/>
              </a:spcBef>
              <a:spcAft>
                <a:spcPts val="0"/>
              </a:spcAft>
              <a:defRPr dirty="0">
                <a:latin typeface="+mn-lt"/>
              </a:defRPr>
            </a:lvl1pPr>
          </a:lstStyle>
          <a:p>
            <a:pPr>
              <a:defRPr/>
            </a:pPr>
            <a:endParaRPr lang="en-US"/>
          </a:p>
        </p:txBody>
      </p:sp>
      <p:sp>
        <p:nvSpPr>
          <p:cNvPr id="95"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310E2793-D285-402D-918E-EC1E019AFFF7}" type="slidenum">
              <a:rPr lang="en-US"/>
              <a:pPr>
                <a:defRPr/>
              </a:pPr>
              <a:t>‹#›</a:t>
            </a:fld>
            <a:endParaRPr lang="en-US" dirty="0"/>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dirty="0">
                <a:latin typeface="+mn-l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dirty="0">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94379442-8B8F-4B83-AB2D-4B89C6767485}" type="slidenum">
              <a:rPr lang="en-US"/>
              <a:pPr>
                <a:defRPr/>
              </a:pPr>
              <a:t>‹#›</a:t>
            </a:fld>
            <a:endParaRPr lang="en-US" dirty="0"/>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dirty="0">
                <a:latin typeface="+mn-l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dirty="0">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DC8DF9A4-D637-44B2-BBAD-45927424E796}" type="slidenum">
              <a:rPr lang="en-US"/>
              <a:pPr>
                <a:defRPr/>
              </a:pPr>
              <a:t>‹#›</a:t>
            </a:fld>
            <a:endParaRPr lang="en-US" dirty="0"/>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dirty="0">
                <a:latin typeface="+mn-l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dirty="0">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5C347245-90CA-4F69-B42C-22D2333A8AAC}" type="slidenum">
              <a:rPr lang="en-US"/>
              <a:pPr>
                <a:defRPr/>
              </a:pPr>
              <a:t>‹#›</a:t>
            </a:fld>
            <a:endParaRPr lang="en-US" dirty="0"/>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4" name="Group 92"/>
          <p:cNvGrpSpPr>
            <a:grpSpLocks/>
          </p:cNvGrpSpPr>
          <p:nvPr/>
        </p:nvGrpSpPr>
        <p:grpSpPr bwMode="auto">
          <a:xfrm>
            <a:off x="0" y="-30163"/>
            <a:ext cx="9067800" cy="4846638"/>
            <a:chOff x="1" y="-30477"/>
            <a:chExt cx="9067799" cy="4526277"/>
          </a:xfrm>
        </p:grpSpPr>
        <p:cxnSp>
          <p:nvCxnSpPr>
            <p:cNvPr id="5" name="Straight Connector 4"/>
            <p:cNvCxnSpPr/>
            <p:nvPr/>
          </p:nvCxnSpPr>
          <p:spPr>
            <a:xfrm rot="16200000" flipH="1">
              <a:off x="-2715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4620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096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206226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213846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95360" y="1785840"/>
              <a:ext cx="450552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1643160"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52886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95736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94796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652560"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6431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790370" y="2019629"/>
              <a:ext cx="4495143"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555722"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4034"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618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7954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1466947"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777972"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11859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9573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224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2052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204939" y="2052540"/>
              <a:ext cx="450552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5234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37614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024634"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871440" y="2014440"/>
              <a:ext cx="450552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98574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155724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5666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18620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8714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47540"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1958878"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25486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776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835053"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047653"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1736628"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3286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5572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39194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32717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8813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3005039" y="2090640"/>
              <a:ext cx="4505521"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22430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3538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822602" y="1536602"/>
              <a:ext cx="4505521"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42250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4071839"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56542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34130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29288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3081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4643339"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4643339"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5215633"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5062439"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5176739"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57482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49100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4795739"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3910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55196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748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6434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6243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63959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05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6709412" y="2137412"/>
              <a:ext cx="4526277"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026052" y="2041427"/>
              <a:ext cx="4505521"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38840" y="2241452"/>
              <a:ext cx="4505521"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3728939" y="2204940"/>
              <a:ext cx="450552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4224239" y="2166840"/>
              <a:ext cx="450552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4414739" y="2052540"/>
              <a:ext cx="450552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309839" y="2090640"/>
              <a:ext cx="450552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3242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49481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5405339" y="1747740"/>
              <a:ext cx="450552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25478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0" y="4311650"/>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cxnSp>
        <p:nvCxnSpPr>
          <p:cNvPr id="89" name="Straight Connector 88"/>
          <p:cNvCxnSpPr/>
          <p:nvPr/>
        </p:nvCxnSpPr>
        <p:spPr>
          <a:xfrm>
            <a:off x="0" y="438785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0" y="6138863"/>
            <a:ext cx="9144000"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91" name="Date Placeholder 1"/>
          <p:cNvSpPr>
            <a:spLocks noGrp="1"/>
          </p:cNvSpPr>
          <p:nvPr>
            <p:ph type="dt" sz="half" idx="10"/>
          </p:nvPr>
        </p:nvSpPr>
        <p:spPr/>
        <p:txBody>
          <a:bodyPr/>
          <a:lstStyle>
            <a:lvl1pPr fontAlgn="auto">
              <a:spcBef>
                <a:spcPts val="0"/>
              </a:spcBef>
              <a:spcAft>
                <a:spcPts val="0"/>
              </a:spcAft>
              <a:defRPr dirty="0">
                <a:solidFill>
                  <a:srgbClr val="1D3641"/>
                </a:solidFill>
                <a:latin typeface="+mn-lt"/>
              </a:defRPr>
            </a:lvl1pPr>
          </a:lstStyle>
          <a:p>
            <a:pPr>
              <a:defRPr/>
            </a:pPr>
            <a:endParaRPr lang="en-US"/>
          </a:p>
        </p:txBody>
      </p:sp>
      <p:sp>
        <p:nvSpPr>
          <p:cNvPr id="92" name="Footer Placeholder 90"/>
          <p:cNvSpPr>
            <a:spLocks noGrp="1"/>
          </p:cNvSpPr>
          <p:nvPr>
            <p:ph type="ftr" sz="quarter" idx="11"/>
          </p:nvPr>
        </p:nvSpPr>
        <p:spPr/>
        <p:txBody>
          <a:bodyPr/>
          <a:lstStyle>
            <a:lvl1pPr fontAlgn="auto">
              <a:spcBef>
                <a:spcPts val="0"/>
              </a:spcBef>
              <a:spcAft>
                <a:spcPts val="0"/>
              </a:spcAft>
              <a:defRPr dirty="0">
                <a:solidFill>
                  <a:srgbClr val="1D3641"/>
                </a:solidFill>
                <a:latin typeface="+mn-lt"/>
              </a:defRPr>
            </a:lvl1pPr>
          </a:lstStyle>
          <a:p>
            <a:pPr>
              <a:defRPr/>
            </a:pPr>
            <a:endParaRPr lang="en-US"/>
          </a:p>
        </p:txBody>
      </p:sp>
      <p:sp>
        <p:nvSpPr>
          <p:cNvPr id="93" name="Slide Number Placeholder 91"/>
          <p:cNvSpPr>
            <a:spLocks noGrp="1"/>
          </p:cNvSpPr>
          <p:nvPr>
            <p:ph type="sldNum" sz="quarter" idx="12"/>
          </p:nvPr>
        </p:nvSpPr>
        <p:spPr/>
        <p:txBody>
          <a:bodyPr/>
          <a:lstStyle>
            <a:lvl1pPr fontAlgn="auto">
              <a:spcBef>
                <a:spcPts val="0"/>
              </a:spcBef>
              <a:spcAft>
                <a:spcPts val="0"/>
              </a:spcAft>
              <a:defRPr>
                <a:solidFill>
                  <a:srgbClr val="1D3641"/>
                </a:solidFill>
                <a:latin typeface="+mn-lt"/>
              </a:defRPr>
            </a:lvl1pPr>
          </a:lstStyle>
          <a:p>
            <a:pPr>
              <a:defRPr/>
            </a:pPr>
            <a:fld id="{EFCC978E-C4B6-4B46-9CAE-98F3F0912A3E}"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fontAlgn="auto">
              <a:spcBef>
                <a:spcPts val="0"/>
              </a:spcBef>
              <a:spcAft>
                <a:spcPts val="0"/>
              </a:spcAft>
              <a:defRPr dirty="0">
                <a:latin typeface="+mn-lt"/>
              </a:defRPr>
            </a:lvl1pPr>
          </a:lstStyle>
          <a:p>
            <a:pPr>
              <a:defRPr/>
            </a:pPr>
            <a:endParaRPr lang="en-US"/>
          </a:p>
        </p:txBody>
      </p:sp>
      <p:sp>
        <p:nvSpPr>
          <p:cNvPr id="6" name="Footer Placeholder 4"/>
          <p:cNvSpPr>
            <a:spLocks noGrp="1"/>
          </p:cNvSpPr>
          <p:nvPr>
            <p:ph type="ftr" sz="quarter" idx="11"/>
          </p:nvPr>
        </p:nvSpPr>
        <p:spPr/>
        <p:txBody>
          <a:bodyPr/>
          <a:lstStyle>
            <a:lvl1pPr fontAlgn="auto">
              <a:spcBef>
                <a:spcPts val="0"/>
              </a:spcBef>
              <a:spcAft>
                <a:spcPts val="0"/>
              </a:spcAft>
              <a:defRPr dirty="0">
                <a:latin typeface="+mn-lt"/>
              </a:defRPr>
            </a:lvl1pPr>
          </a:lstStyle>
          <a:p>
            <a:pPr>
              <a:defRPr/>
            </a:pPr>
            <a:endParaRPr 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F325C33E-1D6D-44A7-86F8-8C8E79D59A1C}" type="slidenum">
              <a:rPr lang="en-US"/>
              <a:pPr>
                <a:defRPr/>
              </a:pPr>
              <a:t>‹#›</a:t>
            </a:fld>
            <a:endParaRPr lang="en-US" dirty="0"/>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fontAlgn="auto">
              <a:spcBef>
                <a:spcPts val="0"/>
              </a:spcBef>
              <a:spcAft>
                <a:spcPts val="0"/>
              </a:spcAft>
              <a:defRPr dirty="0">
                <a:latin typeface="+mn-lt"/>
              </a:defRPr>
            </a:lvl1pPr>
          </a:lstStyle>
          <a:p>
            <a:pPr>
              <a:defRPr/>
            </a:pPr>
            <a:endParaRPr lang="en-US"/>
          </a:p>
        </p:txBody>
      </p:sp>
      <p:sp>
        <p:nvSpPr>
          <p:cNvPr id="8" name="Footer Placeholder 4"/>
          <p:cNvSpPr>
            <a:spLocks noGrp="1"/>
          </p:cNvSpPr>
          <p:nvPr>
            <p:ph type="ftr" sz="quarter" idx="11"/>
          </p:nvPr>
        </p:nvSpPr>
        <p:spPr/>
        <p:txBody>
          <a:bodyPr/>
          <a:lstStyle>
            <a:lvl1pPr fontAlgn="auto">
              <a:spcBef>
                <a:spcPts val="0"/>
              </a:spcBef>
              <a:spcAft>
                <a:spcPts val="0"/>
              </a:spcAft>
              <a:defRPr dirty="0">
                <a:latin typeface="+mn-lt"/>
              </a:defRPr>
            </a:lvl1pPr>
          </a:lstStyle>
          <a:p>
            <a:pPr>
              <a:defRPr/>
            </a:pPr>
            <a:endParaRPr lang="en-US"/>
          </a:p>
        </p:txBody>
      </p:sp>
      <p:sp>
        <p:nvSpPr>
          <p:cNvPr id="9"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97D75B10-586F-49D7-9EBA-C6BDEBAF2A5B}" type="slidenum">
              <a:rPr lang="en-US"/>
              <a:pPr>
                <a:defRPr/>
              </a:pPr>
              <a:t>‹#›</a:t>
            </a:fld>
            <a:endParaRPr lang="en-US" dirty="0"/>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fontAlgn="auto">
              <a:spcBef>
                <a:spcPts val="0"/>
              </a:spcBef>
              <a:spcAft>
                <a:spcPts val="0"/>
              </a:spcAft>
              <a:defRPr dirty="0">
                <a:latin typeface="+mn-lt"/>
              </a:defRPr>
            </a:lvl1pPr>
          </a:lstStyle>
          <a:p>
            <a:pPr>
              <a:defRPr/>
            </a:pPr>
            <a:endParaRPr lang="en-US"/>
          </a:p>
        </p:txBody>
      </p:sp>
      <p:sp>
        <p:nvSpPr>
          <p:cNvPr id="4" name="Footer Placeholder 4"/>
          <p:cNvSpPr>
            <a:spLocks noGrp="1"/>
          </p:cNvSpPr>
          <p:nvPr>
            <p:ph type="ftr" sz="quarter" idx="11"/>
          </p:nvPr>
        </p:nvSpPr>
        <p:spPr/>
        <p:txBody>
          <a:bodyPr/>
          <a:lstStyle>
            <a:lvl1pPr fontAlgn="auto">
              <a:spcBef>
                <a:spcPts val="0"/>
              </a:spcBef>
              <a:spcAft>
                <a:spcPts val="0"/>
              </a:spcAft>
              <a:defRPr dirty="0">
                <a:latin typeface="+mn-lt"/>
              </a:defRPr>
            </a:lvl1pPr>
          </a:lstStyle>
          <a:p>
            <a:pPr>
              <a:defRPr/>
            </a:pPr>
            <a:endParaRPr lang="en-US"/>
          </a:p>
        </p:txBody>
      </p:sp>
      <p:sp>
        <p:nvSpPr>
          <p:cNvPr id="5"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2C993831-067C-4D1D-BD0D-404B5EAA834D}" type="slidenum">
              <a:rPr lang="en-US"/>
              <a:pPr>
                <a:defRPr/>
              </a:pPr>
              <a:t>‹#›</a:t>
            </a:fld>
            <a:endParaRPr lang="en-US" dirty="0"/>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fontAlgn="auto">
              <a:spcBef>
                <a:spcPts val="0"/>
              </a:spcBef>
              <a:spcAft>
                <a:spcPts val="0"/>
              </a:spcAft>
              <a:defRPr dirty="0">
                <a:latin typeface="+mn-lt"/>
              </a:defRPr>
            </a:lvl1pPr>
          </a:lstStyle>
          <a:p>
            <a:pPr>
              <a:defRPr/>
            </a:pPr>
            <a:endParaRPr lang="en-US"/>
          </a:p>
        </p:txBody>
      </p:sp>
      <p:sp>
        <p:nvSpPr>
          <p:cNvPr id="3" name="Footer Placeholder 4"/>
          <p:cNvSpPr>
            <a:spLocks noGrp="1"/>
          </p:cNvSpPr>
          <p:nvPr>
            <p:ph type="ftr" sz="quarter" idx="11"/>
          </p:nvPr>
        </p:nvSpPr>
        <p:spPr/>
        <p:txBody>
          <a:bodyPr/>
          <a:lstStyle>
            <a:lvl1pPr fontAlgn="auto">
              <a:spcBef>
                <a:spcPts val="0"/>
              </a:spcBef>
              <a:spcAft>
                <a:spcPts val="0"/>
              </a:spcAft>
              <a:defRPr dirty="0">
                <a:latin typeface="+mn-lt"/>
              </a:defRPr>
            </a:lvl1pPr>
          </a:lstStyle>
          <a:p>
            <a:pPr>
              <a:defRPr/>
            </a:pPr>
            <a:endParaRPr lang="en-US"/>
          </a:p>
        </p:txBody>
      </p:sp>
      <p:sp>
        <p:nvSpPr>
          <p:cNvPr id="4"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2B51A2F3-37EA-492D-B9F3-207B4F078815}" type="slidenum">
              <a:rPr lang="en-US"/>
              <a:pPr>
                <a:defRPr/>
              </a:pPr>
              <a:t>‹#›</a:t>
            </a:fld>
            <a:endParaRPr lang="en-US" dirty="0"/>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1563688"/>
            <a:ext cx="2762250" cy="3313112"/>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cxnSp>
        <p:nvCxnSpPr>
          <p:cNvPr id="6" name="Straight Connector 5"/>
          <p:cNvCxnSpPr/>
          <p:nvPr/>
        </p:nvCxnSpPr>
        <p:spPr>
          <a:xfrm rot="5400000">
            <a:off x="1127919" y="3221832"/>
            <a:ext cx="301783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712913"/>
            <a:ext cx="2651125"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4733925"/>
            <a:ext cx="2651125"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152400" y="1901952"/>
            <a:ext cx="2377440" cy="1371600"/>
          </a:xfrm>
        </p:spPr>
        <p:txBody>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fontAlgn="auto">
              <a:spcBef>
                <a:spcPts val="0"/>
              </a:spcBef>
              <a:spcAft>
                <a:spcPts val="0"/>
              </a:spcAft>
              <a:defRPr dirty="0">
                <a:latin typeface="+mn-lt"/>
              </a:defRPr>
            </a:lvl1pPr>
          </a:lstStyle>
          <a:p>
            <a:pPr>
              <a:defRPr/>
            </a:pPr>
            <a:endParaRPr lang="en-US"/>
          </a:p>
        </p:txBody>
      </p:sp>
      <p:sp>
        <p:nvSpPr>
          <p:cNvPr id="10" name="Footer Placeholder 5"/>
          <p:cNvSpPr>
            <a:spLocks noGrp="1"/>
          </p:cNvSpPr>
          <p:nvPr>
            <p:ph type="ftr" sz="quarter" idx="11"/>
          </p:nvPr>
        </p:nvSpPr>
        <p:spPr/>
        <p:txBody>
          <a:bodyPr/>
          <a:lstStyle>
            <a:lvl1pPr fontAlgn="auto">
              <a:spcBef>
                <a:spcPts val="0"/>
              </a:spcBef>
              <a:spcAft>
                <a:spcPts val="0"/>
              </a:spcAft>
              <a:defRPr dirty="0">
                <a:latin typeface="+mn-lt"/>
              </a:defRPr>
            </a:lvl1pPr>
          </a:lstStyle>
          <a:p>
            <a:pPr>
              <a:defRPr/>
            </a:pPr>
            <a:endParaRPr lang="en-US"/>
          </a:p>
        </p:txBody>
      </p:sp>
      <p:sp>
        <p:nvSpPr>
          <p:cNvPr id="11" name="Slide Number Placeholder 6"/>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C061A99E-A5B7-4C0B-B26F-0B8783B8C1D7}" type="slidenum">
              <a:rPr lang="en-US"/>
              <a:pPr>
                <a:defRPr/>
              </a:pPr>
              <a:t>‹#›</a:t>
            </a:fld>
            <a:endParaRPr lang="en-US" dirty="0"/>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1563688"/>
            <a:ext cx="2762250" cy="3313112"/>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cxnSp>
        <p:nvCxnSpPr>
          <p:cNvPr id="6" name="Straight Connector 5"/>
          <p:cNvCxnSpPr/>
          <p:nvPr/>
        </p:nvCxnSpPr>
        <p:spPr>
          <a:xfrm rot="5400000">
            <a:off x="1127919" y="3221832"/>
            <a:ext cx="301783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712913"/>
            <a:ext cx="2651125"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4733925"/>
            <a:ext cx="2651125"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2" name="Title 1"/>
          <p:cNvSpPr>
            <a:spLocks noGrp="1"/>
          </p:cNvSpPr>
          <p:nvPr>
            <p:ph type="title"/>
          </p:nvPr>
        </p:nvSpPr>
        <p:spPr>
          <a:xfrm>
            <a:off x="155448" y="1905000"/>
            <a:ext cx="2377440" cy="1371600"/>
          </a:xfrm>
        </p:spPr>
        <p:txBody>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fontAlgn="auto">
              <a:spcBef>
                <a:spcPts val="0"/>
              </a:spcBef>
              <a:spcAft>
                <a:spcPts val="0"/>
              </a:spcAft>
              <a:defRPr dirty="0">
                <a:latin typeface="+mn-lt"/>
              </a:defRPr>
            </a:lvl1pPr>
          </a:lstStyle>
          <a:p>
            <a:pPr>
              <a:defRPr/>
            </a:pPr>
            <a:endParaRPr lang="en-US"/>
          </a:p>
        </p:txBody>
      </p:sp>
      <p:sp>
        <p:nvSpPr>
          <p:cNvPr id="10" name="Footer Placeholder 5"/>
          <p:cNvSpPr>
            <a:spLocks noGrp="1"/>
          </p:cNvSpPr>
          <p:nvPr>
            <p:ph type="ftr" sz="quarter" idx="11"/>
          </p:nvPr>
        </p:nvSpPr>
        <p:spPr/>
        <p:txBody>
          <a:bodyPr/>
          <a:lstStyle>
            <a:lvl1pPr fontAlgn="auto">
              <a:spcBef>
                <a:spcPts val="0"/>
              </a:spcBef>
              <a:spcAft>
                <a:spcPts val="0"/>
              </a:spcAft>
              <a:defRPr dirty="0">
                <a:latin typeface="+mn-lt"/>
              </a:defRPr>
            </a:lvl1pPr>
          </a:lstStyle>
          <a:p>
            <a:pPr>
              <a:defRPr/>
            </a:pPr>
            <a:endParaRPr lang="en-US"/>
          </a:p>
        </p:txBody>
      </p:sp>
      <p:sp>
        <p:nvSpPr>
          <p:cNvPr id="11" name="Slide Number Placeholder 6"/>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EE75D11D-8336-4BA6-AFEF-01C25417ADAC}" type="slidenum">
              <a:rPr lang="en-US"/>
              <a:pPr>
                <a:defRPr/>
              </a:pPr>
              <a:t>‹#›</a:t>
            </a:fld>
            <a:endParaRPr lang="en-US" dirty="0"/>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225" y="136525"/>
            <a:ext cx="8869363" cy="658495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11900"/>
            <a:ext cx="2133600" cy="365125"/>
          </a:xfrm>
          <a:prstGeom prst="rect">
            <a:avLst/>
          </a:prstGeom>
        </p:spPr>
        <p:txBody>
          <a:bodyPr vert="horz" lIns="91440" tIns="45720" rIns="91440" bIns="45720" rtlCol="0" anchor="ctr"/>
          <a:lstStyle>
            <a:lvl1pPr algn="l">
              <a:defRPr sz="1200" dirty="0">
                <a:solidFill>
                  <a:srgbClr val="DFE6D0"/>
                </a:solidFill>
                <a:latin typeface="Arial" charset="0"/>
                <a:cs typeface="+mn-cs"/>
              </a:defRPr>
            </a:lvl1pPr>
          </a:lstStyle>
          <a:p>
            <a:pPr>
              <a:defRPr/>
            </a:pPr>
            <a:endParaRPr lang="en-US"/>
          </a:p>
        </p:txBody>
      </p:sp>
      <p:sp>
        <p:nvSpPr>
          <p:cNvPr id="5" name="Footer Placeholder 4"/>
          <p:cNvSpPr>
            <a:spLocks noGrp="1"/>
          </p:cNvSpPr>
          <p:nvPr>
            <p:ph type="ftr" sz="quarter" idx="3"/>
          </p:nvPr>
        </p:nvSpPr>
        <p:spPr>
          <a:xfrm>
            <a:off x="2830513" y="6311900"/>
            <a:ext cx="3482975" cy="365125"/>
          </a:xfrm>
          <a:prstGeom prst="rect">
            <a:avLst/>
          </a:prstGeom>
        </p:spPr>
        <p:txBody>
          <a:bodyPr vert="horz" lIns="91440" tIns="45720" rIns="91440" bIns="45720" rtlCol="0" anchor="ctr"/>
          <a:lstStyle>
            <a:lvl1pPr algn="ctr">
              <a:defRPr sz="1200" dirty="0">
                <a:solidFill>
                  <a:srgbClr val="DFE6D0"/>
                </a:solidFill>
                <a:latin typeface="Arial" charset="0"/>
                <a:cs typeface="+mn-cs"/>
              </a:defRPr>
            </a:lvl1pPr>
          </a:lstStyle>
          <a:p>
            <a:pPr>
              <a:defRPr/>
            </a:pPr>
            <a:endParaRPr lang="en-US"/>
          </a:p>
        </p:txBody>
      </p:sp>
      <p:sp>
        <p:nvSpPr>
          <p:cNvPr id="6" name="Slide Number Placeholder 5"/>
          <p:cNvSpPr>
            <a:spLocks noGrp="1"/>
          </p:cNvSpPr>
          <p:nvPr>
            <p:ph type="sldNum" sz="quarter" idx="4"/>
          </p:nvPr>
        </p:nvSpPr>
        <p:spPr>
          <a:xfrm>
            <a:off x="6553200" y="6311900"/>
            <a:ext cx="2133600" cy="365125"/>
          </a:xfrm>
          <a:prstGeom prst="rect">
            <a:avLst/>
          </a:prstGeom>
        </p:spPr>
        <p:txBody>
          <a:bodyPr vert="horz" lIns="91440" tIns="45720" rIns="91440" bIns="45720" rtlCol="0" anchor="ctr"/>
          <a:lstStyle>
            <a:lvl1pPr algn="r">
              <a:defRPr sz="1200">
                <a:solidFill>
                  <a:srgbClr val="DFE6D0"/>
                </a:solidFill>
                <a:latin typeface="Arial" charset="0"/>
                <a:cs typeface="+mn-cs"/>
              </a:defRPr>
            </a:lvl1pPr>
          </a:lstStyle>
          <a:p>
            <a:pPr>
              <a:defRPr/>
            </a:pPr>
            <a:fld id="{B1C3842A-8D1A-4337-AC19-61097656376E}"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ransition spd="med">
    <p:wipe dir="r"/>
  </p:transition>
  <p:timing>
    <p:tnLst>
      <p:par>
        <p:cTn id="1" dur="indefinite" restart="never" nodeType="tmRoot"/>
      </p:par>
    </p:tnLst>
  </p:timing>
  <p:txStyles>
    <p:titleStyle>
      <a:lvl1pPr algn="l" rtl="0" eaLnBrk="0" fontAlgn="base" hangingPunct="0">
        <a:spcBef>
          <a:spcPct val="0"/>
        </a:spcBef>
        <a:spcAft>
          <a:spcPct val="0"/>
        </a:spcAft>
        <a:tabLst>
          <a:tab pos="3830638" algn="l"/>
        </a:tabLst>
        <a:defRPr sz="3600" b="1" kern="1200" spc="50">
          <a:ln w="13335" cmpd="sng">
            <a:solidFill>
              <a:schemeClr val="accent1">
                <a:lumMod val="50000"/>
              </a:schemeClr>
            </a:solidFill>
            <a:prstDash val="solid"/>
          </a:ln>
          <a:solidFill>
            <a:srgbClr val="FEFEFE"/>
          </a:solidFill>
          <a:latin typeface="+mj-lt"/>
          <a:ea typeface="+mj-ea"/>
          <a:cs typeface="+mj-cs"/>
        </a:defRPr>
      </a:lvl1pPr>
      <a:lvl2pPr algn="l" rtl="0" eaLnBrk="0" fontAlgn="base" hangingPunct="0">
        <a:spcBef>
          <a:spcPct val="0"/>
        </a:spcBef>
        <a:spcAft>
          <a:spcPct val="0"/>
        </a:spcAft>
        <a:tabLst>
          <a:tab pos="3830638" algn="l"/>
        </a:tabLst>
        <a:defRPr sz="3600" b="1">
          <a:solidFill>
            <a:srgbClr val="FEFEFE"/>
          </a:solidFill>
          <a:latin typeface="Tw Cen MT" pitchFamily="34" charset="0"/>
        </a:defRPr>
      </a:lvl2pPr>
      <a:lvl3pPr algn="l" rtl="0" eaLnBrk="0" fontAlgn="base" hangingPunct="0">
        <a:spcBef>
          <a:spcPct val="0"/>
        </a:spcBef>
        <a:spcAft>
          <a:spcPct val="0"/>
        </a:spcAft>
        <a:tabLst>
          <a:tab pos="3830638" algn="l"/>
        </a:tabLst>
        <a:defRPr sz="3600" b="1">
          <a:solidFill>
            <a:srgbClr val="FEFEFE"/>
          </a:solidFill>
          <a:latin typeface="Tw Cen MT" pitchFamily="34" charset="0"/>
        </a:defRPr>
      </a:lvl3pPr>
      <a:lvl4pPr algn="l" rtl="0" eaLnBrk="0" fontAlgn="base" hangingPunct="0">
        <a:spcBef>
          <a:spcPct val="0"/>
        </a:spcBef>
        <a:spcAft>
          <a:spcPct val="0"/>
        </a:spcAft>
        <a:tabLst>
          <a:tab pos="3830638" algn="l"/>
        </a:tabLst>
        <a:defRPr sz="3600" b="1">
          <a:solidFill>
            <a:srgbClr val="FEFEFE"/>
          </a:solidFill>
          <a:latin typeface="Tw Cen MT" pitchFamily="34" charset="0"/>
        </a:defRPr>
      </a:lvl4pPr>
      <a:lvl5pPr algn="l" rtl="0" eaLnBrk="0" fontAlgn="base" hangingPunct="0">
        <a:spcBef>
          <a:spcPct val="0"/>
        </a:spcBef>
        <a:spcAft>
          <a:spcPct val="0"/>
        </a:spcAft>
        <a:tabLst>
          <a:tab pos="3830638" algn="l"/>
        </a:tabLst>
        <a:defRPr sz="3600" b="1">
          <a:solidFill>
            <a:srgbClr val="FEFEFE"/>
          </a:solidFill>
          <a:latin typeface="Tw Cen MT" pitchFamily="34" charset="0"/>
        </a:defRPr>
      </a:lvl5pPr>
      <a:lvl6pPr marL="457200" algn="l" rtl="0" fontAlgn="base">
        <a:spcBef>
          <a:spcPct val="0"/>
        </a:spcBef>
        <a:spcAft>
          <a:spcPct val="0"/>
        </a:spcAft>
        <a:tabLst>
          <a:tab pos="3830638" algn="l"/>
        </a:tabLst>
        <a:defRPr sz="3600" b="1">
          <a:solidFill>
            <a:srgbClr val="FEFEFE"/>
          </a:solidFill>
          <a:latin typeface="Tw Cen MT" pitchFamily="34" charset="0"/>
        </a:defRPr>
      </a:lvl6pPr>
      <a:lvl7pPr marL="914400" algn="l" rtl="0" fontAlgn="base">
        <a:spcBef>
          <a:spcPct val="0"/>
        </a:spcBef>
        <a:spcAft>
          <a:spcPct val="0"/>
        </a:spcAft>
        <a:tabLst>
          <a:tab pos="3830638" algn="l"/>
        </a:tabLst>
        <a:defRPr sz="3600" b="1">
          <a:solidFill>
            <a:srgbClr val="FEFEFE"/>
          </a:solidFill>
          <a:latin typeface="Tw Cen MT" pitchFamily="34" charset="0"/>
        </a:defRPr>
      </a:lvl7pPr>
      <a:lvl8pPr marL="1371600" algn="l" rtl="0" fontAlgn="base">
        <a:spcBef>
          <a:spcPct val="0"/>
        </a:spcBef>
        <a:spcAft>
          <a:spcPct val="0"/>
        </a:spcAft>
        <a:tabLst>
          <a:tab pos="3830638" algn="l"/>
        </a:tabLst>
        <a:defRPr sz="3600" b="1">
          <a:solidFill>
            <a:srgbClr val="FEFEFE"/>
          </a:solidFill>
          <a:latin typeface="Tw Cen MT" pitchFamily="34" charset="0"/>
        </a:defRPr>
      </a:lvl8pPr>
      <a:lvl9pPr marL="1828800" algn="l" rtl="0" fontAlgn="base">
        <a:spcBef>
          <a:spcPct val="0"/>
        </a:spcBef>
        <a:spcAft>
          <a:spcPct val="0"/>
        </a:spcAft>
        <a:tabLst>
          <a:tab pos="3830638" algn="l"/>
        </a:tabLst>
        <a:defRPr sz="3600" b="1">
          <a:solidFill>
            <a:srgbClr val="FEFEFE"/>
          </a:solidFill>
          <a:latin typeface="Tw Cen MT" pitchFamily="34" charset="0"/>
        </a:defRPr>
      </a:lvl9pPr>
    </p:titleStyle>
    <p:body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slideLayout" Target="../slideLayouts/slideLayout8.xml"/><Relationship Id="rId4" Type="http://schemas.openxmlformats.org/officeDocument/2006/relationships/image" Target="../media/image30.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23446" y="2057400"/>
            <a:ext cx="4671646" cy="1447800"/>
          </a:xfrm>
        </p:spPr>
        <p:txBody>
          <a:bodyPr/>
          <a:lstStyle/>
          <a:p>
            <a:pPr eaLnBrk="1" fontAlgn="auto" hangingPunct="1">
              <a:spcAft>
                <a:spcPts val="0"/>
              </a:spcAft>
              <a:defRPr/>
            </a:pPr>
            <a:r>
              <a:rPr lang="en-US" dirty="0" smtClean="0">
                <a:solidFill>
                  <a:schemeClr val="accent5">
                    <a:lumMod val="75000"/>
                  </a:schemeClr>
                </a:solidFill>
                <a:effectLst>
                  <a:outerShdw blurRad="38100" dist="38100" dir="2700000" algn="tl">
                    <a:srgbClr val="000000">
                      <a:alpha val="43137"/>
                    </a:srgbClr>
                  </a:outerShdw>
                </a:effectLst>
              </a:rPr>
              <a:t>Unit Six:</a:t>
            </a:r>
            <a:br>
              <a:rPr lang="en-US" dirty="0" smtClean="0">
                <a:solidFill>
                  <a:schemeClr val="accent5">
                    <a:lumMod val="75000"/>
                  </a:schemeClr>
                </a:solidFill>
                <a:effectLst>
                  <a:outerShdw blurRad="38100" dist="38100" dir="2700000" algn="tl">
                    <a:srgbClr val="000000">
                      <a:alpha val="43137"/>
                    </a:srgbClr>
                  </a:outerShdw>
                </a:effectLst>
              </a:rPr>
            </a:br>
            <a:r>
              <a:rPr lang="en-US" dirty="0" smtClean="0">
                <a:solidFill>
                  <a:schemeClr val="accent5">
                    <a:lumMod val="75000"/>
                  </a:schemeClr>
                </a:solidFill>
                <a:effectLst>
                  <a:outerShdw blurRad="38100" dist="38100" dir="2700000" algn="tl">
                    <a:srgbClr val="000000">
                      <a:alpha val="43137"/>
                    </a:srgbClr>
                  </a:outerShdw>
                </a:effectLst>
              </a:rPr>
              <a:t>INDUSTRIALIZATION</a:t>
            </a:r>
          </a:p>
        </p:txBody>
      </p:sp>
      <p:sp>
        <p:nvSpPr>
          <p:cNvPr id="13315" name="Rectangle 3"/>
          <p:cNvSpPr>
            <a:spLocks noGrp="1" noChangeArrowheads="1"/>
          </p:cNvSpPr>
          <p:nvPr>
            <p:ph type="subTitle" idx="1"/>
          </p:nvPr>
        </p:nvSpPr>
        <p:spPr/>
        <p:txBody>
          <a:bodyPr/>
          <a:lstStyle/>
          <a:p>
            <a:pPr eaLnBrk="1" hangingPunct="1"/>
            <a:r>
              <a:rPr lang="en-US" smtClean="0">
                <a:solidFill>
                  <a:schemeClr val="bg1"/>
                </a:solidFill>
              </a:rPr>
              <a:t>Advanced Placement </a:t>
            </a:r>
          </a:p>
          <a:p>
            <a:pPr eaLnBrk="1" hangingPunct="1"/>
            <a:r>
              <a:rPr lang="en-US" smtClean="0">
                <a:solidFill>
                  <a:schemeClr val="bg1"/>
                </a:solidFill>
              </a:rPr>
              <a:t>Human Geography</a:t>
            </a:r>
          </a:p>
        </p:txBody>
      </p:sp>
      <p:sp>
        <p:nvSpPr>
          <p:cNvPr id="13316" name="TextBox 1"/>
          <p:cNvSpPr txBox="1">
            <a:spLocks noChangeArrowheads="1"/>
          </p:cNvSpPr>
          <p:nvPr/>
        </p:nvSpPr>
        <p:spPr bwMode="auto">
          <a:xfrm>
            <a:off x="6324600" y="5481638"/>
            <a:ext cx="2133600" cy="523875"/>
          </a:xfrm>
          <a:prstGeom prst="rect">
            <a:avLst/>
          </a:prstGeom>
          <a:solidFill>
            <a:schemeClr val="bg1"/>
          </a:solidFill>
          <a:ln w="9525">
            <a:noFill/>
            <a:miter lim="800000"/>
            <a:headEnd/>
            <a:tailEnd/>
          </a:ln>
        </p:spPr>
        <p:txBody>
          <a:bodyPr>
            <a:spAutoFit/>
          </a:bodyPr>
          <a:lstStyle/>
          <a:p>
            <a:pPr algn="ctr"/>
            <a:r>
              <a:rPr lang="en-US" sz="2800" b="1">
                <a:solidFill>
                  <a:srgbClr val="FFCE77"/>
                </a:solidFill>
                <a:latin typeface="Arial" charset="0"/>
              </a:rPr>
              <a:t>Session</a:t>
            </a:r>
            <a:r>
              <a:rPr lang="en-US" sz="2000" b="1">
                <a:solidFill>
                  <a:srgbClr val="FFCE77"/>
                </a:solidFill>
                <a:latin typeface="Arial" charset="0"/>
              </a:rPr>
              <a:t> 5</a:t>
            </a:r>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a:ln w="38100">
            <a:solidFill>
              <a:schemeClr val="bg1"/>
            </a:solidFill>
          </a:ln>
        </p:spPr>
        <p:txBody>
          <a:bodyPr/>
          <a:lstStyle/>
          <a:p>
            <a:pPr algn="ctr">
              <a:defRPr/>
            </a:pPr>
            <a:r>
              <a:rPr lang="en-US" dirty="0" smtClean="0"/>
              <a:t>Global Distribution of Industries</a:t>
            </a:r>
            <a:endParaRPr lang="en-US" dirty="0"/>
          </a:p>
        </p:txBody>
      </p:sp>
      <p:sp>
        <p:nvSpPr>
          <p:cNvPr id="3" name="Content Placeholder 2"/>
          <p:cNvSpPr>
            <a:spLocks noGrp="1"/>
          </p:cNvSpPr>
          <p:nvPr>
            <p:ph idx="1"/>
          </p:nvPr>
        </p:nvSpPr>
        <p:spPr>
          <a:xfrm>
            <a:off x="457200" y="1447800"/>
            <a:ext cx="8229600" cy="4678363"/>
          </a:xfrm>
        </p:spPr>
        <p:txBody>
          <a:bodyPr/>
          <a:lstStyle/>
          <a:p>
            <a:pPr marL="0" indent="0" algn="just">
              <a:buFont typeface="Arial" charset="0"/>
              <a:buNone/>
              <a:defRPr/>
            </a:pPr>
            <a:r>
              <a:rPr lang="en-US" sz="4000" b="1" dirty="0" smtClean="0">
                <a:solidFill>
                  <a:srgbClr val="FFFF00"/>
                </a:solidFill>
              </a:rPr>
              <a:t>Only a few countries have become major industrial economies because they have :</a:t>
            </a:r>
          </a:p>
          <a:p>
            <a:pPr lvl="1" algn="just">
              <a:defRPr/>
            </a:pPr>
            <a:r>
              <a:rPr lang="en-US" sz="3600" dirty="0" smtClean="0"/>
              <a:t>economic leadership</a:t>
            </a:r>
          </a:p>
          <a:p>
            <a:pPr lvl="1" algn="just">
              <a:defRPr/>
            </a:pPr>
            <a:r>
              <a:rPr lang="en-US" sz="3600" dirty="0"/>
              <a:t>h</a:t>
            </a:r>
            <a:r>
              <a:rPr lang="en-US" sz="3600" dirty="0" smtClean="0"/>
              <a:t>igh levels of educated and trained </a:t>
            </a:r>
          </a:p>
          <a:p>
            <a:pPr marL="365125" lvl="1" indent="0" algn="just">
              <a:buFont typeface="Arial" pitchFamily="34" charset="0"/>
              <a:buNone/>
              <a:defRPr/>
            </a:pPr>
            <a:r>
              <a:rPr lang="en-US" sz="3600" dirty="0"/>
              <a:t> </a:t>
            </a:r>
            <a:r>
              <a:rPr lang="en-US" sz="3600" dirty="0" smtClean="0"/>
              <a:t> executives and workers</a:t>
            </a:r>
          </a:p>
          <a:p>
            <a:pPr marL="0" indent="0">
              <a:buFont typeface="Arial" charset="0"/>
              <a:buNone/>
              <a:defRPr/>
            </a:pPr>
            <a:endParaRPr lang="en-US" dirty="0" smtClean="0"/>
          </a:p>
        </p:txBody>
      </p:sp>
      <p:pic>
        <p:nvPicPr>
          <p:cNvPr id="23556" name="Picture 7" descr="C:\Users\Owner\AppData\Local\Microsoft\Windows\Temporary Internet Files\Content.IE5\MSJ24HHB\MC900250204[1].wmf"/>
          <p:cNvPicPr>
            <a:picLocks noChangeAspect="1" noChangeArrowheads="1"/>
          </p:cNvPicPr>
          <p:nvPr/>
        </p:nvPicPr>
        <p:blipFill>
          <a:blip r:embed="rId2" cstate="print"/>
          <a:srcRect/>
          <a:stretch>
            <a:fillRect/>
          </a:stretch>
        </p:blipFill>
        <p:spPr bwMode="auto">
          <a:xfrm>
            <a:off x="6553200" y="4800600"/>
            <a:ext cx="1828800" cy="171132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1" end="1"/>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2" end="2"/>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a:ln w="38100">
            <a:solidFill>
              <a:schemeClr val="bg1"/>
            </a:solidFill>
          </a:ln>
        </p:spPr>
        <p:txBody>
          <a:bodyPr/>
          <a:lstStyle/>
          <a:p>
            <a:pPr algn="ctr">
              <a:defRPr/>
            </a:pPr>
            <a:r>
              <a:rPr lang="en-US" sz="4400" dirty="0" smtClean="0"/>
              <a:t>Primary Industrial Regions</a:t>
            </a:r>
            <a:endParaRPr lang="en-US" sz="4400" dirty="0"/>
          </a:p>
        </p:txBody>
      </p:sp>
      <p:sp>
        <p:nvSpPr>
          <p:cNvPr id="23555" name="Content Placeholder 2"/>
          <p:cNvSpPr>
            <a:spLocks noGrp="1"/>
          </p:cNvSpPr>
          <p:nvPr>
            <p:ph idx="1"/>
          </p:nvPr>
        </p:nvSpPr>
        <p:spPr/>
        <p:txBody>
          <a:bodyPr/>
          <a:lstStyle/>
          <a:p>
            <a:pPr marL="0" indent="0" algn="just">
              <a:buFont typeface="Arial" charset="0"/>
              <a:buNone/>
            </a:pPr>
            <a:r>
              <a:rPr lang="en-US" sz="3600" b="1" smtClean="0">
                <a:solidFill>
                  <a:srgbClr val="FFFF00"/>
                </a:solidFill>
              </a:rPr>
              <a:t>The four areas of the world with the largest agglomeration of industry:</a:t>
            </a:r>
          </a:p>
          <a:p>
            <a:pPr lvl="2" algn="just"/>
            <a:r>
              <a:rPr lang="en-US" sz="3200" smtClean="0"/>
              <a:t>Western and Central Europe</a:t>
            </a:r>
          </a:p>
          <a:p>
            <a:pPr lvl="2" algn="just"/>
            <a:r>
              <a:rPr lang="en-US" sz="3200" smtClean="0"/>
              <a:t>Eastern North America</a:t>
            </a:r>
          </a:p>
          <a:p>
            <a:pPr lvl="2" algn="just"/>
            <a:r>
              <a:rPr lang="en-US" sz="3200" smtClean="0"/>
              <a:t>Russia and the Ukraine</a:t>
            </a:r>
          </a:p>
          <a:p>
            <a:pPr lvl="2" algn="just"/>
            <a:r>
              <a:rPr lang="en-US" sz="3200" smtClean="0"/>
              <a:t>Eastern Asia</a:t>
            </a:r>
          </a:p>
        </p:txBody>
      </p:sp>
      <p:pic>
        <p:nvPicPr>
          <p:cNvPr id="23557" name="Picture 5" descr="C:\Users\Owner\AppData\Local\Microsoft\Windows\Temporary Internet Files\Content.IE5\M7A4I806\MC900332514[1].wmf"/>
          <p:cNvPicPr>
            <a:picLocks noChangeAspect="1" noChangeArrowheads="1"/>
          </p:cNvPicPr>
          <p:nvPr/>
        </p:nvPicPr>
        <p:blipFill>
          <a:blip r:embed="rId2" cstate="print">
            <a:duotone>
              <a:schemeClr val="bg2">
                <a:shade val="45000"/>
                <a:satMod val="135000"/>
              </a:schemeClr>
              <a:prstClr val="white"/>
            </a:duotone>
            <a:lum contrast="40000"/>
            <a:extLst>
              <a:ext uri="{28A0092B-C50C-407E-A947-70E740481C1C}">
                <a14:useLocalDpi xmlns:a14="http://schemas.microsoft.com/office/drawing/2010/main" xmlns="" val="0"/>
              </a:ext>
            </a:extLst>
          </a:blip>
          <a:srcRect/>
          <a:stretch>
            <a:fillRect/>
          </a:stretch>
        </p:blipFill>
        <p:spPr bwMode="auto">
          <a:xfrm>
            <a:off x="5410200" y="3428998"/>
            <a:ext cx="2438400" cy="270816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 calcmode="lin" valueType="num">
                                      <p:cBhvr>
                                        <p:cTn id="7" dur="1000" fill="hold"/>
                                        <p:tgtEl>
                                          <p:spTgt spid="23555">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23555">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23555">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23555">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23555">
                                            <p:txEl>
                                              <p:pRg st="2" end="2"/>
                                            </p:txEl>
                                          </p:spTgt>
                                        </p:tgtEl>
                                        <p:attrNameLst>
                                          <p:attrName>style.visibility</p:attrName>
                                        </p:attrNameLst>
                                      </p:cBhvr>
                                      <p:to>
                                        <p:strVal val="visible"/>
                                      </p:to>
                                    </p:set>
                                    <p:anim calcmode="lin" valueType="num">
                                      <p:cBhvr>
                                        <p:cTn id="13" dur="1000" fill="hold"/>
                                        <p:tgtEl>
                                          <p:spTgt spid="23555">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23555">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23555">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23555">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anim calcmode="lin" valueType="num">
                                      <p:cBhvr>
                                        <p:cTn id="19" dur="1000" fill="hold"/>
                                        <p:tgtEl>
                                          <p:spTgt spid="23555">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23555">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23555">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23555">
                                            <p:txEl>
                                              <p:pRg st="3" end="3"/>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23555">
                                            <p:txEl>
                                              <p:pRg st="4" end="4"/>
                                            </p:txEl>
                                          </p:spTgt>
                                        </p:tgtEl>
                                        <p:attrNameLst>
                                          <p:attrName>style.visibility</p:attrName>
                                        </p:attrNameLst>
                                      </p:cBhvr>
                                      <p:to>
                                        <p:strVal val="visible"/>
                                      </p:to>
                                    </p:set>
                                    <p:anim calcmode="lin" valueType="num">
                                      <p:cBhvr>
                                        <p:cTn id="25" dur="1000" fill="hold"/>
                                        <p:tgtEl>
                                          <p:spTgt spid="23555">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23555">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23555">
                                            <p:txEl>
                                              <p:pRg st="4" end="4"/>
                                            </p:txEl>
                                          </p:spTgt>
                                        </p:tgtEl>
                                        <p:attrNameLst>
                                          <p:attrName>style.rotation</p:attrName>
                                        </p:attrNameLst>
                                      </p:cBhvr>
                                      <p:tavLst>
                                        <p:tav tm="0">
                                          <p:val>
                                            <p:fltVal val="90"/>
                                          </p:val>
                                        </p:tav>
                                        <p:tav tm="100000">
                                          <p:val>
                                            <p:fltVal val="0"/>
                                          </p:val>
                                        </p:tav>
                                      </p:tavLst>
                                    </p:anim>
                                    <p:animEffect transition="in" filter="fade">
                                      <p:cBhvr>
                                        <p:cTn id="28" dur="10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1524000" y="1749425"/>
            <a:ext cx="6094413" cy="2720975"/>
          </a:xfrm>
          <a:prstGeom prst="rect">
            <a:avLst/>
          </a:prstGeom>
          <a:noFill/>
          <a:ln w="76200">
            <a:solidFill>
              <a:schemeClr val="bg1"/>
            </a:solidFill>
            <a:miter lim="800000"/>
            <a:headEnd/>
            <a:tailEnd/>
          </a:ln>
          <a:effectLst/>
        </p:spPr>
      </p:pic>
      <p:sp>
        <p:nvSpPr>
          <p:cNvPr id="25603" name="TextBox 1"/>
          <p:cNvSpPr txBox="1">
            <a:spLocks noChangeArrowheads="1"/>
          </p:cNvSpPr>
          <p:nvPr/>
        </p:nvSpPr>
        <p:spPr bwMode="auto">
          <a:xfrm>
            <a:off x="1371600" y="609600"/>
            <a:ext cx="6553200" cy="1077913"/>
          </a:xfrm>
          <a:prstGeom prst="rect">
            <a:avLst/>
          </a:prstGeom>
          <a:noFill/>
          <a:ln w="9525">
            <a:noFill/>
            <a:miter lim="800000"/>
            <a:headEnd/>
            <a:tailEnd/>
          </a:ln>
        </p:spPr>
        <p:txBody>
          <a:bodyPr>
            <a:spAutoFit/>
          </a:bodyPr>
          <a:lstStyle/>
          <a:p>
            <a:pPr algn="ctr"/>
            <a:r>
              <a:rPr lang="en-US" sz="3200" b="1"/>
              <a:t>PRIMARY INDUSTRIAL REGIONS </a:t>
            </a:r>
          </a:p>
          <a:p>
            <a:pPr algn="ctr"/>
            <a:r>
              <a:rPr lang="en-US" sz="3200" b="1"/>
              <a:t>OF THE WORLD</a:t>
            </a:r>
          </a:p>
        </p:txBody>
      </p:sp>
      <p:sp>
        <p:nvSpPr>
          <p:cNvPr id="24580" name="TextBox 2"/>
          <p:cNvSpPr txBox="1">
            <a:spLocks noChangeArrowheads="1"/>
          </p:cNvSpPr>
          <p:nvPr/>
        </p:nvSpPr>
        <p:spPr bwMode="auto">
          <a:xfrm>
            <a:off x="760413" y="4724400"/>
            <a:ext cx="8001000" cy="1570038"/>
          </a:xfrm>
          <a:prstGeom prst="rect">
            <a:avLst/>
          </a:prstGeom>
          <a:noFill/>
          <a:ln w="9525">
            <a:noFill/>
            <a:miter lim="800000"/>
            <a:headEnd/>
            <a:tailEnd/>
          </a:ln>
        </p:spPr>
        <p:txBody>
          <a:bodyPr>
            <a:spAutoFit/>
          </a:bodyPr>
          <a:lstStyle/>
          <a:p>
            <a:pPr algn="just"/>
            <a:r>
              <a:rPr lang="en-US" sz="2400">
                <a:solidFill>
                  <a:srgbClr val="FFFF00"/>
                </a:solidFill>
              </a:rPr>
              <a:t>Most of the primary industrial areas of the world exist within a “belt” that stretches from North America, through Europe, southern Russia, China, South Korea and Japan.  Even within the belt, other economic activities take place.</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Effect transition="in" filter="wipe(right)">
                                      <p:cBhvr>
                                        <p:cTn id="7" dur="1000"/>
                                        <p:tgtEl>
                                          <p:spTgt spid="245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idx="1"/>
          </p:nvPr>
        </p:nvSpPr>
        <p:spPr/>
        <p:txBody>
          <a:bodyPr/>
          <a:lstStyle/>
          <a:p>
            <a:pPr algn="just"/>
            <a:r>
              <a:rPr lang="en-US" b="1" dirty="0" smtClean="0">
                <a:solidFill>
                  <a:srgbClr val="FFFF00"/>
                </a:solidFill>
              </a:rPr>
              <a:t>After World War II, American aid to new </a:t>
            </a:r>
            <a:r>
              <a:rPr lang="en-US" b="1" dirty="0" smtClean="0">
                <a:solidFill>
                  <a:srgbClr val="FFFF00"/>
                </a:solidFill>
              </a:rPr>
              <a:t>factories </a:t>
            </a:r>
            <a:r>
              <a:rPr lang="en-US" b="1" dirty="0" smtClean="0">
                <a:solidFill>
                  <a:srgbClr val="FFFF00"/>
                </a:solidFill>
              </a:rPr>
              <a:t>helped to rebuild and incorporate new technologies in industries.</a:t>
            </a:r>
          </a:p>
          <a:p>
            <a:pPr algn="just"/>
            <a:r>
              <a:rPr lang="en-US" sz="2800" dirty="0" smtClean="0"/>
              <a:t>This aid revived Europe’s economies overall.</a:t>
            </a:r>
          </a:p>
        </p:txBody>
      </p:sp>
      <p:sp>
        <p:nvSpPr>
          <p:cNvPr id="3" name="Title 2"/>
          <p:cNvSpPr>
            <a:spLocks noGrp="1"/>
          </p:cNvSpPr>
          <p:nvPr>
            <p:ph type="title"/>
          </p:nvPr>
        </p:nvSpPr>
        <p:spPr/>
        <p:txBody>
          <a:bodyPr/>
          <a:lstStyle/>
          <a:p>
            <a:pPr>
              <a:defRPr/>
            </a:pPr>
            <a:r>
              <a:rPr sz="2800" smtClean="0">
                <a:solidFill>
                  <a:schemeClr val="bg1"/>
                </a:solidFill>
              </a:rPr>
              <a:t>Western </a:t>
            </a:r>
            <a:br>
              <a:rPr sz="2800" smtClean="0">
                <a:solidFill>
                  <a:schemeClr val="bg1"/>
                </a:solidFill>
              </a:rPr>
            </a:br>
            <a:r>
              <a:rPr sz="2800" smtClean="0">
                <a:solidFill>
                  <a:schemeClr val="bg1"/>
                </a:solidFill>
              </a:rPr>
              <a:t>and Central Europe</a:t>
            </a:r>
            <a:endParaRPr sz="2800">
              <a:solidFill>
                <a:schemeClr val="bg1"/>
              </a:solidFill>
            </a:endParaRPr>
          </a:p>
        </p:txBody>
      </p:sp>
      <p:sp>
        <p:nvSpPr>
          <p:cNvPr id="26628" name="Text Placeholder 3"/>
          <p:cNvSpPr>
            <a:spLocks noGrp="1"/>
          </p:cNvSpPr>
          <p:nvPr>
            <p:ph type="body" sz="half" idx="2"/>
          </p:nvPr>
        </p:nvSpPr>
        <p:spPr>
          <a:xfrm>
            <a:off x="152400" y="3273425"/>
            <a:ext cx="2378075" cy="1371600"/>
          </a:xfrm>
        </p:spPr>
        <p:txBody>
          <a:bodyPr/>
          <a:lstStyle/>
          <a:p>
            <a:endParaRPr lang="en-US" smtClean="0"/>
          </a:p>
          <a:p>
            <a:r>
              <a:rPr lang="en-US" smtClean="0"/>
              <a:t>Primary Industrial Region</a:t>
            </a:r>
          </a:p>
        </p:txBody>
      </p:sp>
      <p:pic>
        <p:nvPicPr>
          <p:cNvPr id="25605" name="Picture 5" descr="C:\Users\Owner\AppData\Local\Microsoft\Windows\Temporary Internet Files\Content.IE5\POZSG6VI\MP900444107[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33716" y="4038600"/>
            <a:ext cx="4800600" cy="1665514"/>
          </a:xfrm>
          <a:prstGeom prst="roundRect">
            <a:avLst>
              <a:gd name="adj" fmla="val 8594"/>
            </a:avLst>
          </a:prstGeom>
          <a:solidFill>
            <a:srgbClr val="FFFFFF">
              <a:shade val="85000"/>
            </a:srgbClr>
          </a:solidFill>
          <a:ln w="76200">
            <a:solidFill>
              <a:schemeClr val="bg2"/>
            </a:solidFill>
          </a:ln>
          <a:effectLst>
            <a:reflection blurRad="12700" stA="38000" endPos="28000" dist="5000" dir="5400000" sy="-100000" algn="bl" rotWithShape="0"/>
          </a:effectLs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Effect transition="in" filter="fade">
                                      <p:cBhvr>
                                        <p:cTn id="7" dur="1000"/>
                                        <p:tgtEl>
                                          <p:spTgt spid="25602">
                                            <p:txEl>
                                              <p:pRg st="0" end="0"/>
                                            </p:txEl>
                                          </p:spTgt>
                                        </p:tgtEl>
                                      </p:cBhvr>
                                    </p:animEffect>
                                    <p:anim calcmode="lin" valueType="num">
                                      <p:cBhvr>
                                        <p:cTn id="8" dur="1000" fill="hold"/>
                                        <p:tgtEl>
                                          <p:spTgt spid="2560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6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nodeType="clickEffect">
                                  <p:stCondLst>
                                    <p:cond delay="0"/>
                                  </p:stCondLst>
                                  <p:childTnLst>
                                    <p:set>
                                      <p:cBhvr>
                                        <p:cTn id="13" dur="1" fill="hold">
                                          <p:stCondLst>
                                            <p:cond delay="0"/>
                                          </p:stCondLst>
                                        </p:cTn>
                                        <p:tgtEl>
                                          <p:spTgt spid="25602">
                                            <p:txEl>
                                              <p:pRg st="1" end="1"/>
                                            </p:txEl>
                                          </p:spTgt>
                                        </p:tgtEl>
                                        <p:attrNameLst>
                                          <p:attrName>style.visibility</p:attrName>
                                        </p:attrNameLst>
                                      </p:cBhvr>
                                      <p:to>
                                        <p:strVal val="visible"/>
                                      </p:to>
                                    </p:set>
                                    <p:anim calcmode="lin" valueType="num">
                                      <p:cBhvr>
                                        <p:cTn id="14" dur="1000" fill="hold"/>
                                        <p:tgtEl>
                                          <p:spTgt spid="25602">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25602">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25602">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2560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1"/>
          </p:nvPr>
        </p:nvSpPr>
        <p:spPr/>
        <p:txBody>
          <a:bodyPr/>
          <a:lstStyle/>
          <a:p>
            <a:pPr algn="just"/>
            <a:r>
              <a:rPr lang="en-US" b="1" dirty="0" smtClean="0">
                <a:solidFill>
                  <a:srgbClr val="FFFF00"/>
                </a:solidFill>
              </a:rPr>
              <a:t>Europe’s economic and political influence has allowed it to withstand severe damage from 20</a:t>
            </a:r>
            <a:r>
              <a:rPr lang="en-US" b="1" baseline="30000" dirty="0" smtClean="0">
                <a:solidFill>
                  <a:srgbClr val="FFFF00"/>
                </a:solidFill>
              </a:rPr>
              <a:t>th</a:t>
            </a:r>
            <a:r>
              <a:rPr lang="en-US" b="1" dirty="0" smtClean="0">
                <a:solidFill>
                  <a:srgbClr val="FFFF00"/>
                </a:solidFill>
              </a:rPr>
              <a:t> century wars.</a:t>
            </a:r>
          </a:p>
          <a:p>
            <a:pPr algn="just"/>
            <a:r>
              <a:rPr lang="en-US" sz="2800" dirty="0" smtClean="0"/>
              <a:t>However, other parts of the world have come to challenge its industrial preeminence.</a:t>
            </a:r>
          </a:p>
        </p:txBody>
      </p:sp>
      <p:sp>
        <p:nvSpPr>
          <p:cNvPr id="3" name="Title 2"/>
          <p:cNvSpPr>
            <a:spLocks noGrp="1"/>
          </p:cNvSpPr>
          <p:nvPr>
            <p:ph type="title"/>
          </p:nvPr>
        </p:nvSpPr>
        <p:spPr/>
        <p:txBody>
          <a:bodyPr/>
          <a:lstStyle/>
          <a:p>
            <a:pPr>
              <a:defRPr/>
            </a:pPr>
            <a:r>
              <a:rPr sz="2800" smtClean="0">
                <a:solidFill>
                  <a:schemeClr val="bg1"/>
                </a:solidFill>
              </a:rPr>
              <a:t>Western </a:t>
            </a:r>
            <a:br>
              <a:rPr sz="2800" smtClean="0">
                <a:solidFill>
                  <a:schemeClr val="bg1"/>
                </a:solidFill>
              </a:rPr>
            </a:br>
            <a:r>
              <a:rPr sz="2800" smtClean="0">
                <a:solidFill>
                  <a:schemeClr val="bg1"/>
                </a:solidFill>
              </a:rPr>
              <a:t>and Central Europe</a:t>
            </a:r>
            <a:endParaRPr sz="2800">
              <a:solidFill>
                <a:schemeClr val="bg1"/>
              </a:solidFill>
            </a:endParaRPr>
          </a:p>
        </p:txBody>
      </p:sp>
      <p:sp>
        <p:nvSpPr>
          <p:cNvPr id="27652" name="Text Placeholder 3"/>
          <p:cNvSpPr>
            <a:spLocks noGrp="1"/>
          </p:cNvSpPr>
          <p:nvPr>
            <p:ph type="body" sz="half" idx="2"/>
          </p:nvPr>
        </p:nvSpPr>
        <p:spPr>
          <a:xfrm>
            <a:off x="152400" y="3273425"/>
            <a:ext cx="2378075" cy="1371600"/>
          </a:xfrm>
        </p:spPr>
        <p:txBody>
          <a:bodyPr/>
          <a:lstStyle/>
          <a:p>
            <a:endParaRPr lang="en-US" smtClean="0"/>
          </a:p>
          <a:p>
            <a:r>
              <a:rPr lang="en-US" smtClean="0"/>
              <a:t>Primary Industrial Region</a:t>
            </a:r>
          </a:p>
        </p:txBody>
      </p:sp>
      <p:pic>
        <p:nvPicPr>
          <p:cNvPr id="27653" name="Picture 5" descr="C:\Users\Owner\AppData\Local\Microsoft\Windows\Temporary Internet Files\Content.IE5\7SOKX3GN\MC900231762[1].wmf"/>
          <p:cNvPicPr>
            <a:picLocks noChangeAspect="1" noChangeArrowheads="1"/>
          </p:cNvPicPr>
          <p:nvPr/>
        </p:nvPicPr>
        <p:blipFill>
          <a:blip r:embed="rId2" cstate="print">
            <a:lum contrast="40000"/>
          </a:blip>
          <a:srcRect/>
          <a:stretch>
            <a:fillRect/>
          </a:stretch>
        </p:blipFill>
        <p:spPr bwMode="auto">
          <a:xfrm>
            <a:off x="4419600" y="4800600"/>
            <a:ext cx="3040063" cy="18319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Effect transition="in" filter="fade">
                                      <p:cBhvr>
                                        <p:cTn id="7" dur="1000"/>
                                        <p:tgtEl>
                                          <p:spTgt spid="26626">
                                            <p:txEl>
                                              <p:pRg st="0" end="0"/>
                                            </p:txEl>
                                          </p:spTgt>
                                        </p:tgtEl>
                                      </p:cBhvr>
                                    </p:animEffect>
                                    <p:anim calcmode="lin" valueType="num">
                                      <p:cBhvr>
                                        <p:cTn id="8" dur="1000" fill="hold"/>
                                        <p:tgtEl>
                                          <p:spTgt spid="266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6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nodeType="clickEffect">
                                  <p:stCondLst>
                                    <p:cond delay="0"/>
                                  </p:stCondLst>
                                  <p:childTnLst>
                                    <p:set>
                                      <p:cBhvr>
                                        <p:cTn id="13" dur="1" fill="hold">
                                          <p:stCondLst>
                                            <p:cond delay="0"/>
                                          </p:stCondLst>
                                        </p:cTn>
                                        <p:tgtEl>
                                          <p:spTgt spid="26626">
                                            <p:txEl>
                                              <p:pRg st="1" end="1"/>
                                            </p:txEl>
                                          </p:spTgt>
                                        </p:tgtEl>
                                        <p:attrNameLst>
                                          <p:attrName>style.visibility</p:attrName>
                                        </p:attrNameLst>
                                      </p:cBhvr>
                                      <p:to>
                                        <p:strVal val="visible"/>
                                      </p:to>
                                    </p:set>
                                    <p:anim calcmode="lin" valueType="num">
                                      <p:cBhvr>
                                        <p:cTn id="14" dur="1000" fill="hold"/>
                                        <p:tgtEl>
                                          <p:spTgt spid="26626">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26626">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26626">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266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a:xfrm>
            <a:off x="3200400" y="2389188"/>
            <a:ext cx="5486400" cy="4451350"/>
          </a:xfrm>
        </p:spPr>
        <p:txBody>
          <a:bodyPr/>
          <a:lstStyle/>
          <a:p>
            <a:pPr algn="just"/>
            <a:r>
              <a:rPr lang="en-US" sz="3000" b="1" smtClean="0">
                <a:solidFill>
                  <a:srgbClr val="FFFF00"/>
                </a:solidFill>
              </a:rPr>
              <a:t>World Wars I and II weakened Europe’s economy, allowing the U.S. to emerge as the world’s strongest industrial power by the mid-20</a:t>
            </a:r>
            <a:r>
              <a:rPr lang="en-US" sz="3000" b="1" baseline="30000" smtClean="0">
                <a:solidFill>
                  <a:srgbClr val="FFFF00"/>
                </a:solidFill>
              </a:rPr>
              <a:t>th</a:t>
            </a:r>
            <a:r>
              <a:rPr lang="en-US" sz="3000" b="1" smtClean="0">
                <a:solidFill>
                  <a:srgbClr val="FFFF00"/>
                </a:solidFill>
              </a:rPr>
              <a:t> century.</a:t>
            </a:r>
          </a:p>
          <a:p>
            <a:pPr algn="just"/>
            <a:r>
              <a:rPr lang="en-US" sz="2800" smtClean="0"/>
              <a:t>Production of war materials bolstered a developing industrial economy.</a:t>
            </a:r>
          </a:p>
          <a:p>
            <a:pPr algn="just"/>
            <a:r>
              <a:rPr lang="en-US" sz="2800" smtClean="0"/>
              <a:t>Canada benefitted as well.</a:t>
            </a:r>
          </a:p>
        </p:txBody>
      </p:sp>
      <p:sp>
        <p:nvSpPr>
          <p:cNvPr id="3" name="Title 2"/>
          <p:cNvSpPr>
            <a:spLocks noGrp="1"/>
          </p:cNvSpPr>
          <p:nvPr>
            <p:ph type="title"/>
          </p:nvPr>
        </p:nvSpPr>
        <p:spPr/>
        <p:txBody>
          <a:bodyPr/>
          <a:lstStyle/>
          <a:p>
            <a:pPr>
              <a:defRPr/>
            </a:pPr>
            <a:r>
              <a:rPr sz="3600" smtClean="0">
                <a:solidFill>
                  <a:schemeClr val="bg1"/>
                </a:solidFill>
              </a:rPr>
              <a:t>North America</a:t>
            </a:r>
            <a:endParaRPr sz="3600">
              <a:solidFill>
                <a:schemeClr val="bg1"/>
              </a:solidFill>
            </a:endParaRPr>
          </a:p>
        </p:txBody>
      </p:sp>
      <p:sp>
        <p:nvSpPr>
          <p:cNvPr id="28676" name="Text Placeholder 3"/>
          <p:cNvSpPr>
            <a:spLocks noGrp="1"/>
          </p:cNvSpPr>
          <p:nvPr>
            <p:ph type="body" sz="half" idx="2"/>
          </p:nvPr>
        </p:nvSpPr>
        <p:spPr>
          <a:xfrm>
            <a:off x="152400" y="3273425"/>
            <a:ext cx="2378075" cy="1371600"/>
          </a:xfrm>
        </p:spPr>
        <p:txBody>
          <a:bodyPr/>
          <a:lstStyle/>
          <a:p>
            <a:endParaRPr lang="en-US" smtClean="0"/>
          </a:p>
          <a:p>
            <a:r>
              <a:rPr lang="en-US" smtClean="0"/>
              <a:t>Primary Industrial Region</a:t>
            </a:r>
          </a:p>
        </p:txBody>
      </p:sp>
      <p:pic>
        <p:nvPicPr>
          <p:cNvPr id="27654" name="Picture 6" descr="C:\Users\Owner\AppData\Local\Microsoft\Windows\Temporary Internet Files\Content.IE5\VB892845\MC900278712[1].wmf"/>
          <p:cNvPicPr>
            <a:picLocks noChangeAspect="1" noChangeArrowheads="1"/>
          </p:cNvPicPr>
          <p:nvPr/>
        </p:nvPicPr>
        <p:blipFill>
          <a:blip r:embed="rId2" cstate="print">
            <a:duotone>
              <a:prstClr val="black"/>
              <a:schemeClr val="accent4">
                <a:tint val="45000"/>
                <a:satMod val="400000"/>
              </a:schemeClr>
            </a:duotone>
            <a:lum contrast="40000"/>
            <a:extLst>
              <a:ext uri="{28A0092B-C50C-407E-A947-70E740481C1C}">
                <a14:useLocalDpi xmlns:a14="http://schemas.microsoft.com/office/drawing/2010/main" xmlns="" val="0"/>
              </a:ext>
            </a:extLst>
          </a:blip>
          <a:srcRect/>
          <a:stretch>
            <a:fillRect/>
          </a:stretch>
        </p:blipFill>
        <p:spPr bwMode="auto">
          <a:xfrm>
            <a:off x="4844955" y="304800"/>
            <a:ext cx="198912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fade">
                                      <p:cBhvr>
                                        <p:cTn id="7" dur="1000"/>
                                        <p:tgtEl>
                                          <p:spTgt spid="27650">
                                            <p:txEl>
                                              <p:pRg st="0" end="0"/>
                                            </p:txEl>
                                          </p:spTgt>
                                        </p:tgtEl>
                                      </p:cBhvr>
                                    </p:animEffect>
                                    <p:anim calcmode="lin" valueType="num">
                                      <p:cBhvr>
                                        <p:cTn id="8" dur="1000" fill="hold"/>
                                        <p:tgtEl>
                                          <p:spTgt spid="2765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nodeType="clickEffect">
                                  <p:stCondLst>
                                    <p:cond delay="0"/>
                                  </p:stCondLst>
                                  <p:childTnLst>
                                    <p:set>
                                      <p:cBhvr>
                                        <p:cTn id="13" dur="1" fill="hold">
                                          <p:stCondLst>
                                            <p:cond delay="0"/>
                                          </p:stCondLst>
                                        </p:cTn>
                                        <p:tgtEl>
                                          <p:spTgt spid="27650">
                                            <p:txEl>
                                              <p:pRg st="1" end="1"/>
                                            </p:txEl>
                                          </p:spTgt>
                                        </p:tgtEl>
                                        <p:attrNameLst>
                                          <p:attrName>style.visibility</p:attrName>
                                        </p:attrNameLst>
                                      </p:cBhvr>
                                      <p:to>
                                        <p:strVal val="visible"/>
                                      </p:to>
                                    </p:set>
                                    <p:anim calcmode="lin" valueType="num">
                                      <p:cBhvr>
                                        <p:cTn id="14" dur="1000" fill="hold"/>
                                        <p:tgtEl>
                                          <p:spTgt spid="27650">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27650">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27650">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2765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1" presetClass="entr" presetSubtype="0" fill="hold" nodeType="clickEffect">
                                  <p:stCondLst>
                                    <p:cond delay="0"/>
                                  </p:stCondLst>
                                  <p:childTnLst>
                                    <p:set>
                                      <p:cBhvr>
                                        <p:cTn id="21" dur="1" fill="hold">
                                          <p:stCondLst>
                                            <p:cond delay="0"/>
                                          </p:stCondLst>
                                        </p:cTn>
                                        <p:tgtEl>
                                          <p:spTgt spid="27650">
                                            <p:txEl>
                                              <p:pRg st="2" end="2"/>
                                            </p:txEl>
                                          </p:spTgt>
                                        </p:tgtEl>
                                        <p:attrNameLst>
                                          <p:attrName>style.visibility</p:attrName>
                                        </p:attrNameLst>
                                      </p:cBhvr>
                                      <p:to>
                                        <p:strVal val="visible"/>
                                      </p:to>
                                    </p:set>
                                    <p:anim calcmode="lin" valueType="num">
                                      <p:cBhvr>
                                        <p:cTn id="22" dur="1000" fill="hold"/>
                                        <p:tgtEl>
                                          <p:spTgt spid="27650">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27650">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27650">
                                            <p:txEl>
                                              <p:pRg st="2" end="2"/>
                                            </p:txEl>
                                          </p:spTgt>
                                        </p:tgtEl>
                                        <p:attrNameLst>
                                          <p:attrName>style.rotation</p:attrName>
                                        </p:attrNameLst>
                                      </p:cBhvr>
                                      <p:tavLst>
                                        <p:tav tm="0">
                                          <p:val>
                                            <p:fltVal val="90"/>
                                          </p:val>
                                        </p:tav>
                                        <p:tav tm="100000">
                                          <p:val>
                                            <p:fltVal val="0"/>
                                          </p:val>
                                        </p:tav>
                                      </p:tavLst>
                                    </p:anim>
                                    <p:animEffect transition="in" filter="fade">
                                      <p:cBhvr>
                                        <p:cTn id="25" dur="1000"/>
                                        <p:tgtEl>
                                          <p:spTgt spid="276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495300" y="2743200"/>
            <a:ext cx="5294313" cy="2751138"/>
          </a:xfrm>
          <a:prstGeom prst="rect">
            <a:avLst/>
          </a:prstGeom>
          <a:noFill/>
          <a:ln w="57150">
            <a:solidFill>
              <a:schemeClr val="bg1"/>
            </a:solidFill>
            <a:miter lim="800000"/>
            <a:headEnd/>
            <a:tailEnd/>
          </a:ln>
          <a:effectLst/>
        </p:spPr>
      </p:pic>
      <p:cxnSp>
        <p:nvCxnSpPr>
          <p:cNvPr id="5" name="Straight Arrow Connector 4"/>
          <p:cNvCxnSpPr/>
          <p:nvPr/>
        </p:nvCxnSpPr>
        <p:spPr>
          <a:xfrm flipH="1">
            <a:off x="4038600" y="2359025"/>
            <a:ext cx="2057400" cy="1446213"/>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700" name="TextBox 5"/>
          <p:cNvSpPr txBox="1">
            <a:spLocks noChangeArrowheads="1"/>
          </p:cNvSpPr>
          <p:nvPr/>
        </p:nvSpPr>
        <p:spPr bwMode="auto">
          <a:xfrm>
            <a:off x="6130925" y="1758950"/>
            <a:ext cx="2286000" cy="1200150"/>
          </a:xfrm>
          <a:prstGeom prst="rect">
            <a:avLst/>
          </a:prstGeom>
          <a:noFill/>
          <a:ln w="9525">
            <a:noFill/>
            <a:miter lim="800000"/>
            <a:headEnd/>
            <a:tailEnd/>
          </a:ln>
        </p:spPr>
        <p:txBody>
          <a:bodyPr>
            <a:spAutoFit/>
          </a:bodyPr>
          <a:lstStyle/>
          <a:p>
            <a:pPr algn="just"/>
            <a:r>
              <a:rPr lang="en-US" sz="2400"/>
              <a:t>The core area of North American manufacturing</a:t>
            </a:r>
          </a:p>
        </p:txBody>
      </p:sp>
      <p:sp>
        <p:nvSpPr>
          <p:cNvPr id="7" name="TextBox 6"/>
          <p:cNvSpPr txBox="1"/>
          <p:nvPr/>
        </p:nvSpPr>
        <p:spPr>
          <a:xfrm>
            <a:off x="533400" y="990600"/>
            <a:ext cx="5218113" cy="1200150"/>
          </a:xfrm>
          <a:prstGeom prst="rect">
            <a:avLst/>
          </a:prstGeom>
          <a:noFill/>
          <a:ln w="57150">
            <a:solidFill>
              <a:schemeClr val="bg1"/>
            </a:solidFill>
          </a:ln>
        </p:spPr>
        <p:txBody>
          <a:bodyPr>
            <a:spAutoFit/>
          </a:bodyPr>
          <a:lstStyle/>
          <a:p>
            <a:pPr algn="ctr" fontAlgn="auto">
              <a:spcBef>
                <a:spcPts val="0"/>
              </a:spcBef>
              <a:spcAft>
                <a:spcPts val="0"/>
              </a:spcAft>
              <a:defRPr/>
            </a:pPr>
            <a:r>
              <a:rPr lang="en-US" sz="3600" b="1" dirty="0">
                <a:latin typeface="+mn-lt"/>
                <a:cs typeface="+mn-cs"/>
              </a:rPr>
              <a:t>NORTH AMERICAN MANUFACTURING</a:t>
            </a:r>
          </a:p>
        </p:txBody>
      </p:sp>
      <p:pic>
        <p:nvPicPr>
          <p:cNvPr id="29702" name="Picture 3" descr="C:\Users\Owner\AppData\Local\Microsoft\Windows\Temporary Internet Files\Content.IE5\M7A4I806\MC900335566[1].wmf"/>
          <p:cNvPicPr>
            <a:picLocks noChangeAspect="1" noChangeArrowheads="1"/>
          </p:cNvPicPr>
          <p:nvPr/>
        </p:nvPicPr>
        <p:blipFill>
          <a:blip r:embed="rId3" cstate="print"/>
          <a:srcRect/>
          <a:stretch>
            <a:fillRect/>
          </a:stretch>
        </p:blipFill>
        <p:spPr bwMode="auto">
          <a:xfrm>
            <a:off x="6324600" y="3201988"/>
            <a:ext cx="2317750" cy="229235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3200400" y="685800"/>
            <a:ext cx="5486400" cy="2317750"/>
          </a:xfrm>
        </p:spPr>
        <p:txBody>
          <a:bodyPr/>
          <a:lstStyle/>
          <a:p>
            <a:pPr algn="just"/>
            <a:r>
              <a:rPr lang="en-US" sz="3600" smtClean="0"/>
              <a:t>Other important industrial areas developed in </a:t>
            </a:r>
            <a:r>
              <a:rPr lang="en-US" sz="3600" b="1" smtClean="0">
                <a:solidFill>
                  <a:srgbClr val="FFFF00"/>
                </a:solidFill>
              </a:rPr>
              <a:t>North America </a:t>
            </a:r>
            <a:r>
              <a:rPr lang="en-US" sz="3600" smtClean="0"/>
              <a:t>during the 20</a:t>
            </a:r>
            <a:r>
              <a:rPr lang="en-US" sz="3600" baseline="30000" smtClean="0"/>
              <a:t>th</a:t>
            </a:r>
            <a:r>
              <a:rPr lang="en-US" sz="3600" smtClean="0"/>
              <a:t> century.</a:t>
            </a:r>
          </a:p>
        </p:txBody>
      </p:sp>
      <p:sp>
        <p:nvSpPr>
          <p:cNvPr id="3" name="Title 2"/>
          <p:cNvSpPr>
            <a:spLocks noGrp="1"/>
          </p:cNvSpPr>
          <p:nvPr>
            <p:ph type="title"/>
          </p:nvPr>
        </p:nvSpPr>
        <p:spPr/>
        <p:txBody>
          <a:bodyPr/>
          <a:lstStyle/>
          <a:p>
            <a:pPr>
              <a:defRPr/>
            </a:pPr>
            <a:r>
              <a:rPr sz="3600" smtClean="0">
                <a:solidFill>
                  <a:schemeClr val="bg1"/>
                </a:solidFill>
              </a:rPr>
              <a:t>North America</a:t>
            </a:r>
            <a:endParaRPr sz="3600">
              <a:solidFill>
                <a:schemeClr val="bg1"/>
              </a:solidFill>
            </a:endParaRPr>
          </a:p>
        </p:txBody>
      </p:sp>
      <p:sp>
        <p:nvSpPr>
          <p:cNvPr id="30724" name="Text Placeholder 3"/>
          <p:cNvSpPr>
            <a:spLocks noGrp="1"/>
          </p:cNvSpPr>
          <p:nvPr>
            <p:ph type="body" sz="half" idx="2"/>
          </p:nvPr>
        </p:nvSpPr>
        <p:spPr>
          <a:xfrm>
            <a:off x="152400" y="3273425"/>
            <a:ext cx="2378075" cy="1371600"/>
          </a:xfrm>
        </p:spPr>
        <p:txBody>
          <a:bodyPr/>
          <a:lstStyle/>
          <a:p>
            <a:endParaRPr lang="en-US" smtClean="0"/>
          </a:p>
          <a:p>
            <a:r>
              <a:rPr lang="en-US" smtClean="0"/>
              <a:t>Primary Industrial Region</a:t>
            </a:r>
          </a:p>
        </p:txBody>
      </p:sp>
      <p:pic>
        <p:nvPicPr>
          <p:cNvPr id="30725" name="Picture 5" descr="C:\Users\Owner\AppData\Local\Microsoft\Windows\Temporary Internet Files\Content.IE5\LTLN4AAN\MC900440106[1].png"/>
          <p:cNvPicPr>
            <a:picLocks noChangeAspect="1" noChangeArrowheads="1"/>
          </p:cNvPicPr>
          <p:nvPr/>
        </p:nvPicPr>
        <p:blipFill>
          <a:blip r:embed="rId2" cstate="print"/>
          <a:srcRect/>
          <a:stretch>
            <a:fillRect/>
          </a:stretch>
        </p:blipFill>
        <p:spPr bwMode="auto">
          <a:xfrm>
            <a:off x="5181600" y="2743200"/>
            <a:ext cx="2565400" cy="2908300"/>
          </a:xfrm>
          <a:prstGeom prst="rect">
            <a:avLst/>
          </a:prstGeom>
          <a:noFill/>
          <a:ln w="9525">
            <a:noFill/>
            <a:miter lim="800000"/>
            <a:headEnd/>
            <a:tailEnd/>
          </a:ln>
        </p:spPr>
      </p:pic>
      <p:cxnSp>
        <p:nvCxnSpPr>
          <p:cNvPr id="4" name="Straight Arrow Connector 3"/>
          <p:cNvCxnSpPr/>
          <p:nvPr/>
        </p:nvCxnSpPr>
        <p:spPr>
          <a:xfrm flipV="1">
            <a:off x="3429000" y="4197350"/>
            <a:ext cx="2895600" cy="128905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133600" y="5173663"/>
            <a:ext cx="1544638" cy="954087"/>
          </a:xfrm>
          <a:prstGeom prst="rect">
            <a:avLst/>
          </a:prstGeom>
          <a:noFill/>
        </p:spPr>
        <p:txBody>
          <a:bodyPr>
            <a:spAutoFit/>
          </a:bodyPr>
          <a:lstStyle/>
          <a:p>
            <a:pPr algn="ctr">
              <a:defRPr/>
            </a:pPr>
            <a:r>
              <a:rPr lang="en-US" sz="2800" b="1" dirty="0">
                <a:solidFill>
                  <a:schemeClr val="accent2">
                    <a:lumMod val="40000"/>
                    <a:lumOff val="60000"/>
                  </a:schemeClr>
                </a:solidFill>
                <a:cs typeface="Arial" pitchFamily="34" charset="0"/>
              </a:rPr>
              <a:t>North America</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 calcmode="lin" valueType="num">
                                      <p:cBhvr additive="base">
                                        <p:cTn id="7" dur="1250" fill="hold"/>
                                        <p:tgtEl>
                                          <p:spTgt spid="30722">
                                            <p:txEl>
                                              <p:pRg st="0" end="0"/>
                                            </p:txEl>
                                          </p:spTgt>
                                        </p:tgtEl>
                                        <p:attrNameLst>
                                          <p:attrName>ppt_x</p:attrName>
                                        </p:attrNameLst>
                                      </p:cBhvr>
                                      <p:tavLst>
                                        <p:tav tm="0">
                                          <p:val>
                                            <p:strVal val="#ppt_x"/>
                                          </p:val>
                                        </p:tav>
                                        <p:tav tm="100000">
                                          <p:val>
                                            <p:strVal val="#ppt_x"/>
                                          </p:val>
                                        </p:tav>
                                      </p:tavLst>
                                    </p:anim>
                                    <p:anim calcmode="lin" valueType="num">
                                      <p:cBhvr additive="base">
                                        <p:cTn id="8" dur="1250" fill="hold"/>
                                        <p:tgtEl>
                                          <p:spTgt spid="307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p:cNvSpPr>
          <p:nvPr>
            <p:ph idx="1"/>
          </p:nvPr>
        </p:nvSpPr>
        <p:spPr>
          <a:xfrm>
            <a:off x="3276600" y="2357438"/>
            <a:ext cx="5486400" cy="3994150"/>
          </a:xfrm>
        </p:spPr>
        <p:txBody>
          <a:bodyPr/>
          <a:lstStyle/>
          <a:p>
            <a:pPr algn="just"/>
            <a:r>
              <a:rPr lang="en-US" sz="3600" b="1" dirty="0" smtClean="0">
                <a:solidFill>
                  <a:srgbClr val="FFFF00"/>
                </a:solidFill>
              </a:rPr>
              <a:t>Newer industrial areas include:</a:t>
            </a:r>
          </a:p>
          <a:p>
            <a:pPr lvl="1" algn="just"/>
            <a:r>
              <a:rPr lang="en-US" sz="2400" dirty="0" smtClean="0"/>
              <a:t>Richmond, VA to Birmingham, AL:  iron and steel</a:t>
            </a:r>
          </a:p>
          <a:p>
            <a:pPr lvl="1" algn="just"/>
            <a:r>
              <a:rPr lang="en-US" sz="2400" dirty="0" smtClean="0"/>
              <a:t>Atlanta, GA to Richmond, VA:  cotton, tobacco, and furniture</a:t>
            </a:r>
          </a:p>
          <a:p>
            <a:pPr lvl="1" algn="just"/>
            <a:r>
              <a:rPr lang="en-US" sz="2400" dirty="0" smtClean="0"/>
              <a:t>Oklahoma to Dallas-Ft. Worth, TX, Houston, TX, and New Orleans, LA:  growing oil industry </a:t>
            </a:r>
          </a:p>
        </p:txBody>
      </p:sp>
      <p:sp>
        <p:nvSpPr>
          <p:cNvPr id="3" name="Title 2"/>
          <p:cNvSpPr>
            <a:spLocks noGrp="1"/>
          </p:cNvSpPr>
          <p:nvPr>
            <p:ph type="title"/>
          </p:nvPr>
        </p:nvSpPr>
        <p:spPr/>
        <p:txBody>
          <a:bodyPr/>
          <a:lstStyle/>
          <a:p>
            <a:pPr>
              <a:defRPr/>
            </a:pPr>
            <a:r>
              <a:rPr sz="3600" smtClean="0">
                <a:solidFill>
                  <a:schemeClr val="bg1"/>
                </a:solidFill>
              </a:rPr>
              <a:t>North America</a:t>
            </a:r>
            <a:endParaRPr sz="3600">
              <a:solidFill>
                <a:schemeClr val="bg1"/>
              </a:solidFill>
            </a:endParaRPr>
          </a:p>
        </p:txBody>
      </p:sp>
      <p:sp>
        <p:nvSpPr>
          <p:cNvPr id="31748" name="Text Placeholder 3"/>
          <p:cNvSpPr>
            <a:spLocks noGrp="1"/>
          </p:cNvSpPr>
          <p:nvPr>
            <p:ph type="body" sz="half" idx="2"/>
          </p:nvPr>
        </p:nvSpPr>
        <p:spPr>
          <a:xfrm>
            <a:off x="152400" y="3273425"/>
            <a:ext cx="2378075" cy="1371600"/>
          </a:xfrm>
        </p:spPr>
        <p:txBody>
          <a:bodyPr/>
          <a:lstStyle/>
          <a:p>
            <a:endParaRPr lang="en-US" smtClean="0"/>
          </a:p>
          <a:p>
            <a:r>
              <a:rPr lang="en-US" smtClean="0"/>
              <a:t>Primary Industrial Region</a:t>
            </a:r>
          </a:p>
        </p:txBody>
      </p:sp>
      <p:pic>
        <p:nvPicPr>
          <p:cNvPr id="31749" name="Picture 5" descr="C:\Users\Owner\AppData\Local\Microsoft\Windows\Temporary Internet Files\Content.IE5\7SOKX3GN\MC900071249[1].wmf"/>
          <p:cNvPicPr>
            <a:picLocks noChangeAspect="1" noChangeArrowheads="1"/>
          </p:cNvPicPr>
          <p:nvPr/>
        </p:nvPicPr>
        <p:blipFill>
          <a:blip r:embed="rId2" cstate="print"/>
          <a:srcRect/>
          <a:stretch>
            <a:fillRect/>
          </a:stretch>
        </p:blipFill>
        <p:spPr bwMode="auto">
          <a:xfrm>
            <a:off x="3962400" y="176213"/>
            <a:ext cx="3336925" cy="218122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Effect transition="in" filter="fade">
                                      <p:cBhvr>
                                        <p:cTn id="7" dur="1000"/>
                                        <p:tgtEl>
                                          <p:spTgt spid="31746">
                                            <p:txEl>
                                              <p:pRg st="0" end="0"/>
                                            </p:txEl>
                                          </p:spTgt>
                                        </p:tgtEl>
                                      </p:cBhvr>
                                    </p:animEffect>
                                    <p:anim calcmode="lin" valueType="num">
                                      <p:cBhvr>
                                        <p:cTn id="8" dur="1000" fill="hold"/>
                                        <p:tgtEl>
                                          <p:spTgt spid="3174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1746">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1746">
                                            <p:txEl>
                                              <p:pRg st="1" end="1"/>
                                            </p:txEl>
                                          </p:spTgt>
                                        </p:tgtEl>
                                        <p:attrNameLst>
                                          <p:attrName>style.visibility</p:attrName>
                                        </p:attrNameLst>
                                      </p:cBhvr>
                                      <p:to>
                                        <p:strVal val="visible"/>
                                      </p:to>
                                    </p:set>
                                    <p:animEffect transition="in" filter="fade">
                                      <p:cBhvr>
                                        <p:cTn id="12" dur="1000"/>
                                        <p:tgtEl>
                                          <p:spTgt spid="31746">
                                            <p:txEl>
                                              <p:pRg st="1" end="1"/>
                                            </p:txEl>
                                          </p:spTgt>
                                        </p:tgtEl>
                                      </p:cBhvr>
                                    </p:animEffect>
                                    <p:anim calcmode="lin" valueType="num">
                                      <p:cBhvr>
                                        <p:cTn id="13" dur="1000" fill="hold"/>
                                        <p:tgtEl>
                                          <p:spTgt spid="3174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1746">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1746">
                                            <p:txEl>
                                              <p:pRg st="2" end="2"/>
                                            </p:txEl>
                                          </p:spTgt>
                                        </p:tgtEl>
                                        <p:attrNameLst>
                                          <p:attrName>style.visibility</p:attrName>
                                        </p:attrNameLst>
                                      </p:cBhvr>
                                      <p:to>
                                        <p:strVal val="visible"/>
                                      </p:to>
                                    </p:set>
                                    <p:animEffect transition="in" filter="fade">
                                      <p:cBhvr>
                                        <p:cTn id="17" dur="1000"/>
                                        <p:tgtEl>
                                          <p:spTgt spid="31746">
                                            <p:txEl>
                                              <p:pRg st="2" end="2"/>
                                            </p:txEl>
                                          </p:spTgt>
                                        </p:tgtEl>
                                      </p:cBhvr>
                                    </p:animEffect>
                                    <p:anim calcmode="lin" valueType="num">
                                      <p:cBhvr>
                                        <p:cTn id="18" dur="1000" fill="hold"/>
                                        <p:tgtEl>
                                          <p:spTgt spid="317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1746">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1746">
                                            <p:txEl>
                                              <p:pRg st="3" end="3"/>
                                            </p:txEl>
                                          </p:spTgt>
                                        </p:tgtEl>
                                        <p:attrNameLst>
                                          <p:attrName>style.visibility</p:attrName>
                                        </p:attrNameLst>
                                      </p:cBhvr>
                                      <p:to>
                                        <p:strVal val="visible"/>
                                      </p:to>
                                    </p:set>
                                    <p:animEffect transition="in" filter="fade">
                                      <p:cBhvr>
                                        <p:cTn id="22" dur="1000"/>
                                        <p:tgtEl>
                                          <p:spTgt spid="31746">
                                            <p:txEl>
                                              <p:pRg st="3" end="3"/>
                                            </p:txEl>
                                          </p:spTgt>
                                        </p:tgtEl>
                                      </p:cBhvr>
                                    </p:animEffect>
                                    <p:anim calcmode="lin" valueType="num">
                                      <p:cBhvr>
                                        <p:cTn id="23" dur="1000" fill="hold"/>
                                        <p:tgtEl>
                                          <p:spTgt spid="3174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174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582613" y="2895600"/>
            <a:ext cx="8007350" cy="3106738"/>
          </a:xfrm>
          <a:prstGeom prst="rect">
            <a:avLst/>
          </a:prstGeom>
          <a:noFill/>
          <a:ln w="57150">
            <a:solidFill>
              <a:schemeClr val="bg1"/>
            </a:solidFill>
            <a:miter lim="800000"/>
            <a:headEnd/>
            <a:tailEnd/>
          </a:ln>
          <a:effectLst/>
        </p:spPr>
      </p:pic>
      <p:sp>
        <p:nvSpPr>
          <p:cNvPr id="32771" name="TextBox 1"/>
          <p:cNvSpPr txBox="1">
            <a:spLocks noChangeArrowheads="1"/>
          </p:cNvSpPr>
          <p:nvPr/>
        </p:nvSpPr>
        <p:spPr bwMode="auto">
          <a:xfrm>
            <a:off x="609600" y="838200"/>
            <a:ext cx="7929563" cy="1816100"/>
          </a:xfrm>
          <a:prstGeom prst="rect">
            <a:avLst/>
          </a:prstGeom>
          <a:noFill/>
          <a:ln w="9525">
            <a:noFill/>
            <a:miter lim="800000"/>
            <a:headEnd/>
            <a:tailEnd/>
          </a:ln>
        </p:spPr>
        <p:txBody>
          <a:bodyPr>
            <a:spAutoFit/>
          </a:bodyPr>
          <a:lstStyle/>
          <a:p>
            <a:pPr algn="just"/>
            <a:r>
              <a:rPr lang="en-US" sz="2800" b="1" dirty="0">
                <a:solidFill>
                  <a:srgbClr val="FFFF00"/>
                </a:solidFill>
              </a:rPr>
              <a:t>Other North American Manufacturing Regions.  </a:t>
            </a:r>
            <a:r>
              <a:rPr lang="en-US" sz="2800" dirty="0"/>
              <a:t>During the 20</a:t>
            </a:r>
            <a:r>
              <a:rPr lang="en-US" sz="2800" baseline="30000" dirty="0"/>
              <a:t>th</a:t>
            </a:r>
            <a:r>
              <a:rPr lang="en-US" sz="2800" dirty="0"/>
              <a:t> </a:t>
            </a:r>
            <a:r>
              <a:rPr lang="en-US" sz="2800" dirty="0" smtClean="0"/>
              <a:t>century, </a:t>
            </a:r>
            <a:r>
              <a:rPr lang="en-US" sz="2800" dirty="0"/>
              <a:t>manufacturing spread to other areas of North America from the Manufacturing Belt in the Northeastern United States.</a:t>
            </a:r>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1" hangingPunct="1">
              <a:defRPr/>
            </a:pPr>
            <a:r>
              <a:rPr lang="en-US" dirty="0" smtClean="0">
                <a:solidFill>
                  <a:schemeClr val="tx1"/>
                </a:solidFill>
                <a:effectLst>
                  <a:outerShdw blurRad="38100" dist="38100" dir="2700000" algn="tl">
                    <a:srgbClr val="000000">
                      <a:alpha val="43137"/>
                    </a:srgbClr>
                  </a:outerShdw>
                </a:effectLst>
              </a:rPr>
              <a:t>CONTEMPORARY PATTERNS AND IMPACTS OF INDUSTRIALIZATION AND DEVELOPMENT</a:t>
            </a:r>
            <a:endParaRPr lang="en-US" dirty="0">
              <a:solidFill>
                <a:schemeClr val="tx1"/>
              </a:solidFill>
              <a:effectLst>
                <a:outerShdw blurRad="38100" dist="38100" dir="2700000" algn="tl">
                  <a:srgbClr val="000000">
                    <a:alpha val="43137"/>
                  </a:srgbClr>
                </a:outerShdw>
              </a:effectLst>
            </a:endParaRPr>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a:xfrm>
            <a:off x="3276600" y="1371600"/>
            <a:ext cx="5486400" cy="3505200"/>
          </a:xfrm>
        </p:spPr>
        <p:txBody>
          <a:bodyPr/>
          <a:lstStyle/>
          <a:p>
            <a:pPr marL="0" indent="0" algn="just">
              <a:buFont typeface="Arial" charset="0"/>
              <a:buNone/>
            </a:pPr>
            <a:r>
              <a:rPr lang="en-US" sz="3600" b="1" dirty="0" smtClean="0">
                <a:solidFill>
                  <a:srgbClr val="FFFF00"/>
                </a:solidFill>
              </a:rPr>
              <a:t>By the end of the 19</a:t>
            </a:r>
            <a:r>
              <a:rPr lang="en-US" sz="3600" b="1" baseline="30000" dirty="0" smtClean="0">
                <a:solidFill>
                  <a:srgbClr val="FFFF00"/>
                </a:solidFill>
              </a:rPr>
              <a:t>th </a:t>
            </a:r>
            <a:r>
              <a:rPr lang="en-US" sz="3600" b="1" dirty="0" smtClean="0">
                <a:solidFill>
                  <a:srgbClr val="FFFF00"/>
                </a:solidFill>
              </a:rPr>
              <a:t>century, the Ukraine was affected by the diffusion of the Industrial Revolution as it spread eastward across Europe.</a:t>
            </a:r>
          </a:p>
        </p:txBody>
      </p:sp>
      <p:sp>
        <p:nvSpPr>
          <p:cNvPr id="3" name="Title 2"/>
          <p:cNvSpPr>
            <a:spLocks noGrp="1"/>
          </p:cNvSpPr>
          <p:nvPr>
            <p:ph type="title"/>
          </p:nvPr>
        </p:nvSpPr>
        <p:spPr/>
        <p:txBody>
          <a:bodyPr/>
          <a:lstStyle/>
          <a:p>
            <a:pPr>
              <a:defRPr/>
            </a:pPr>
            <a:r>
              <a:rPr sz="2400" smtClean="0">
                <a:solidFill>
                  <a:schemeClr val="bg1"/>
                </a:solidFill>
              </a:rPr>
              <a:t>Russia and the Other Former Soviet Republics</a:t>
            </a:r>
            <a:endParaRPr sz="2400">
              <a:solidFill>
                <a:schemeClr val="bg1"/>
              </a:solidFill>
            </a:endParaRPr>
          </a:p>
        </p:txBody>
      </p:sp>
      <p:sp>
        <p:nvSpPr>
          <p:cNvPr id="33796" name="Text Placeholder 3"/>
          <p:cNvSpPr>
            <a:spLocks noGrp="1"/>
          </p:cNvSpPr>
          <p:nvPr>
            <p:ph type="body" sz="half" idx="2"/>
          </p:nvPr>
        </p:nvSpPr>
        <p:spPr>
          <a:xfrm>
            <a:off x="152400" y="3273425"/>
            <a:ext cx="2378075" cy="1371600"/>
          </a:xfrm>
        </p:spPr>
        <p:txBody>
          <a:bodyPr/>
          <a:lstStyle/>
          <a:p>
            <a:endParaRPr lang="en-US" smtClean="0"/>
          </a:p>
          <a:p>
            <a:r>
              <a:rPr lang="en-US" smtClean="0"/>
              <a:t>Primary Industrial Region</a:t>
            </a:r>
          </a:p>
        </p:txBody>
      </p:sp>
      <p:pic>
        <p:nvPicPr>
          <p:cNvPr id="33797" name="Picture 5" descr="C:\Users\Owner\AppData\Local\Microsoft\Windows\Temporary Internet Files\Content.IE5\9D32JH15\MM900186615[1].gif"/>
          <p:cNvPicPr>
            <a:picLocks noChangeAspect="1" noChangeArrowheads="1" noCrop="1"/>
          </p:cNvPicPr>
          <p:nvPr/>
        </p:nvPicPr>
        <p:blipFill>
          <a:blip r:embed="rId2" cstate="print"/>
          <a:srcRect/>
          <a:stretch>
            <a:fillRect/>
          </a:stretch>
        </p:blipFill>
        <p:spPr bwMode="auto">
          <a:xfrm>
            <a:off x="5791200" y="4800600"/>
            <a:ext cx="1447800" cy="14478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Effect transition="in" filter="fade">
                                      <p:cBhvr>
                                        <p:cTn id="7" dur="1000"/>
                                        <p:tgtEl>
                                          <p:spTgt spid="33794">
                                            <p:txEl>
                                              <p:pRg st="0" end="0"/>
                                            </p:txEl>
                                          </p:spTgt>
                                        </p:tgtEl>
                                      </p:cBhvr>
                                    </p:animEffect>
                                    <p:anim calcmode="lin" valueType="num">
                                      <p:cBhvr>
                                        <p:cTn id="8" dur="1000" fill="hold"/>
                                        <p:tgtEl>
                                          <p:spTgt spid="3379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79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a:xfrm>
            <a:off x="2971800" y="1066800"/>
            <a:ext cx="5867400" cy="4495800"/>
          </a:xfrm>
        </p:spPr>
        <p:txBody>
          <a:bodyPr/>
          <a:lstStyle/>
          <a:p>
            <a:pPr algn="just"/>
            <a:r>
              <a:rPr lang="en-US" sz="3400" b="1" dirty="0" smtClean="0">
                <a:solidFill>
                  <a:srgbClr val="FFFF00"/>
                </a:solidFill>
              </a:rPr>
              <a:t>When Russia became the Soviet Union in the 20</a:t>
            </a:r>
            <a:r>
              <a:rPr lang="en-US" sz="3400" b="1" baseline="30000" dirty="0" smtClean="0">
                <a:solidFill>
                  <a:srgbClr val="FFFF00"/>
                </a:solidFill>
              </a:rPr>
              <a:t>th</a:t>
            </a:r>
            <a:r>
              <a:rPr lang="en-US" sz="3400" b="1" dirty="0" smtClean="0">
                <a:solidFill>
                  <a:srgbClr val="FFFF00"/>
                </a:solidFill>
              </a:rPr>
              <a:t> century, the Ukraine produced much of the country’s coal.</a:t>
            </a:r>
          </a:p>
          <a:p>
            <a:pPr algn="just"/>
            <a:r>
              <a:rPr lang="en-US" sz="3400" b="1" dirty="0" smtClean="0">
                <a:solidFill>
                  <a:srgbClr val="FFFF00"/>
                </a:solidFill>
              </a:rPr>
              <a:t>The Ukraine grew into one of the world’s largest manufacturing complexes by the mid-20</a:t>
            </a:r>
            <a:r>
              <a:rPr lang="en-US" sz="3400" b="1" baseline="30000" dirty="0" smtClean="0">
                <a:solidFill>
                  <a:srgbClr val="FFFF00"/>
                </a:solidFill>
              </a:rPr>
              <a:t>th</a:t>
            </a:r>
            <a:r>
              <a:rPr lang="en-US" sz="3400" b="1" dirty="0" smtClean="0">
                <a:solidFill>
                  <a:srgbClr val="FFFF00"/>
                </a:solidFill>
              </a:rPr>
              <a:t> century.</a:t>
            </a:r>
          </a:p>
        </p:txBody>
      </p:sp>
      <p:sp>
        <p:nvSpPr>
          <p:cNvPr id="3" name="Title 2"/>
          <p:cNvSpPr>
            <a:spLocks noGrp="1"/>
          </p:cNvSpPr>
          <p:nvPr>
            <p:ph type="title"/>
          </p:nvPr>
        </p:nvSpPr>
        <p:spPr/>
        <p:txBody>
          <a:bodyPr/>
          <a:lstStyle/>
          <a:p>
            <a:pPr>
              <a:defRPr/>
            </a:pPr>
            <a:r>
              <a:rPr sz="2400" smtClean="0">
                <a:solidFill>
                  <a:schemeClr val="bg1"/>
                </a:solidFill>
              </a:rPr>
              <a:t>Russia and the Other Former Soviet Republics</a:t>
            </a:r>
            <a:endParaRPr sz="2400">
              <a:solidFill>
                <a:schemeClr val="bg1"/>
              </a:solidFill>
            </a:endParaRPr>
          </a:p>
        </p:txBody>
      </p:sp>
      <p:sp>
        <p:nvSpPr>
          <p:cNvPr id="34820" name="Text Placeholder 3"/>
          <p:cNvSpPr>
            <a:spLocks noGrp="1"/>
          </p:cNvSpPr>
          <p:nvPr>
            <p:ph type="body" sz="half" idx="2"/>
          </p:nvPr>
        </p:nvSpPr>
        <p:spPr>
          <a:xfrm>
            <a:off x="152400" y="3273425"/>
            <a:ext cx="2378075" cy="1371600"/>
          </a:xfrm>
        </p:spPr>
        <p:txBody>
          <a:bodyPr/>
          <a:lstStyle/>
          <a:p>
            <a:endParaRPr lang="en-US" smtClean="0"/>
          </a:p>
          <a:p>
            <a:r>
              <a:rPr lang="en-US" smtClean="0"/>
              <a:t>Primary Industrial Region</a:t>
            </a:r>
          </a:p>
        </p:txBody>
      </p:sp>
      <p:pic>
        <p:nvPicPr>
          <p:cNvPr id="34821" name="Picture 2" descr="C:\Users\Owner\AppData\Local\Microsoft\Windows\Temporary Internet Files\Content.IE5\9D32JH15\MM900186615[1].gif"/>
          <p:cNvPicPr>
            <a:picLocks noChangeAspect="1" noChangeArrowheads="1" noCrop="1"/>
          </p:cNvPicPr>
          <p:nvPr/>
        </p:nvPicPr>
        <p:blipFill>
          <a:blip r:embed="rId2" cstate="print"/>
          <a:srcRect/>
          <a:stretch>
            <a:fillRect/>
          </a:stretch>
        </p:blipFill>
        <p:spPr bwMode="auto">
          <a:xfrm>
            <a:off x="7391400" y="5181600"/>
            <a:ext cx="952500" cy="9525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 calcmode="lin" valueType="num">
                                      <p:cBhvr>
                                        <p:cTn id="7" dur="1000" fill="hold"/>
                                        <p:tgtEl>
                                          <p:spTgt spid="3379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379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379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3794">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33794">
                                            <p:txEl>
                                              <p:pRg st="1" end="1"/>
                                            </p:txEl>
                                          </p:spTgt>
                                        </p:tgtEl>
                                        <p:attrNameLst>
                                          <p:attrName>style.visibility</p:attrName>
                                        </p:attrNameLst>
                                      </p:cBhvr>
                                      <p:to>
                                        <p:strVal val="visible"/>
                                      </p:to>
                                    </p:set>
                                    <p:anim calcmode="lin" valueType="num">
                                      <p:cBhvr>
                                        <p:cTn id="15" dur="1000" fill="hold"/>
                                        <p:tgtEl>
                                          <p:spTgt spid="3379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379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3794">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37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idx="1"/>
          </p:nvPr>
        </p:nvSpPr>
        <p:spPr/>
        <p:txBody>
          <a:bodyPr/>
          <a:lstStyle/>
          <a:p>
            <a:pPr algn="just"/>
            <a:r>
              <a:rPr lang="en-US" smtClean="0"/>
              <a:t>Other </a:t>
            </a:r>
            <a:r>
              <a:rPr lang="en-US" b="1" smtClean="0">
                <a:solidFill>
                  <a:srgbClr val="FFFF00"/>
                </a:solidFill>
              </a:rPr>
              <a:t>manufacturing areas </a:t>
            </a:r>
            <a:r>
              <a:rPr lang="en-US" smtClean="0"/>
              <a:t>grew around Moscow and Leningrad (now St. Petersburg).</a:t>
            </a:r>
          </a:p>
          <a:p>
            <a:pPr algn="just"/>
            <a:r>
              <a:rPr lang="en-US" smtClean="0"/>
              <a:t>After World War II, a series of dams were constructed along the Volga River, making </a:t>
            </a:r>
            <a:r>
              <a:rPr lang="en-US" b="1" smtClean="0">
                <a:solidFill>
                  <a:srgbClr val="FFFF00"/>
                </a:solidFill>
              </a:rPr>
              <a:t>electric power </a:t>
            </a:r>
            <a:r>
              <a:rPr lang="en-US" smtClean="0"/>
              <a:t>plentiful.</a:t>
            </a:r>
          </a:p>
        </p:txBody>
      </p:sp>
      <p:sp>
        <p:nvSpPr>
          <p:cNvPr id="3" name="Title 2"/>
          <p:cNvSpPr>
            <a:spLocks noGrp="1"/>
          </p:cNvSpPr>
          <p:nvPr>
            <p:ph type="title"/>
          </p:nvPr>
        </p:nvSpPr>
        <p:spPr/>
        <p:txBody>
          <a:bodyPr/>
          <a:lstStyle/>
          <a:p>
            <a:pPr>
              <a:defRPr/>
            </a:pPr>
            <a:r>
              <a:rPr sz="2400" smtClean="0">
                <a:solidFill>
                  <a:schemeClr val="bg1"/>
                </a:solidFill>
              </a:rPr>
              <a:t>Russia and the Other Former Soviet Republics</a:t>
            </a:r>
            <a:endParaRPr sz="2400">
              <a:solidFill>
                <a:schemeClr val="bg1"/>
              </a:solidFill>
            </a:endParaRPr>
          </a:p>
        </p:txBody>
      </p:sp>
      <p:sp>
        <p:nvSpPr>
          <p:cNvPr id="35844" name="Text Placeholder 3"/>
          <p:cNvSpPr>
            <a:spLocks noGrp="1"/>
          </p:cNvSpPr>
          <p:nvPr>
            <p:ph type="body" sz="half" idx="2"/>
          </p:nvPr>
        </p:nvSpPr>
        <p:spPr>
          <a:xfrm>
            <a:off x="152400" y="3273425"/>
            <a:ext cx="2378075" cy="1371600"/>
          </a:xfrm>
        </p:spPr>
        <p:txBody>
          <a:bodyPr/>
          <a:lstStyle/>
          <a:p>
            <a:endParaRPr lang="en-US" smtClean="0"/>
          </a:p>
          <a:p>
            <a:r>
              <a:rPr lang="en-US" smtClean="0"/>
              <a:t>Primary Industrial Region</a:t>
            </a:r>
          </a:p>
        </p:txBody>
      </p:sp>
      <p:pic>
        <p:nvPicPr>
          <p:cNvPr id="34821" name="Picture 5" descr="C:\Users\Owner\AppData\Local\Microsoft\Windows\Temporary Internet Files\Content.IE5\M7A4I806\MC900090541[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43400" y="4114800"/>
            <a:ext cx="3477932"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Effect transition="in" filter="fade">
                                      <p:cBhvr>
                                        <p:cTn id="7" dur="1000"/>
                                        <p:tgtEl>
                                          <p:spTgt spid="34818">
                                            <p:txEl>
                                              <p:pRg st="0" end="0"/>
                                            </p:txEl>
                                          </p:spTgt>
                                        </p:tgtEl>
                                      </p:cBhvr>
                                    </p:animEffect>
                                    <p:anim calcmode="lin" valueType="num">
                                      <p:cBhvr>
                                        <p:cTn id="8" dur="1000" fill="hold"/>
                                        <p:tgtEl>
                                          <p:spTgt spid="348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818">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4818">
                                            <p:txEl>
                                              <p:pRg st="1" end="1"/>
                                            </p:txEl>
                                          </p:spTgt>
                                        </p:tgtEl>
                                        <p:attrNameLst>
                                          <p:attrName>style.visibility</p:attrName>
                                        </p:attrNameLst>
                                      </p:cBhvr>
                                      <p:to>
                                        <p:strVal val="visible"/>
                                      </p:to>
                                    </p:set>
                                    <p:animEffect transition="in" filter="fade">
                                      <p:cBhvr>
                                        <p:cTn id="12" dur="1000"/>
                                        <p:tgtEl>
                                          <p:spTgt spid="34818">
                                            <p:txEl>
                                              <p:pRg st="1" end="1"/>
                                            </p:txEl>
                                          </p:spTgt>
                                        </p:tgtEl>
                                      </p:cBhvr>
                                    </p:animEffect>
                                    <p:anim calcmode="lin" valueType="num">
                                      <p:cBhvr>
                                        <p:cTn id="13" dur="1000" fill="hold"/>
                                        <p:tgtEl>
                                          <p:spTgt spid="3481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481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defRPr/>
            </a:pPr>
            <a:r>
              <a:rPr lang="en-US" b="1" dirty="0" smtClean="0">
                <a:solidFill>
                  <a:srgbClr val="FFFF00"/>
                </a:solidFill>
              </a:rPr>
              <a:t>Canals</a:t>
            </a:r>
            <a:r>
              <a:rPr lang="en-US" dirty="0" smtClean="0"/>
              <a:t> linked the Volga to both Moscow and the Don River, making it easy to transport raw materials, including oil and natural gas from nearby reserves.</a:t>
            </a:r>
          </a:p>
          <a:p>
            <a:pPr marL="0" indent="0">
              <a:buFont typeface="Arial" charset="0"/>
              <a:buNone/>
              <a:defRPr/>
            </a:pPr>
            <a:endParaRPr lang="en-US" dirty="0"/>
          </a:p>
        </p:txBody>
      </p:sp>
      <p:sp>
        <p:nvSpPr>
          <p:cNvPr id="3" name="Title 2"/>
          <p:cNvSpPr>
            <a:spLocks noGrp="1"/>
          </p:cNvSpPr>
          <p:nvPr>
            <p:ph type="title"/>
          </p:nvPr>
        </p:nvSpPr>
        <p:spPr/>
        <p:txBody>
          <a:bodyPr/>
          <a:lstStyle/>
          <a:p>
            <a:pPr>
              <a:defRPr/>
            </a:pPr>
            <a:r>
              <a:rPr sz="2400" smtClean="0">
                <a:solidFill>
                  <a:schemeClr val="bg1"/>
                </a:solidFill>
              </a:rPr>
              <a:t>Russia and the Other Former Soviet Republics</a:t>
            </a:r>
            <a:endParaRPr sz="2400">
              <a:solidFill>
                <a:schemeClr val="bg1"/>
              </a:solidFill>
            </a:endParaRPr>
          </a:p>
        </p:txBody>
      </p:sp>
      <p:sp>
        <p:nvSpPr>
          <p:cNvPr id="36868" name="Text Placeholder 3"/>
          <p:cNvSpPr>
            <a:spLocks noGrp="1"/>
          </p:cNvSpPr>
          <p:nvPr>
            <p:ph type="body" sz="half" idx="2"/>
          </p:nvPr>
        </p:nvSpPr>
        <p:spPr>
          <a:xfrm>
            <a:off x="152400" y="3273425"/>
            <a:ext cx="2378075" cy="1371600"/>
          </a:xfrm>
        </p:spPr>
        <p:txBody>
          <a:bodyPr/>
          <a:lstStyle/>
          <a:p>
            <a:endParaRPr lang="en-US" smtClean="0"/>
          </a:p>
          <a:p>
            <a:r>
              <a:rPr lang="en-US" smtClean="0"/>
              <a:t>Primary Industrial Region</a:t>
            </a:r>
          </a:p>
        </p:txBody>
      </p:sp>
      <p:pic>
        <p:nvPicPr>
          <p:cNvPr id="35845" name="Picture 5" descr="C:\Users\Owner\AppData\Local\Microsoft\Windows\Temporary Internet Files\Content.IE5\816OX8L9\MC900198375[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72200" y="3352800"/>
            <a:ext cx="1981200" cy="2968547"/>
          </a:xfrm>
          <a:prstGeom prst="roundRect">
            <a:avLst>
              <a:gd name="adj" fmla="val 8594"/>
            </a:avLst>
          </a:prstGeom>
          <a:solidFill>
            <a:srgbClr val="FFFFFF">
              <a:shade val="85000"/>
            </a:srgbClr>
          </a:solidFill>
          <a:ln w="76200">
            <a:solidFill>
              <a:schemeClr val="bg1"/>
            </a:solidFill>
          </a:ln>
          <a:effectLst>
            <a:reflection blurRad="12700" stA="38000" endPos="28000" dist="5000" dir="5400000" sy="-100000" algn="bl" rotWithShape="0"/>
          </a:effectLs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76600" y="3429000"/>
            <a:ext cx="5486400" cy="2851150"/>
          </a:xfrm>
        </p:spPr>
        <p:txBody>
          <a:bodyPr/>
          <a:lstStyle/>
          <a:p>
            <a:pPr algn="just">
              <a:defRPr/>
            </a:pPr>
            <a:r>
              <a:rPr lang="en-US" dirty="0" smtClean="0"/>
              <a:t>Industry in other regions in Russia follow the </a:t>
            </a:r>
            <a:r>
              <a:rPr lang="en-US" b="1" dirty="0" smtClean="0">
                <a:solidFill>
                  <a:srgbClr val="FFFF00"/>
                </a:solidFill>
              </a:rPr>
              <a:t>Trans-Siberian Railroad </a:t>
            </a:r>
            <a:r>
              <a:rPr lang="en-US" dirty="0" smtClean="0"/>
              <a:t>that connects western cities across southern Siberia all the way to the Pacific coastline.</a:t>
            </a:r>
          </a:p>
          <a:p>
            <a:pPr marL="0" indent="0">
              <a:buFont typeface="Arial" charset="0"/>
              <a:buNone/>
              <a:defRPr/>
            </a:pPr>
            <a:endParaRPr lang="en-US" dirty="0"/>
          </a:p>
        </p:txBody>
      </p:sp>
      <p:sp>
        <p:nvSpPr>
          <p:cNvPr id="3" name="Title 2"/>
          <p:cNvSpPr>
            <a:spLocks noGrp="1"/>
          </p:cNvSpPr>
          <p:nvPr>
            <p:ph type="title"/>
          </p:nvPr>
        </p:nvSpPr>
        <p:spPr/>
        <p:txBody>
          <a:bodyPr>
            <a:noAutofit/>
          </a:bodyPr>
          <a:lstStyle/>
          <a:p>
            <a:pPr>
              <a:defRPr/>
            </a:pPr>
            <a:r>
              <a:rPr sz="2400" smtClean="0">
                <a:solidFill>
                  <a:schemeClr val="bg1"/>
                </a:solidFill>
              </a:rPr>
              <a:t>Russia and the Other Former Soviet Republics</a:t>
            </a:r>
            <a:endParaRPr sz="2400">
              <a:solidFill>
                <a:schemeClr val="bg1"/>
              </a:solidFill>
            </a:endParaRPr>
          </a:p>
        </p:txBody>
      </p:sp>
      <p:sp>
        <p:nvSpPr>
          <p:cNvPr id="37892" name="Text Placeholder 3"/>
          <p:cNvSpPr>
            <a:spLocks noGrp="1"/>
          </p:cNvSpPr>
          <p:nvPr>
            <p:ph type="body" sz="half" idx="2"/>
          </p:nvPr>
        </p:nvSpPr>
        <p:spPr>
          <a:xfrm>
            <a:off x="152400" y="3273425"/>
            <a:ext cx="2378075" cy="1371600"/>
          </a:xfrm>
        </p:spPr>
        <p:txBody>
          <a:bodyPr/>
          <a:lstStyle/>
          <a:p>
            <a:endParaRPr lang="en-US" smtClean="0"/>
          </a:p>
          <a:p>
            <a:r>
              <a:rPr lang="en-US" smtClean="0"/>
              <a:t>Primary Industrial Region</a:t>
            </a:r>
          </a:p>
        </p:txBody>
      </p:sp>
      <p:pic>
        <p:nvPicPr>
          <p:cNvPr id="36869" name="Picture 5" descr="C:\Users\Owner\AppData\Local\Microsoft\Windows\Temporary Internet Files\Content.IE5\7SOKX3GN\MC900198033[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67200" y="533400"/>
            <a:ext cx="3253498" cy="2438400"/>
          </a:xfrm>
          <a:prstGeom prst="roundRect">
            <a:avLst>
              <a:gd name="adj" fmla="val 8594"/>
            </a:avLst>
          </a:prstGeom>
          <a:solidFill>
            <a:srgbClr val="FFFFFF">
              <a:shade val="85000"/>
            </a:srgbClr>
          </a:solidFill>
          <a:ln w="76200">
            <a:solidFill>
              <a:schemeClr val="bg2"/>
            </a:solidFill>
          </a:ln>
          <a:effectLst>
            <a:reflection blurRad="12700" stA="38000" endPos="28000" dist="5000" dir="5400000" sy="-100000" algn="bl" rotWithShape="0"/>
          </a:effectLs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2151063" y="533400"/>
            <a:ext cx="4841875" cy="3132138"/>
          </a:xfrm>
          <a:prstGeom prst="rect">
            <a:avLst/>
          </a:prstGeom>
          <a:noFill/>
          <a:ln w="57150">
            <a:solidFill>
              <a:schemeClr val="bg1"/>
            </a:solidFill>
            <a:miter lim="800000"/>
            <a:headEnd/>
            <a:tailEnd/>
          </a:ln>
          <a:effectLst/>
        </p:spPr>
      </p:pic>
      <p:sp>
        <p:nvSpPr>
          <p:cNvPr id="38915" name="TextBox 1"/>
          <p:cNvSpPr txBox="1">
            <a:spLocks noChangeArrowheads="1"/>
          </p:cNvSpPr>
          <p:nvPr/>
        </p:nvSpPr>
        <p:spPr bwMode="auto">
          <a:xfrm>
            <a:off x="1066800" y="3746500"/>
            <a:ext cx="7010400" cy="584200"/>
          </a:xfrm>
          <a:prstGeom prst="rect">
            <a:avLst/>
          </a:prstGeom>
          <a:noFill/>
          <a:ln w="9525">
            <a:noFill/>
            <a:miter lim="800000"/>
            <a:headEnd/>
            <a:tailEnd/>
          </a:ln>
        </p:spPr>
        <p:txBody>
          <a:bodyPr>
            <a:spAutoFit/>
          </a:bodyPr>
          <a:lstStyle/>
          <a:p>
            <a:pPr algn="ctr"/>
            <a:r>
              <a:rPr lang="en-US" sz="3200" b="1">
                <a:solidFill>
                  <a:srgbClr val="FFFF00"/>
                </a:solidFill>
              </a:rPr>
              <a:t>RUSSIAN INDUSTRIAL AREAS</a:t>
            </a:r>
          </a:p>
        </p:txBody>
      </p:sp>
      <p:sp>
        <p:nvSpPr>
          <p:cNvPr id="3" name="TextBox 2"/>
          <p:cNvSpPr txBox="1">
            <a:spLocks noChangeArrowheads="1"/>
          </p:cNvSpPr>
          <p:nvPr/>
        </p:nvSpPr>
        <p:spPr bwMode="auto">
          <a:xfrm>
            <a:off x="914400" y="4298950"/>
            <a:ext cx="7696200" cy="2308225"/>
          </a:xfrm>
          <a:prstGeom prst="rect">
            <a:avLst/>
          </a:prstGeom>
          <a:noFill/>
          <a:ln w="9525">
            <a:noFill/>
            <a:miter lim="800000"/>
            <a:headEnd/>
            <a:tailEnd/>
          </a:ln>
        </p:spPr>
        <p:txBody>
          <a:bodyPr>
            <a:spAutoFit/>
          </a:bodyPr>
          <a:lstStyle/>
          <a:p>
            <a:pPr algn="just"/>
            <a:r>
              <a:rPr lang="en-US" sz="2400"/>
              <a:t>Although many of the industrial regions of the former Soviet Union are outside the boundaries of the modern Russian Federation, several industrial areas remain, including the region around the capital of Moscow, St. Petersburg, and the Volga River.  The eastern regions follow the Trans-Siberian Railroad.</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p:cNvSpPr>
            <a:spLocks noGrp="1"/>
          </p:cNvSpPr>
          <p:nvPr>
            <p:ph idx="1"/>
          </p:nvPr>
        </p:nvSpPr>
        <p:spPr/>
        <p:txBody>
          <a:bodyPr/>
          <a:lstStyle/>
          <a:p>
            <a:pPr marL="0" indent="0">
              <a:defRPr/>
            </a:pPr>
            <a:r>
              <a:rPr lang="en-US" b="1" dirty="0" smtClean="0">
                <a:solidFill>
                  <a:srgbClr val="FFFF00"/>
                </a:solidFill>
              </a:rPr>
              <a:t>Japan </a:t>
            </a:r>
            <a:r>
              <a:rPr lang="en-US" sz="3000" dirty="0" smtClean="0">
                <a:solidFill>
                  <a:schemeClr val="accent2">
                    <a:lumMod val="40000"/>
                    <a:lumOff val="60000"/>
                  </a:schemeClr>
                </a:solidFill>
              </a:rPr>
              <a:t>was the earliest country in</a:t>
            </a:r>
          </a:p>
          <a:p>
            <a:pPr marL="0" indent="0">
              <a:buNone/>
              <a:defRPr/>
            </a:pPr>
            <a:r>
              <a:rPr lang="en-US" sz="3000" dirty="0" smtClean="0">
                <a:solidFill>
                  <a:schemeClr val="accent2">
                    <a:lumMod val="40000"/>
                    <a:lumOff val="60000"/>
                  </a:schemeClr>
                </a:solidFill>
              </a:rPr>
              <a:t>  East Asia to industrialize.</a:t>
            </a:r>
          </a:p>
          <a:p>
            <a:pPr algn="just">
              <a:buFont typeface="Arial" pitchFamily="34" charset="0"/>
              <a:buChar char="•"/>
              <a:defRPr/>
            </a:pPr>
            <a:r>
              <a:rPr lang="en-US" sz="3000" dirty="0" smtClean="0"/>
              <a:t>Japan’s economic development began during the second half of the 19</a:t>
            </a:r>
            <a:r>
              <a:rPr lang="en-US" sz="3000" baseline="30000" dirty="0" smtClean="0"/>
              <a:t>th</a:t>
            </a:r>
            <a:r>
              <a:rPr lang="en-US" sz="3000" dirty="0" smtClean="0"/>
              <a:t> century with the Meiji Restoration, a government-sponsored campaign for modernization and colonization.</a:t>
            </a:r>
          </a:p>
        </p:txBody>
      </p:sp>
      <p:sp>
        <p:nvSpPr>
          <p:cNvPr id="3" name="Title 2"/>
          <p:cNvSpPr>
            <a:spLocks noGrp="1"/>
          </p:cNvSpPr>
          <p:nvPr>
            <p:ph type="title"/>
          </p:nvPr>
        </p:nvSpPr>
        <p:spPr>
          <a:xfrm>
            <a:off x="152400" y="1981200"/>
            <a:ext cx="2377440" cy="1371600"/>
          </a:xfrm>
        </p:spPr>
        <p:txBody>
          <a:bodyPr>
            <a:normAutofit fontScale="90000"/>
          </a:bodyPr>
          <a:lstStyle/>
          <a:p>
            <a:pPr>
              <a:defRPr/>
            </a:pPr>
            <a:r>
              <a:rPr sz="3600" smtClean="0">
                <a:solidFill>
                  <a:schemeClr val="bg1"/>
                </a:solidFill>
              </a:rPr>
              <a:t>Eastern Asia</a:t>
            </a:r>
            <a:r>
              <a:rPr smtClean="0"/>
              <a:t/>
            </a:r>
            <a:br>
              <a:rPr smtClean="0"/>
            </a:br>
            <a:endParaRPr/>
          </a:p>
        </p:txBody>
      </p:sp>
      <p:sp>
        <p:nvSpPr>
          <p:cNvPr id="39940" name="Text Placeholder 3"/>
          <p:cNvSpPr>
            <a:spLocks noGrp="1"/>
          </p:cNvSpPr>
          <p:nvPr>
            <p:ph type="body" sz="half" idx="2"/>
          </p:nvPr>
        </p:nvSpPr>
        <p:spPr>
          <a:xfrm>
            <a:off x="152400" y="3273425"/>
            <a:ext cx="2378075" cy="1371600"/>
          </a:xfrm>
        </p:spPr>
        <p:txBody>
          <a:bodyPr/>
          <a:lstStyle/>
          <a:p>
            <a:endParaRPr lang="en-US" smtClean="0"/>
          </a:p>
          <a:p>
            <a:r>
              <a:rPr lang="en-US" smtClean="0"/>
              <a:t>Primary Industrial Region</a:t>
            </a:r>
          </a:p>
        </p:txBody>
      </p:sp>
      <p:pic>
        <p:nvPicPr>
          <p:cNvPr id="38918" name="Picture 6" descr="C:\Users\Owner\AppData\Local\Microsoft\Windows\Temporary Internet Files\Content.IE5\VB892845\MP900438954[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34385" y="4800600"/>
            <a:ext cx="2628900"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Effect transition="in" filter="fade">
                                      <p:cBhvr>
                                        <p:cTn id="7" dur="1000"/>
                                        <p:tgtEl>
                                          <p:spTgt spid="38914">
                                            <p:txEl>
                                              <p:pRg st="0" end="0"/>
                                            </p:txEl>
                                          </p:spTgt>
                                        </p:tgtEl>
                                      </p:cBhvr>
                                    </p:animEffect>
                                    <p:anim calcmode="lin" valueType="num">
                                      <p:cBhvr>
                                        <p:cTn id="8" dur="1000" fill="hold"/>
                                        <p:tgtEl>
                                          <p:spTgt spid="389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91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8914">
                                            <p:txEl>
                                              <p:pRg st="1" end="1"/>
                                            </p:txEl>
                                          </p:spTgt>
                                        </p:tgtEl>
                                        <p:attrNameLst>
                                          <p:attrName>style.visibility</p:attrName>
                                        </p:attrNameLst>
                                      </p:cBhvr>
                                      <p:to>
                                        <p:strVal val="visible"/>
                                      </p:to>
                                    </p:set>
                                    <p:animEffect transition="in" filter="fade">
                                      <p:cBhvr>
                                        <p:cTn id="12" dur="1000"/>
                                        <p:tgtEl>
                                          <p:spTgt spid="38914">
                                            <p:txEl>
                                              <p:pRg st="1" end="1"/>
                                            </p:txEl>
                                          </p:spTgt>
                                        </p:tgtEl>
                                      </p:cBhvr>
                                    </p:animEffect>
                                    <p:anim calcmode="lin" valueType="num">
                                      <p:cBhvr>
                                        <p:cTn id="13" dur="1000" fill="hold"/>
                                        <p:tgtEl>
                                          <p:spTgt spid="3891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89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1" presetClass="entr" presetSubtype="0" fill="hold" nodeType="clickEffect">
                                  <p:stCondLst>
                                    <p:cond delay="0"/>
                                  </p:stCondLst>
                                  <p:childTnLst>
                                    <p:set>
                                      <p:cBhvr>
                                        <p:cTn id="18" dur="1" fill="hold">
                                          <p:stCondLst>
                                            <p:cond delay="0"/>
                                          </p:stCondLst>
                                        </p:cTn>
                                        <p:tgtEl>
                                          <p:spTgt spid="38914">
                                            <p:txEl>
                                              <p:pRg st="2" end="2"/>
                                            </p:txEl>
                                          </p:spTgt>
                                        </p:tgtEl>
                                        <p:attrNameLst>
                                          <p:attrName>style.visibility</p:attrName>
                                        </p:attrNameLst>
                                      </p:cBhvr>
                                      <p:to>
                                        <p:strVal val="visible"/>
                                      </p:to>
                                    </p:set>
                                    <p:anim calcmode="lin" valueType="num">
                                      <p:cBhvr>
                                        <p:cTn id="19" dur="1000" fill="hold"/>
                                        <p:tgtEl>
                                          <p:spTgt spid="38914">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8914">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8914">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89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p:cNvSpPr>
            <a:spLocks noGrp="1"/>
          </p:cNvSpPr>
          <p:nvPr>
            <p:ph idx="1"/>
          </p:nvPr>
        </p:nvSpPr>
        <p:spPr>
          <a:xfrm>
            <a:off x="3200400" y="457200"/>
            <a:ext cx="5486400" cy="5853113"/>
          </a:xfrm>
        </p:spPr>
        <p:txBody>
          <a:bodyPr/>
          <a:lstStyle/>
          <a:p>
            <a:pPr marL="0" indent="0">
              <a:buFont typeface="Arial" charset="0"/>
              <a:buNone/>
              <a:defRPr/>
            </a:pPr>
            <a:r>
              <a:rPr lang="en-US" sz="3600" b="1" dirty="0" smtClean="0">
                <a:solidFill>
                  <a:srgbClr val="FFFF00"/>
                </a:solidFill>
              </a:rPr>
              <a:t>Japan</a:t>
            </a:r>
          </a:p>
          <a:p>
            <a:pPr algn="just">
              <a:buNone/>
              <a:defRPr/>
            </a:pPr>
            <a:r>
              <a:rPr lang="en-US" dirty="0" smtClean="0"/>
              <a:t>Under the leadership of</a:t>
            </a:r>
          </a:p>
          <a:p>
            <a:pPr algn="just">
              <a:buNone/>
              <a:defRPr/>
            </a:pPr>
            <a:r>
              <a:rPr lang="en-US" b="1" dirty="0" smtClean="0">
                <a:solidFill>
                  <a:srgbClr val="FFFF00"/>
                </a:solidFill>
              </a:rPr>
              <a:t>oligarchs</a:t>
            </a:r>
            <a:r>
              <a:rPr lang="en-US" dirty="0" smtClean="0"/>
              <a:t>, or industrial and</a:t>
            </a:r>
          </a:p>
          <a:p>
            <a:pPr algn="just">
              <a:buNone/>
              <a:defRPr/>
            </a:pPr>
            <a:r>
              <a:rPr lang="en-US" dirty="0" smtClean="0"/>
              <a:t>military leaders who came to</a:t>
            </a:r>
          </a:p>
          <a:p>
            <a:pPr algn="just">
              <a:buNone/>
              <a:defRPr/>
            </a:pPr>
            <a:r>
              <a:rPr lang="en-US" dirty="0" smtClean="0"/>
              <a:t>political power, Japan:</a:t>
            </a:r>
          </a:p>
          <a:p>
            <a:pPr lvl="2" algn="just">
              <a:buFont typeface="Arial" pitchFamily="34" charset="0"/>
              <a:buChar char="•"/>
              <a:defRPr/>
            </a:pPr>
            <a:r>
              <a:rPr lang="en-US" sz="2800" dirty="0" smtClean="0">
                <a:solidFill>
                  <a:schemeClr val="accent2">
                    <a:lumMod val="40000"/>
                    <a:lumOff val="60000"/>
                  </a:schemeClr>
                </a:solidFill>
              </a:rPr>
              <a:t>modernized industries</a:t>
            </a:r>
          </a:p>
          <a:p>
            <a:pPr lvl="2" algn="just">
              <a:buFont typeface="Arial" pitchFamily="34" charset="0"/>
              <a:buChar char="•"/>
              <a:defRPr/>
            </a:pPr>
            <a:r>
              <a:rPr lang="en-US" sz="2800" dirty="0" smtClean="0">
                <a:solidFill>
                  <a:schemeClr val="accent2">
                    <a:lumMod val="40000"/>
                    <a:lumOff val="60000"/>
                  </a:schemeClr>
                </a:solidFill>
              </a:rPr>
              <a:t>organized armed forces</a:t>
            </a:r>
          </a:p>
          <a:p>
            <a:pPr lvl="2" algn="just">
              <a:buFont typeface="Arial" pitchFamily="34" charset="0"/>
              <a:buChar char="•"/>
              <a:defRPr/>
            </a:pPr>
            <a:r>
              <a:rPr lang="en-US" sz="2800" dirty="0" smtClean="0">
                <a:solidFill>
                  <a:schemeClr val="accent2">
                    <a:lumMod val="40000"/>
                    <a:lumOff val="60000"/>
                  </a:schemeClr>
                </a:solidFill>
              </a:rPr>
              <a:t>transformed education and transportation systems so that they followed the Western model</a:t>
            </a:r>
          </a:p>
        </p:txBody>
      </p:sp>
      <p:sp>
        <p:nvSpPr>
          <p:cNvPr id="3" name="Title 2"/>
          <p:cNvSpPr>
            <a:spLocks noGrp="1"/>
          </p:cNvSpPr>
          <p:nvPr>
            <p:ph type="title"/>
          </p:nvPr>
        </p:nvSpPr>
        <p:spPr/>
        <p:txBody>
          <a:bodyPr>
            <a:normAutofit fontScale="90000"/>
          </a:bodyPr>
          <a:lstStyle/>
          <a:p>
            <a:pPr>
              <a:defRPr/>
            </a:pPr>
            <a:r>
              <a:rPr sz="3600" smtClean="0">
                <a:solidFill>
                  <a:schemeClr val="bg1"/>
                </a:solidFill>
              </a:rPr>
              <a:t>Eastern Asia</a:t>
            </a:r>
            <a:r>
              <a:rPr smtClean="0"/>
              <a:t/>
            </a:r>
            <a:br>
              <a:rPr smtClean="0"/>
            </a:br>
            <a:endParaRPr/>
          </a:p>
        </p:txBody>
      </p:sp>
      <p:sp>
        <p:nvSpPr>
          <p:cNvPr id="40964" name="Text Placeholder 3"/>
          <p:cNvSpPr>
            <a:spLocks noGrp="1"/>
          </p:cNvSpPr>
          <p:nvPr>
            <p:ph type="body" sz="half" idx="2"/>
          </p:nvPr>
        </p:nvSpPr>
        <p:spPr>
          <a:xfrm>
            <a:off x="152400" y="3273425"/>
            <a:ext cx="2378075" cy="1371600"/>
          </a:xfrm>
        </p:spPr>
        <p:txBody>
          <a:bodyPr/>
          <a:lstStyle/>
          <a:p>
            <a:endParaRPr lang="en-US" smtClean="0"/>
          </a:p>
          <a:p>
            <a:r>
              <a:rPr lang="en-US" smtClean="0"/>
              <a:t>Primary Industrial Region</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animEffect transition="in" filter="fade">
                                      <p:cBhvr>
                                        <p:cTn id="7" dur="1000"/>
                                        <p:tgtEl>
                                          <p:spTgt spid="39938">
                                            <p:txEl>
                                              <p:pRg st="0" end="0"/>
                                            </p:txEl>
                                          </p:spTgt>
                                        </p:tgtEl>
                                      </p:cBhvr>
                                    </p:animEffect>
                                    <p:anim calcmode="lin" valueType="num">
                                      <p:cBhvr>
                                        <p:cTn id="8" dur="1000" fill="hold"/>
                                        <p:tgtEl>
                                          <p:spTgt spid="399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938">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9938">
                                            <p:txEl>
                                              <p:pRg st="1" end="1"/>
                                            </p:txEl>
                                          </p:spTgt>
                                        </p:tgtEl>
                                        <p:attrNameLst>
                                          <p:attrName>style.visibility</p:attrName>
                                        </p:attrNameLst>
                                      </p:cBhvr>
                                      <p:to>
                                        <p:strVal val="visible"/>
                                      </p:to>
                                    </p:set>
                                    <p:animEffect transition="in" filter="fade">
                                      <p:cBhvr>
                                        <p:cTn id="12" dur="1000"/>
                                        <p:tgtEl>
                                          <p:spTgt spid="39938">
                                            <p:txEl>
                                              <p:pRg st="1" end="1"/>
                                            </p:txEl>
                                          </p:spTgt>
                                        </p:tgtEl>
                                      </p:cBhvr>
                                    </p:animEffect>
                                    <p:anim calcmode="lin" valueType="num">
                                      <p:cBhvr>
                                        <p:cTn id="13" dur="1000" fill="hold"/>
                                        <p:tgtEl>
                                          <p:spTgt spid="3993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9938">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9938">
                                            <p:txEl>
                                              <p:pRg st="2" end="2"/>
                                            </p:txEl>
                                          </p:spTgt>
                                        </p:tgtEl>
                                        <p:attrNameLst>
                                          <p:attrName>style.visibility</p:attrName>
                                        </p:attrNameLst>
                                      </p:cBhvr>
                                      <p:to>
                                        <p:strVal val="visible"/>
                                      </p:to>
                                    </p:set>
                                    <p:animEffect transition="in" filter="fade">
                                      <p:cBhvr>
                                        <p:cTn id="17" dur="1000"/>
                                        <p:tgtEl>
                                          <p:spTgt spid="39938">
                                            <p:txEl>
                                              <p:pRg st="2" end="2"/>
                                            </p:txEl>
                                          </p:spTgt>
                                        </p:tgtEl>
                                      </p:cBhvr>
                                    </p:animEffect>
                                    <p:anim calcmode="lin" valueType="num">
                                      <p:cBhvr>
                                        <p:cTn id="18" dur="1000" fill="hold"/>
                                        <p:tgtEl>
                                          <p:spTgt spid="3993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9938">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9938">
                                            <p:txEl>
                                              <p:pRg st="3" end="3"/>
                                            </p:txEl>
                                          </p:spTgt>
                                        </p:tgtEl>
                                        <p:attrNameLst>
                                          <p:attrName>style.visibility</p:attrName>
                                        </p:attrNameLst>
                                      </p:cBhvr>
                                      <p:to>
                                        <p:strVal val="visible"/>
                                      </p:to>
                                    </p:set>
                                    <p:animEffect transition="in" filter="fade">
                                      <p:cBhvr>
                                        <p:cTn id="22" dur="1000"/>
                                        <p:tgtEl>
                                          <p:spTgt spid="39938">
                                            <p:txEl>
                                              <p:pRg st="3" end="3"/>
                                            </p:txEl>
                                          </p:spTgt>
                                        </p:tgtEl>
                                      </p:cBhvr>
                                    </p:animEffect>
                                    <p:anim calcmode="lin" valueType="num">
                                      <p:cBhvr>
                                        <p:cTn id="23" dur="1000" fill="hold"/>
                                        <p:tgtEl>
                                          <p:spTgt spid="39938">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9938">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39938">
                                            <p:txEl>
                                              <p:pRg st="4" end="4"/>
                                            </p:txEl>
                                          </p:spTgt>
                                        </p:tgtEl>
                                        <p:attrNameLst>
                                          <p:attrName>style.visibility</p:attrName>
                                        </p:attrNameLst>
                                      </p:cBhvr>
                                      <p:to>
                                        <p:strVal val="visible"/>
                                      </p:to>
                                    </p:set>
                                    <p:animEffect transition="in" filter="fade">
                                      <p:cBhvr>
                                        <p:cTn id="27" dur="1000"/>
                                        <p:tgtEl>
                                          <p:spTgt spid="39938">
                                            <p:txEl>
                                              <p:pRg st="4" end="4"/>
                                            </p:txEl>
                                          </p:spTgt>
                                        </p:tgtEl>
                                      </p:cBhvr>
                                    </p:animEffect>
                                    <p:anim calcmode="lin" valueType="num">
                                      <p:cBhvr>
                                        <p:cTn id="28" dur="1000" fill="hold"/>
                                        <p:tgtEl>
                                          <p:spTgt spid="39938">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993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1" presetClass="entr" presetSubtype="0" fill="hold" nodeType="clickEffect">
                                  <p:stCondLst>
                                    <p:cond delay="0"/>
                                  </p:stCondLst>
                                  <p:childTnLst>
                                    <p:set>
                                      <p:cBhvr>
                                        <p:cTn id="33" dur="1" fill="hold">
                                          <p:stCondLst>
                                            <p:cond delay="0"/>
                                          </p:stCondLst>
                                        </p:cTn>
                                        <p:tgtEl>
                                          <p:spTgt spid="39938">
                                            <p:txEl>
                                              <p:pRg st="5" end="5"/>
                                            </p:txEl>
                                          </p:spTgt>
                                        </p:tgtEl>
                                        <p:attrNameLst>
                                          <p:attrName>style.visibility</p:attrName>
                                        </p:attrNameLst>
                                      </p:cBhvr>
                                      <p:to>
                                        <p:strVal val="visible"/>
                                      </p:to>
                                    </p:set>
                                    <p:anim calcmode="lin" valueType="num">
                                      <p:cBhvr>
                                        <p:cTn id="34" dur="1000" fill="hold"/>
                                        <p:tgtEl>
                                          <p:spTgt spid="39938">
                                            <p:txEl>
                                              <p:pRg st="5" end="5"/>
                                            </p:txEl>
                                          </p:spTgt>
                                        </p:tgtEl>
                                        <p:attrNameLst>
                                          <p:attrName>ppt_w</p:attrName>
                                        </p:attrNameLst>
                                      </p:cBhvr>
                                      <p:tavLst>
                                        <p:tav tm="0">
                                          <p:val>
                                            <p:fltVal val="0"/>
                                          </p:val>
                                        </p:tav>
                                        <p:tav tm="100000">
                                          <p:val>
                                            <p:strVal val="#ppt_w"/>
                                          </p:val>
                                        </p:tav>
                                      </p:tavLst>
                                    </p:anim>
                                    <p:anim calcmode="lin" valueType="num">
                                      <p:cBhvr>
                                        <p:cTn id="35" dur="1000" fill="hold"/>
                                        <p:tgtEl>
                                          <p:spTgt spid="39938">
                                            <p:txEl>
                                              <p:pRg st="5" end="5"/>
                                            </p:txEl>
                                          </p:spTgt>
                                        </p:tgtEl>
                                        <p:attrNameLst>
                                          <p:attrName>ppt_h</p:attrName>
                                        </p:attrNameLst>
                                      </p:cBhvr>
                                      <p:tavLst>
                                        <p:tav tm="0">
                                          <p:val>
                                            <p:fltVal val="0"/>
                                          </p:val>
                                        </p:tav>
                                        <p:tav tm="100000">
                                          <p:val>
                                            <p:strVal val="#ppt_h"/>
                                          </p:val>
                                        </p:tav>
                                      </p:tavLst>
                                    </p:anim>
                                    <p:anim calcmode="lin" valueType="num">
                                      <p:cBhvr>
                                        <p:cTn id="36" dur="1000" fill="hold"/>
                                        <p:tgtEl>
                                          <p:spTgt spid="39938">
                                            <p:txEl>
                                              <p:pRg st="5" end="5"/>
                                            </p:txEl>
                                          </p:spTgt>
                                        </p:tgtEl>
                                        <p:attrNameLst>
                                          <p:attrName>style.rotation</p:attrName>
                                        </p:attrNameLst>
                                      </p:cBhvr>
                                      <p:tavLst>
                                        <p:tav tm="0">
                                          <p:val>
                                            <p:fltVal val="90"/>
                                          </p:val>
                                        </p:tav>
                                        <p:tav tm="100000">
                                          <p:val>
                                            <p:fltVal val="0"/>
                                          </p:val>
                                        </p:tav>
                                      </p:tavLst>
                                    </p:anim>
                                    <p:animEffect transition="in" filter="fade">
                                      <p:cBhvr>
                                        <p:cTn id="37" dur="1000"/>
                                        <p:tgtEl>
                                          <p:spTgt spid="39938">
                                            <p:txEl>
                                              <p:pRg st="5" end="5"/>
                                            </p:txEl>
                                          </p:spTgt>
                                        </p:tgtEl>
                                      </p:cBhvr>
                                    </p:animEffect>
                                  </p:childTnLst>
                                </p:cTn>
                              </p:par>
                              <p:par>
                                <p:cTn id="38" presetID="31" presetClass="entr" presetSubtype="0" fill="hold" nodeType="withEffect">
                                  <p:stCondLst>
                                    <p:cond delay="0"/>
                                  </p:stCondLst>
                                  <p:childTnLst>
                                    <p:set>
                                      <p:cBhvr>
                                        <p:cTn id="39" dur="1" fill="hold">
                                          <p:stCondLst>
                                            <p:cond delay="0"/>
                                          </p:stCondLst>
                                        </p:cTn>
                                        <p:tgtEl>
                                          <p:spTgt spid="39938">
                                            <p:txEl>
                                              <p:pRg st="6" end="6"/>
                                            </p:txEl>
                                          </p:spTgt>
                                        </p:tgtEl>
                                        <p:attrNameLst>
                                          <p:attrName>style.visibility</p:attrName>
                                        </p:attrNameLst>
                                      </p:cBhvr>
                                      <p:to>
                                        <p:strVal val="visible"/>
                                      </p:to>
                                    </p:set>
                                    <p:anim calcmode="lin" valueType="num">
                                      <p:cBhvr>
                                        <p:cTn id="40" dur="1000" fill="hold"/>
                                        <p:tgtEl>
                                          <p:spTgt spid="39938">
                                            <p:txEl>
                                              <p:pRg st="6" end="6"/>
                                            </p:txEl>
                                          </p:spTgt>
                                        </p:tgtEl>
                                        <p:attrNameLst>
                                          <p:attrName>ppt_w</p:attrName>
                                        </p:attrNameLst>
                                      </p:cBhvr>
                                      <p:tavLst>
                                        <p:tav tm="0">
                                          <p:val>
                                            <p:fltVal val="0"/>
                                          </p:val>
                                        </p:tav>
                                        <p:tav tm="100000">
                                          <p:val>
                                            <p:strVal val="#ppt_w"/>
                                          </p:val>
                                        </p:tav>
                                      </p:tavLst>
                                    </p:anim>
                                    <p:anim calcmode="lin" valueType="num">
                                      <p:cBhvr>
                                        <p:cTn id="41" dur="1000" fill="hold"/>
                                        <p:tgtEl>
                                          <p:spTgt spid="39938">
                                            <p:txEl>
                                              <p:pRg st="6" end="6"/>
                                            </p:txEl>
                                          </p:spTgt>
                                        </p:tgtEl>
                                        <p:attrNameLst>
                                          <p:attrName>ppt_h</p:attrName>
                                        </p:attrNameLst>
                                      </p:cBhvr>
                                      <p:tavLst>
                                        <p:tav tm="0">
                                          <p:val>
                                            <p:fltVal val="0"/>
                                          </p:val>
                                        </p:tav>
                                        <p:tav tm="100000">
                                          <p:val>
                                            <p:strVal val="#ppt_h"/>
                                          </p:val>
                                        </p:tav>
                                      </p:tavLst>
                                    </p:anim>
                                    <p:anim calcmode="lin" valueType="num">
                                      <p:cBhvr>
                                        <p:cTn id="42" dur="1000" fill="hold"/>
                                        <p:tgtEl>
                                          <p:spTgt spid="39938">
                                            <p:txEl>
                                              <p:pRg st="6" end="6"/>
                                            </p:txEl>
                                          </p:spTgt>
                                        </p:tgtEl>
                                        <p:attrNameLst>
                                          <p:attrName>style.rotation</p:attrName>
                                        </p:attrNameLst>
                                      </p:cBhvr>
                                      <p:tavLst>
                                        <p:tav tm="0">
                                          <p:val>
                                            <p:fltVal val="90"/>
                                          </p:val>
                                        </p:tav>
                                        <p:tav tm="100000">
                                          <p:val>
                                            <p:fltVal val="0"/>
                                          </p:val>
                                        </p:tav>
                                      </p:tavLst>
                                    </p:anim>
                                    <p:animEffect transition="in" filter="fade">
                                      <p:cBhvr>
                                        <p:cTn id="43" dur="1000"/>
                                        <p:tgtEl>
                                          <p:spTgt spid="39938">
                                            <p:txEl>
                                              <p:pRg st="6" end="6"/>
                                            </p:txEl>
                                          </p:spTgt>
                                        </p:tgtEl>
                                      </p:cBhvr>
                                    </p:animEffect>
                                  </p:childTnLst>
                                </p:cTn>
                              </p:par>
                              <p:par>
                                <p:cTn id="44" presetID="31" presetClass="entr" presetSubtype="0" fill="hold" nodeType="withEffect">
                                  <p:stCondLst>
                                    <p:cond delay="0"/>
                                  </p:stCondLst>
                                  <p:childTnLst>
                                    <p:set>
                                      <p:cBhvr>
                                        <p:cTn id="45" dur="1" fill="hold">
                                          <p:stCondLst>
                                            <p:cond delay="0"/>
                                          </p:stCondLst>
                                        </p:cTn>
                                        <p:tgtEl>
                                          <p:spTgt spid="39938">
                                            <p:txEl>
                                              <p:pRg st="7" end="7"/>
                                            </p:txEl>
                                          </p:spTgt>
                                        </p:tgtEl>
                                        <p:attrNameLst>
                                          <p:attrName>style.visibility</p:attrName>
                                        </p:attrNameLst>
                                      </p:cBhvr>
                                      <p:to>
                                        <p:strVal val="visible"/>
                                      </p:to>
                                    </p:set>
                                    <p:anim calcmode="lin" valueType="num">
                                      <p:cBhvr>
                                        <p:cTn id="46" dur="1000" fill="hold"/>
                                        <p:tgtEl>
                                          <p:spTgt spid="39938">
                                            <p:txEl>
                                              <p:pRg st="7" end="7"/>
                                            </p:txEl>
                                          </p:spTgt>
                                        </p:tgtEl>
                                        <p:attrNameLst>
                                          <p:attrName>ppt_w</p:attrName>
                                        </p:attrNameLst>
                                      </p:cBhvr>
                                      <p:tavLst>
                                        <p:tav tm="0">
                                          <p:val>
                                            <p:fltVal val="0"/>
                                          </p:val>
                                        </p:tav>
                                        <p:tav tm="100000">
                                          <p:val>
                                            <p:strVal val="#ppt_w"/>
                                          </p:val>
                                        </p:tav>
                                      </p:tavLst>
                                    </p:anim>
                                    <p:anim calcmode="lin" valueType="num">
                                      <p:cBhvr>
                                        <p:cTn id="47" dur="1000" fill="hold"/>
                                        <p:tgtEl>
                                          <p:spTgt spid="39938">
                                            <p:txEl>
                                              <p:pRg st="7" end="7"/>
                                            </p:txEl>
                                          </p:spTgt>
                                        </p:tgtEl>
                                        <p:attrNameLst>
                                          <p:attrName>ppt_h</p:attrName>
                                        </p:attrNameLst>
                                      </p:cBhvr>
                                      <p:tavLst>
                                        <p:tav tm="0">
                                          <p:val>
                                            <p:fltVal val="0"/>
                                          </p:val>
                                        </p:tav>
                                        <p:tav tm="100000">
                                          <p:val>
                                            <p:strVal val="#ppt_h"/>
                                          </p:val>
                                        </p:tav>
                                      </p:tavLst>
                                    </p:anim>
                                    <p:anim calcmode="lin" valueType="num">
                                      <p:cBhvr>
                                        <p:cTn id="48" dur="1000" fill="hold"/>
                                        <p:tgtEl>
                                          <p:spTgt spid="39938">
                                            <p:txEl>
                                              <p:pRg st="7" end="7"/>
                                            </p:txEl>
                                          </p:spTgt>
                                        </p:tgtEl>
                                        <p:attrNameLst>
                                          <p:attrName>style.rotation</p:attrName>
                                        </p:attrNameLst>
                                      </p:cBhvr>
                                      <p:tavLst>
                                        <p:tav tm="0">
                                          <p:val>
                                            <p:fltVal val="90"/>
                                          </p:val>
                                        </p:tav>
                                        <p:tav tm="100000">
                                          <p:val>
                                            <p:fltVal val="0"/>
                                          </p:val>
                                        </p:tav>
                                      </p:tavLst>
                                    </p:anim>
                                    <p:animEffect transition="in" filter="fade">
                                      <p:cBhvr>
                                        <p:cTn id="49" dur="1000"/>
                                        <p:tgtEl>
                                          <p:spTgt spid="3993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1"/>
          </p:nvPr>
        </p:nvSpPr>
        <p:spPr>
          <a:xfrm>
            <a:off x="2895600" y="1828800"/>
            <a:ext cx="5486400" cy="4832350"/>
          </a:xfrm>
        </p:spPr>
        <p:txBody>
          <a:bodyPr/>
          <a:lstStyle/>
          <a:p>
            <a:pPr marL="0" indent="0">
              <a:buFont typeface="Arial" charset="0"/>
              <a:buNone/>
              <a:defRPr/>
            </a:pPr>
            <a:r>
              <a:rPr lang="en-US" sz="3600" b="1" dirty="0" smtClean="0">
                <a:solidFill>
                  <a:srgbClr val="FFFF00"/>
                </a:solidFill>
              </a:rPr>
              <a:t>Japan</a:t>
            </a:r>
          </a:p>
          <a:p>
            <a:pPr algn="just">
              <a:buFont typeface="Arial" pitchFamily="34" charset="0"/>
              <a:buChar char="•"/>
              <a:defRPr/>
            </a:pPr>
            <a:r>
              <a:rPr lang="en-US" dirty="0" smtClean="0"/>
              <a:t>After the massive destruction of World War II, Japan rebuilt its economy so that by the 1980s it was a major post-industrial society.</a:t>
            </a:r>
          </a:p>
          <a:p>
            <a:pPr algn="just">
              <a:buFont typeface="Arial" pitchFamily="34" charset="0"/>
              <a:buChar char="•"/>
              <a:defRPr/>
            </a:pPr>
            <a:r>
              <a:rPr lang="en-US" sz="2800" dirty="0" smtClean="0">
                <a:solidFill>
                  <a:schemeClr val="accent2">
                    <a:lumMod val="40000"/>
                    <a:lumOff val="60000"/>
                  </a:schemeClr>
                </a:solidFill>
              </a:rPr>
              <a:t>Japan’s dominant region of industrialization is the Kanto Plain, which includes Tokyo.</a:t>
            </a:r>
          </a:p>
        </p:txBody>
      </p:sp>
      <p:sp>
        <p:nvSpPr>
          <p:cNvPr id="3" name="Title 2"/>
          <p:cNvSpPr>
            <a:spLocks noGrp="1"/>
          </p:cNvSpPr>
          <p:nvPr>
            <p:ph type="title"/>
          </p:nvPr>
        </p:nvSpPr>
        <p:spPr/>
        <p:txBody>
          <a:bodyPr>
            <a:normAutofit fontScale="90000"/>
          </a:bodyPr>
          <a:lstStyle/>
          <a:p>
            <a:pPr>
              <a:defRPr/>
            </a:pPr>
            <a:r>
              <a:rPr sz="3600" smtClean="0">
                <a:solidFill>
                  <a:schemeClr val="bg1"/>
                </a:solidFill>
              </a:rPr>
              <a:t>Eastern Asia</a:t>
            </a:r>
            <a:r>
              <a:rPr smtClean="0"/>
              <a:t/>
            </a:r>
            <a:br>
              <a:rPr smtClean="0"/>
            </a:br>
            <a:endParaRPr/>
          </a:p>
        </p:txBody>
      </p:sp>
      <p:sp>
        <p:nvSpPr>
          <p:cNvPr id="41988" name="Text Placeholder 3"/>
          <p:cNvSpPr>
            <a:spLocks noGrp="1"/>
          </p:cNvSpPr>
          <p:nvPr>
            <p:ph type="body" sz="half" idx="2"/>
          </p:nvPr>
        </p:nvSpPr>
        <p:spPr>
          <a:xfrm>
            <a:off x="152400" y="3273425"/>
            <a:ext cx="2378075" cy="1371600"/>
          </a:xfrm>
        </p:spPr>
        <p:txBody>
          <a:bodyPr/>
          <a:lstStyle/>
          <a:p>
            <a:endParaRPr lang="en-US" smtClean="0"/>
          </a:p>
          <a:p>
            <a:r>
              <a:rPr lang="en-US" smtClean="0"/>
              <a:t>Primary Industrial Region</a:t>
            </a:r>
          </a:p>
        </p:txBody>
      </p:sp>
      <p:pic>
        <p:nvPicPr>
          <p:cNvPr id="41989" name="Picture 5" descr="C:\Users\Owner\AppData\Local\Microsoft\Windows\Temporary Internet Files\Content.IE5\VB892845\MC900444595[1].jpg"/>
          <p:cNvPicPr>
            <a:picLocks noChangeAspect="1" noChangeArrowheads="1"/>
          </p:cNvPicPr>
          <p:nvPr/>
        </p:nvPicPr>
        <p:blipFill>
          <a:blip r:embed="rId2" cstate="print"/>
          <a:srcRect/>
          <a:stretch>
            <a:fillRect/>
          </a:stretch>
        </p:blipFill>
        <p:spPr bwMode="auto">
          <a:xfrm>
            <a:off x="5943600" y="304800"/>
            <a:ext cx="1530350" cy="19812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animEffect transition="in" filter="fade">
                                      <p:cBhvr>
                                        <p:cTn id="7" dur="1000"/>
                                        <p:tgtEl>
                                          <p:spTgt spid="40962">
                                            <p:txEl>
                                              <p:pRg st="0" end="0"/>
                                            </p:txEl>
                                          </p:spTgt>
                                        </p:tgtEl>
                                      </p:cBhvr>
                                    </p:animEffect>
                                    <p:anim calcmode="lin" valueType="num">
                                      <p:cBhvr>
                                        <p:cTn id="8" dur="1000" fill="hold"/>
                                        <p:tgtEl>
                                          <p:spTgt spid="4096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096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0962">
                                            <p:txEl>
                                              <p:pRg st="1" end="1"/>
                                            </p:txEl>
                                          </p:spTgt>
                                        </p:tgtEl>
                                        <p:attrNameLst>
                                          <p:attrName>style.visibility</p:attrName>
                                        </p:attrNameLst>
                                      </p:cBhvr>
                                      <p:to>
                                        <p:strVal val="visible"/>
                                      </p:to>
                                    </p:set>
                                    <p:animEffect transition="in" filter="fade">
                                      <p:cBhvr>
                                        <p:cTn id="12" dur="1000"/>
                                        <p:tgtEl>
                                          <p:spTgt spid="40962">
                                            <p:txEl>
                                              <p:pRg st="1" end="1"/>
                                            </p:txEl>
                                          </p:spTgt>
                                        </p:tgtEl>
                                      </p:cBhvr>
                                    </p:animEffect>
                                    <p:anim calcmode="lin" valueType="num">
                                      <p:cBhvr>
                                        <p:cTn id="13" dur="1000" fill="hold"/>
                                        <p:tgtEl>
                                          <p:spTgt spid="4096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096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1" presetClass="entr" presetSubtype="0" fill="hold" nodeType="clickEffect">
                                  <p:stCondLst>
                                    <p:cond delay="0"/>
                                  </p:stCondLst>
                                  <p:childTnLst>
                                    <p:set>
                                      <p:cBhvr>
                                        <p:cTn id="18" dur="1" fill="hold">
                                          <p:stCondLst>
                                            <p:cond delay="0"/>
                                          </p:stCondLst>
                                        </p:cTn>
                                        <p:tgtEl>
                                          <p:spTgt spid="40962">
                                            <p:txEl>
                                              <p:pRg st="2" end="2"/>
                                            </p:txEl>
                                          </p:spTgt>
                                        </p:tgtEl>
                                        <p:attrNameLst>
                                          <p:attrName>style.visibility</p:attrName>
                                        </p:attrNameLst>
                                      </p:cBhvr>
                                      <p:to>
                                        <p:strVal val="visible"/>
                                      </p:to>
                                    </p:set>
                                    <p:anim calcmode="lin" valueType="num">
                                      <p:cBhvr>
                                        <p:cTn id="19" dur="1000" fill="hold"/>
                                        <p:tgtEl>
                                          <p:spTgt spid="40962">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40962">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40962">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409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p:cNvSpPr>
            <a:spLocks noGrp="1"/>
          </p:cNvSpPr>
          <p:nvPr>
            <p:ph idx="1"/>
          </p:nvPr>
        </p:nvSpPr>
        <p:spPr/>
        <p:txBody>
          <a:bodyPr/>
          <a:lstStyle/>
          <a:p>
            <a:pPr marL="0" indent="0">
              <a:buFont typeface="Arial" charset="0"/>
              <a:buNone/>
              <a:defRPr/>
            </a:pPr>
            <a:r>
              <a:rPr lang="en-US" sz="4000" b="1" dirty="0" smtClean="0">
                <a:solidFill>
                  <a:srgbClr val="FFFF00"/>
                </a:solidFill>
              </a:rPr>
              <a:t>Japan</a:t>
            </a:r>
          </a:p>
          <a:p>
            <a:pPr lvl="1" algn="just">
              <a:buFont typeface="Arial" pitchFamily="34" charset="0"/>
              <a:buChar char="•"/>
              <a:defRPr/>
            </a:pPr>
            <a:r>
              <a:rPr lang="en-US" dirty="0" smtClean="0"/>
              <a:t>Many industries and businesses chose</a:t>
            </a:r>
            <a:r>
              <a:rPr lang="en-US" b="1" dirty="0" smtClean="0">
                <a:solidFill>
                  <a:schemeClr val="accent2">
                    <a:lumMod val="40000"/>
                    <a:lumOff val="60000"/>
                  </a:schemeClr>
                </a:solidFill>
              </a:rPr>
              <a:t> Tokyo </a:t>
            </a:r>
            <a:r>
              <a:rPr lang="en-US" dirty="0" smtClean="0"/>
              <a:t>as their headquarters in order to be near government decision makers.</a:t>
            </a:r>
          </a:p>
        </p:txBody>
      </p:sp>
      <p:sp>
        <p:nvSpPr>
          <p:cNvPr id="3" name="Title 2"/>
          <p:cNvSpPr>
            <a:spLocks noGrp="1"/>
          </p:cNvSpPr>
          <p:nvPr>
            <p:ph type="title"/>
          </p:nvPr>
        </p:nvSpPr>
        <p:spPr/>
        <p:txBody>
          <a:bodyPr>
            <a:normAutofit fontScale="90000"/>
          </a:bodyPr>
          <a:lstStyle/>
          <a:p>
            <a:pPr>
              <a:defRPr/>
            </a:pPr>
            <a:r>
              <a:rPr sz="3600" smtClean="0">
                <a:solidFill>
                  <a:schemeClr val="bg1"/>
                </a:solidFill>
              </a:rPr>
              <a:t>Eastern Asia</a:t>
            </a:r>
            <a:r>
              <a:rPr smtClean="0"/>
              <a:t/>
            </a:r>
            <a:br>
              <a:rPr smtClean="0"/>
            </a:br>
            <a:endParaRPr/>
          </a:p>
        </p:txBody>
      </p:sp>
      <p:sp>
        <p:nvSpPr>
          <p:cNvPr id="43012" name="Text Placeholder 3"/>
          <p:cNvSpPr>
            <a:spLocks noGrp="1"/>
          </p:cNvSpPr>
          <p:nvPr>
            <p:ph type="body" sz="half" idx="2"/>
          </p:nvPr>
        </p:nvSpPr>
        <p:spPr>
          <a:xfrm>
            <a:off x="152400" y="3273425"/>
            <a:ext cx="2378075" cy="1371600"/>
          </a:xfrm>
        </p:spPr>
        <p:txBody>
          <a:bodyPr/>
          <a:lstStyle/>
          <a:p>
            <a:endParaRPr lang="en-US" smtClean="0"/>
          </a:p>
          <a:p>
            <a:r>
              <a:rPr lang="en-US" smtClean="0"/>
              <a:t>Primary Industrial Region</a:t>
            </a:r>
          </a:p>
        </p:txBody>
      </p:sp>
      <p:pic>
        <p:nvPicPr>
          <p:cNvPr id="41989" name="Picture 5" descr="C:\Users\Owner\AppData\Local\Microsoft\Windows\Temporary Internet Files\Content.IE5\1AWRSIRC\MP900400021[2].jpg"/>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xmlns="" val="0"/>
              </a:ext>
            </a:extLst>
          </a:blip>
          <a:srcRect/>
          <a:stretch>
            <a:fillRect/>
          </a:stretch>
        </p:blipFill>
        <p:spPr bwMode="auto">
          <a:xfrm>
            <a:off x="4114800" y="3048000"/>
            <a:ext cx="3901440" cy="3121152"/>
          </a:xfrm>
          <a:prstGeom prst="roundRect">
            <a:avLst>
              <a:gd name="adj" fmla="val 8594"/>
            </a:avLst>
          </a:prstGeom>
          <a:solidFill>
            <a:srgbClr val="FFFFFF">
              <a:shade val="85000"/>
            </a:srgbClr>
          </a:solidFill>
          <a:ln w="76200">
            <a:solidFill>
              <a:schemeClr val="bg2"/>
            </a:solidFill>
          </a:ln>
          <a:effectLst>
            <a:reflection blurRad="12700" stA="38000" endPos="28000" dist="5000" dir="5400000" sy="-100000" algn="bl" rotWithShape="0"/>
          </a:effectLs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animEffect transition="in" filter="fade">
                                      <p:cBhvr>
                                        <p:cTn id="7" dur="1000"/>
                                        <p:tgtEl>
                                          <p:spTgt spid="41986">
                                            <p:txEl>
                                              <p:pRg st="0" end="0"/>
                                            </p:txEl>
                                          </p:spTgt>
                                        </p:tgtEl>
                                      </p:cBhvr>
                                    </p:animEffect>
                                    <p:anim calcmode="lin" valueType="num">
                                      <p:cBhvr>
                                        <p:cTn id="8" dur="1000" fill="hold"/>
                                        <p:tgtEl>
                                          <p:spTgt spid="4198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986">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1986">
                                            <p:txEl>
                                              <p:pRg st="1" end="1"/>
                                            </p:txEl>
                                          </p:spTgt>
                                        </p:tgtEl>
                                        <p:attrNameLst>
                                          <p:attrName>style.visibility</p:attrName>
                                        </p:attrNameLst>
                                      </p:cBhvr>
                                      <p:to>
                                        <p:strVal val="visible"/>
                                      </p:to>
                                    </p:set>
                                    <p:animEffect transition="in" filter="fade">
                                      <p:cBhvr>
                                        <p:cTn id="12" dur="1000"/>
                                        <p:tgtEl>
                                          <p:spTgt spid="41986">
                                            <p:txEl>
                                              <p:pRg st="1" end="1"/>
                                            </p:txEl>
                                          </p:spTgt>
                                        </p:tgtEl>
                                      </p:cBhvr>
                                    </p:animEffect>
                                    <p:anim calcmode="lin" valueType="num">
                                      <p:cBhvr>
                                        <p:cTn id="13" dur="1000" fill="hold"/>
                                        <p:tgtEl>
                                          <p:spTgt spid="4198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198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a:ln w="38100">
            <a:solidFill>
              <a:schemeClr val="bg1"/>
            </a:solidFill>
          </a:ln>
        </p:spPr>
        <p:txBody>
          <a:bodyPr/>
          <a:lstStyle/>
          <a:p>
            <a:pPr algn="ctr">
              <a:defRPr/>
            </a:pPr>
            <a:r>
              <a:rPr lang="en-US" sz="4800" dirty="0" smtClean="0"/>
              <a:t>Globalization</a:t>
            </a:r>
            <a:endParaRPr lang="en-US" sz="4800" dirty="0"/>
          </a:p>
        </p:txBody>
      </p:sp>
      <p:sp>
        <p:nvSpPr>
          <p:cNvPr id="16387" name="Content Placeholder 2"/>
          <p:cNvSpPr>
            <a:spLocks noGrp="1"/>
          </p:cNvSpPr>
          <p:nvPr>
            <p:ph idx="1"/>
          </p:nvPr>
        </p:nvSpPr>
        <p:spPr>
          <a:xfrm>
            <a:off x="457200" y="2057400"/>
            <a:ext cx="5410200" cy="3429000"/>
          </a:xfrm>
        </p:spPr>
        <p:txBody>
          <a:bodyPr/>
          <a:lstStyle/>
          <a:p>
            <a:pPr algn="just"/>
            <a:r>
              <a:rPr lang="en-US" sz="3000" b="1" smtClean="0">
                <a:solidFill>
                  <a:srgbClr val="FFFF00"/>
                </a:solidFill>
              </a:rPr>
              <a:t>Globalization</a:t>
            </a:r>
            <a:r>
              <a:rPr lang="en-US" sz="3000" smtClean="0"/>
              <a:t> means that every country’s industrial development is related to conditions in the global economy.</a:t>
            </a:r>
          </a:p>
          <a:p>
            <a:pPr algn="just"/>
            <a:r>
              <a:rPr lang="en-US" sz="3000" smtClean="0"/>
              <a:t>The position of places in the </a:t>
            </a:r>
            <a:r>
              <a:rPr lang="en-US" sz="3000" b="1" smtClean="0">
                <a:solidFill>
                  <a:srgbClr val="FFFF00"/>
                </a:solidFill>
              </a:rPr>
              <a:t>global web </a:t>
            </a:r>
            <a:r>
              <a:rPr lang="en-US" sz="3000" smtClean="0"/>
              <a:t>is also crucial.</a:t>
            </a:r>
          </a:p>
        </p:txBody>
      </p:sp>
      <p:pic>
        <p:nvPicPr>
          <p:cNvPr id="16388" name="Picture 7" descr="C:\Users\Owner\AppData\Local\Microsoft\Windows\Temporary Internet Files\Content.IE5\MSJ24HHB\MC900195260[2].wmf"/>
          <p:cNvPicPr>
            <a:picLocks noChangeAspect="1" noChangeArrowheads="1"/>
          </p:cNvPicPr>
          <p:nvPr/>
        </p:nvPicPr>
        <p:blipFill>
          <a:blip r:embed="rId2" cstate="print"/>
          <a:srcRect/>
          <a:stretch>
            <a:fillRect/>
          </a:stretch>
        </p:blipFill>
        <p:spPr bwMode="auto">
          <a:xfrm>
            <a:off x="6705600" y="2057400"/>
            <a:ext cx="1600200" cy="35052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1000"/>
                                        <p:tgtEl>
                                          <p:spTgt spid="16387">
                                            <p:txEl>
                                              <p:pRg st="0" end="0"/>
                                            </p:txEl>
                                          </p:spTgt>
                                        </p:tgtEl>
                                      </p:cBhvr>
                                    </p:animEffect>
                                    <p:anim calcmode="lin" valueType="num">
                                      <p:cBhvr>
                                        <p:cTn id="8" dur="10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3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6387">
                                            <p:txEl>
                                              <p:pRg st="1" end="1"/>
                                            </p:txEl>
                                          </p:spTgt>
                                        </p:tgtEl>
                                        <p:attrNameLst>
                                          <p:attrName>style.visibility</p:attrName>
                                        </p:attrNameLst>
                                      </p:cBhvr>
                                      <p:to>
                                        <p:strVal val="visible"/>
                                      </p:to>
                                    </p:set>
                                    <p:animEffect transition="in" filter="fade">
                                      <p:cBhvr>
                                        <p:cTn id="14" dur="1000"/>
                                        <p:tgtEl>
                                          <p:spTgt spid="16387">
                                            <p:txEl>
                                              <p:pRg st="1" end="1"/>
                                            </p:txEl>
                                          </p:spTgt>
                                        </p:tgtEl>
                                      </p:cBhvr>
                                    </p:animEffect>
                                    <p:anim calcmode="lin" valueType="num">
                                      <p:cBhvr>
                                        <p:cTn id="15" dur="10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38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
          <p:cNvSpPr>
            <a:spLocks noGrp="1"/>
          </p:cNvSpPr>
          <p:nvPr>
            <p:ph idx="1"/>
          </p:nvPr>
        </p:nvSpPr>
        <p:spPr/>
        <p:txBody>
          <a:bodyPr/>
          <a:lstStyle/>
          <a:p>
            <a:pPr marL="0" indent="0" algn="ctr">
              <a:buFont typeface="Arial" charset="0"/>
              <a:buNone/>
              <a:defRPr/>
            </a:pPr>
            <a:r>
              <a:rPr lang="en-US" sz="4000" b="1" dirty="0" smtClean="0">
                <a:solidFill>
                  <a:srgbClr val="FFFF00"/>
                </a:solidFill>
              </a:rPr>
              <a:t>The “Four Tigers”</a:t>
            </a:r>
          </a:p>
          <a:p>
            <a:pPr lvl="1" algn="just">
              <a:buFont typeface="Arial" pitchFamily="34" charset="0"/>
              <a:buChar char="•"/>
              <a:defRPr/>
            </a:pPr>
            <a:r>
              <a:rPr lang="en-US" dirty="0" smtClean="0"/>
              <a:t>Japan’s economic dominance was challenged in the late 20</a:t>
            </a:r>
            <a:r>
              <a:rPr lang="en-US" baseline="30000" dirty="0" smtClean="0"/>
              <a:t>th</a:t>
            </a:r>
            <a:r>
              <a:rPr lang="en-US" dirty="0" smtClean="0"/>
              <a:t> century by:</a:t>
            </a:r>
          </a:p>
          <a:p>
            <a:pPr lvl="2" algn="just">
              <a:buFont typeface="Arial" pitchFamily="34" charset="0"/>
              <a:buChar char="•"/>
              <a:defRPr/>
            </a:pPr>
            <a:r>
              <a:rPr lang="en-US" sz="2800" dirty="0" smtClean="0">
                <a:solidFill>
                  <a:schemeClr val="accent2">
                    <a:lumMod val="40000"/>
                    <a:lumOff val="60000"/>
                  </a:schemeClr>
                </a:solidFill>
              </a:rPr>
              <a:t>South Korea</a:t>
            </a:r>
          </a:p>
          <a:p>
            <a:pPr lvl="2" algn="just">
              <a:buFont typeface="Arial" pitchFamily="34" charset="0"/>
              <a:buChar char="•"/>
              <a:defRPr/>
            </a:pPr>
            <a:r>
              <a:rPr lang="en-US" sz="2800" dirty="0" smtClean="0">
                <a:solidFill>
                  <a:schemeClr val="accent2">
                    <a:lumMod val="40000"/>
                    <a:lumOff val="60000"/>
                  </a:schemeClr>
                </a:solidFill>
              </a:rPr>
              <a:t>Taiwan</a:t>
            </a:r>
          </a:p>
          <a:p>
            <a:pPr lvl="2" algn="just">
              <a:buFont typeface="Arial" pitchFamily="34" charset="0"/>
              <a:buChar char="•"/>
              <a:defRPr/>
            </a:pPr>
            <a:r>
              <a:rPr lang="en-US" sz="2800" dirty="0" smtClean="0">
                <a:solidFill>
                  <a:schemeClr val="accent2">
                    <a:lumMod val="40000"/>
                    <a:lumOff val="60000"/>
                  </a:schemeClr>
                </a:solidFill>
              </a:rPr>
              <a:t>Hong Kong</a:t>
            </a:r>
          </a:p>
          <a:p>
            <a:pPr lvl="2" algn="just">
              <a:buFont typeface="Arial" pitchFamily="34" charset="0"/>
              <a:buChar char="•"/>
              <a:defRPr/>
            </a:pPr>
            <a:r>
              <a:rPr lang="en-US" sz="2800" dirty="0" smtClean="0">
                <a:solidFill>
                  <a:schemeClr val="accent2">
                    <a:lumMod val="40000"/>
                    <a:lumOff val="60000"/>
                  </a:schemeClr>
                </a:solidFill>
              </a:rPr>
              <a:t>Singapore</a:t>
            </a:r>
          </a:p>
        </p:txBody>
      </p:sp>
      <p:sp>
        <p:nvSpPr>
          <p:cNvPr id="3" name="Title 2"/>
          <p:cNvSpPr>
            <a:spLocks noGrp="1"/>
          </p:cNvSpPr>
          <p:nvPr>
            <p:ph type="title"/>
          </p:nvPr>
        </p:nvSpPr>
        <p:spPr/>
        <p:txBody>
          <a:bodyPr>
            <a:normAutofit fontScale="90000"/>
          </a:bodyPr>
          <a:lstStyle/>
          <a:p>
            <a:pPr>
              <a:defRPr/>
            </a:pPr>
            <a:r>
              <a:rPr sz="3600" smtClean="0">
                <a:solidFill>
                  <a:schemeClr val="bg1"/>
                </a:solidFill>
              </a:rPr>
              <a:t>Eastern Asia</a:t>
            </a:r>
            <a:r>
              <a:rPr smtClean="0"/>
              <a:t/>
            </a:r>
            <a:br>
              <a:rPr smtClean="0"/>
            </a:br>
            <a:endParaRPr/>
          </a:p>
        </p:txBody>
      </p:sp>
      <p:sp>
        <p:nvSpPr>
          <p:cNvPr id="44036" name="Text Placeholder 3"/>
          <p:cNvSpPr>
            <a:spLocks noGrp="1"/>
          </p:cNvSpPr>
          <p:nvPr>
            <p:ph type="body" sz="half" idx="2"/>
          </p:nvPr>
        </p:nvSpPr>
        <p:spPr>
          <a:xfrm>
            <a:off x="152400" y="3273425"/>
            <a:ext cx="2378075" cy="1371600"/>
          </a:xfrm>
        </p:spPr>
        <p:txBody>
          <a:bodyPr/>
          <a:lstStyle/>
          <a:p>
            <a:endParaRPr lang="en-US" smtClean="0"/>
          </a:p>
          <a:p>
            <a:r>
              <a:rPr lang="en-US" smtClean="0"/>
              <a:t>Primary Industrial Region</a:t>
            </a:r>
          </a:p>
        </p:txBody>
      </p:sp>
      <p:pic>
        <p:nvPicPr>
          <p:cNvPr id="43013" name="Picture 5" descr="C:\Users\Owner\AppData\Local\Microsoft\Windows\Temporary Internet Files\Content.IE5\MSJ24HHB\MC900364214[1].wmf"/>
          <p:cNvPicPr>
            <a:picLocks noChangeAspect="1" noChangeArrowheads="1"/>
          </p:cNvPicPr>
          <p:nvPr/>
        </p:nvPicPr>
        <p:blipFill>
          <a:blip r:embed="rId2" cstate="print">
            <a:duotone>
              <a:schemeClr val="accent1">
                <a:shade val="45000"/>
                <a:satMod val="135000"/>
              </a:schemeClr>
              <a:prstClr val="white"/>
            </a:duotone>
            <a:lum bright="40000" contrast="40000"/>
            <a:extLst>
              <a:ext uri="{28A0092B-C50C-407E-A947-70E740481C1C}">
                <a14:useLocalDpi xmlns:a14="http://schemas.microsoft.com/office/drawing/2010/main" xmlns="" val="0"/>
              </a:ext>
            </a:extLst>
          </a:blip>
          <a:srcRect/>
          <a:stretch>
            <a:fillRect/>
          </a:stretch>
        </p:blipFill>
        <p:spPr bwMode="auto">
          <a:xfrm>
            <a:off x="6206319" y="2709081"/>
            <a:ext cx="2308345" cy="32766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Effect transition="in" filter="fade">
                                      <p:cBhvr>
                                        <p:cTn id="7" dur="1000"/>
                                        <p:tgtEl>
                                          <p:spTgt spid="43010">
                                            <p:txEl>
                                              <p:pRg st="0" end="0"/>
                                            </p:txEl>
                                          </p:spTgt>
                                        </p:tgtEl>
                                      </p:cBhvr>
                                    </p:animEffect>
                                    <p:anim calcmode="lin" valueType="num">
                                      <p:cBhvr>
                                        <p:cTn id="8" dur="1000" fill="hold"/>
                                        <p:tgtEl>
                                          <p:spTgt spid="430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3010">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3010">
                                            <p:txEl>
                                              <p:pRg st="1" end="1"/>
                                            </p:txEl>
                                          </p:spTgt>
                                        </p:tgtEl>
                                        <p:attrNameLst>
                                          <p:attrName>style.visibility</p:attrName>
                                        </p:attrNameLst>
                                      </p:cBhvr>
                                      <p:to>
                                        <p:strVal val="visible"/>
                                      </p:to>
                                    </p:set>
                                    <p:animEffect transition="in" filter="fade">
                                      <p:cBhvr>
                                        <p:cTn id="12" dur="1000"/>
                                        <p:tgtEl>
                                          <p:spTgt spid="43010">
                                            <p:txEl>
                                              <p:pRg st="1" end="1"/>
                                            </p:txEl>
                                          </p:spTgt>
                                        </p:tgtEl>
                                      </p:cBhvr>
                                    </p:animEffect>
                                    <p:anim calcmode="lin" valueType="num">
                                      <p:cBhvr>
                                        <p:cTn id="13" dur="1000" fill="hold"/>
                                        <p:tgtEl>
                                          <p:spTgt spid="4301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30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1" presetClass="entr" presetSubtype="0" fill="hold" nodeType="clickEffect">
                                  <p:stCondLst>
                                    <p:cond delay="0"/>
                                  </p:stCondLst>
                                  <p:childTnLst>
                                    <p:set>
                                      <p:cBhvr>
                                        <p:cTn id="18" dur="1" fill="hold">
                                          <p:stCondLst>
                                            <p:cond delay="0"/>
                                          </p:stCondLst>
                                        </p:cTn>
                                        <p:tgtEl>
                                          <p:spTgt spid="43010">
                                            <p:txEl>
                                              <p:pRg st="2" end="2"/>
                                            </p:txEl>
                                          </p:spTgt>
                                        </p:tgtEl>
                                        <p:attrNameLst>
                                          <p:attrName>style.visibility</p:attrName>
                                        </p:attrNameLst>
                                      </p:cBhvr>
                                      <p:to>
                                        <p:strVal val="visible"/>
                                      </p:to>
                                    </p:set>
                                    <p:anim calcmode="lin" valueType="num">
                                      <p:cBhvr>
                                        <p:cTn id="19" dur="1000" fill="hold"/>
                                        <p:tgtEl>
                                          <p:spTgt spid="43010">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43010">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43010">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43010">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43010">
                                            <p:txEl>
                                              <p:pRg st="3" end="3"/>
                                            </p:txEl>
                                          </p:spTgt>
                                        </p:tgtEl>
                                        <p:attrNameLst>
                                          <p:attrName>style.visibility</p:attrName>
                                        </p:attrNameLst>
                                      </p:cBhvr>
                                      <p:to>
                                        <p:strVal val="visible"/>
                                      </p:to>
                                    </p:set>
                                    <p:anim calcmode="lin" valueType="num">
                                      <p:cBhvr>
                                        <p:cTn id="25" dur="1000" fill="hold"/>
                                        <p:tgtEl>
                                          <p:spTgt spid="43010">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43010">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43010">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43010">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43010">
                                            <p:txEl>
                                              <p:pRg st="4" end="4"/>
                                            </p:txEl>
                                          </p:spTgt>
                                        </p:tgtEl>
                                        <p:attrNameLst>
                                          <p:attrName>style.visibility</p:attrName>
                                        </p:attrNameLst>
                                      </p:cBhvr>
                                      <p:to>
                                        <p:strVal val="visible"/>
                                      </p:to>
                                    </p:set>
                                    <p:anim calcmode="lin" valueType="num">
                                      <p:cBhvr>
                                        <p:cTn id="31" dur="1000" fill="hold"/>
                                        <p:tgtEl>
                                          <p:spTgt spid="43010">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43010">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43010">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43010">
                                            <p:txEl>
                                              <p:pRg st="4" end="4"/>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43010">
                                            <p:txEl>
                                              <p:pRg st="5" end="5"/>
                                            </p:txEl>
                                          </p:spTgt>
                                        </p:tgtEl>
                                        <p:attrNameLst>
                                          <p:attrName>style.visibility</p:attrName>
                                        </p:attrNameLst>
                                      </p:cBhvr>
                                      <p:to>
                                        <p:strVal val="visible"/>
                                      </p:to>
                                    </p:set>
                                    <p:anim calcmode="lin" valueType="num">
                                      <p:cBhvr>
                                        <p:cTn id="37" dur="1000" fill="hold"/>
                                        <p:tgtEl>
                                          <p:spTgt spid="43010">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43010">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43010">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430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1"/>
          </p:nvPr>
        </p:nvSpPr>
        <p:spPr/>
        <p:txBody>
          <a:bodyPr/>
          <a:lstStyle/>
          <a:p>
            <a:pPr marL="0" indent="0" algn="ctr">
              <a:buFont typeface="Arial" charset="0"/>
              <a:buNone/>
              <a:defRPr/>
            </a:pPr>
            <a:r>
              <a:rPr lang="en-US" sz="4000" b="1" dirty="0" smtClean="0">
                <a:solidFill>
                  <a:srgbClr val="FFFF00"/>
                </a:solidFill>
              </a:rPr>
              <a:t>The “Four Tigers”</a:t>
            </a:r>
          </a:p>
          <a:p>
            <a:pPr algn="just">
              <a:buFont typeface="Arial" pitchFamily="34" charset="0"/>
              <a:buChar char="•"/>
              <a:defRPr/>
            </a:pPr>
            <a:r>
              <a:rPr lang="en-US" dirty="0" smtClean="0"/>
              <a:t>All “Four Tigers” used the strategy of </a:t>
            </a:r>
            <a:r>
              <a:rPr lang="en-US" b="1" dirty="0" smtClean="0">
                <a:solidFill>
                  <a:schemeClr val="accent2">
                    <a:lumMod val="40000"/>
                    <a:lumOff val="60000"/>
                  </a:schemeClr>
                </a:solidFill>
              </a:rPr>
              <a:t>export-oriented industrialization </a:t>
            </a:r>
            <a:r>
              <a:rPr lang="en-US" dirty="0" smtClean="0"/>
              <a:t>to directly integrate their economies into the global economy.</a:t>
            </a:r>
          </a:p>
          <a:p>
            <a:pPr lvl="1" algn="just">
              <a:buFont typeface="Arial" pitchFamily="34" charset="0"/>
              <a:buChar char="•"/>
              <a:defRPr/>
            </a:pPr>
            <a:r>
              <a:rPr lang="en-US" sz="2400" dirty="0" smtClean="0"/>
              <a:t>They concentrated on economic production to find a place in international markets.</a:t>
            </a:r>
          </a:p>
        </p:txBody>
      </p:sp>
      <p:sp>
        <p:nvSpPr>
          <p:cNvPr id="3" name="Title 2"/>
          <p:cNvSpPr>
            <a:spLocks noGrp="1"/>
          </p:cNvSpPr>
          <p:nvPr>
            <p:ph type="title"/>
          </p:nvPr>
        </p:nvSpPr>
        <p:spPr/>
        <p:txBody>
          <a:bodyPr>
            <a:normAutofit fontScale="90000"/>
          </a:bodyPr>
          <a:lstStyle/>
          <a:p>
            <a:pPr>
              <a:defRPr/>
            </a:pPr>
            <a:r>
              <a:rPr sz="3600" smtClean="0">
                <a:solidFill>
                  <a:schemeClr val="bg1"/>
                </a:solidFill>
              </a:rPr>
              <a:t>Eastern Asia</a:t>
            </a:r>
            <a:r>
              <a:rPr smtClean="0"/>
              <a:t/>
            </a:r>
            <a:br>
              <a:rPr smtClean="0"/>
            </a:br>
            <a:endParaRPr/>
          </a:p>
        </p:txBody>
      </p:sp>
      <p:sp>
        <p:nvSpPr>
          <p:cNvPr id="45060" name="Text Placeholder 3"/>
          <p:cNvSpPr>
            <a:spLocks noGrp="1"/>
          </p:cNvSpPr>
          <p:nvPr>
            <p:ph type="body" sz="half" idx="2"/>
          </p:nvPr>
        </p:nvSpPr>
        <p:spPr>
          <a:xfrm>
            <a:off x="152400" y="3273425"/>
            <a:ext cx="2378075" cy="1371600"/>
          </a:xfrm>
        </p:spPr>
        <p:txBody>
          <a:bodyPr/>
          <a:lstStyle/>
          <a:p>
            <a:endParaRPr lang="en-US" smtClean="0"/>
          </a:p>
          <a:p>
            <a:r>
              <a:rPr lang="en-US" smtClean="0"/>
              <a:t>Primary Industrial Region</a:t>
            </a:r>
          </a:p>
        </p:txBody>
      </p:sp>
      <p:pic>
        <p:nvPicPr>
          <p:cNvPr id="44038" name="Picture 6" descr="C:\Users\Owner\AppData\Local\Microsoft\Windows\Temporary Internet Files\Content.IE5\1AWRSIRC\MP900289253[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8200" y="4724400"/>
            <a:ext cx="2400300" cy="1600200"/>
          </a:xfrm>
          <a:prstGeom prst="roundRect">
            <a:avLst>
              <a:gd name="adj" fmla="val 8594"/>
            </a:avLst>
          </a:prstGeom>
          <a:solidFill>
            <a:srgbClr val="FFFFFF">
              <a:shade val="85000"/>
            </a:srgbClr>
          </a:solidFill>
          <a:ln w="57150">
            <a:solidFill>
              <a:schemeClr val="bg2"/>
            </a:solidFill>
          </a:ln>
          <a:effectLst>
            <a:reflection blurRad="12700" stA="38000" endPos="28000" dist="5000" dir="5400000" sy="-100000" algn="bl" rotWithShape="0"/>
          </a:effectLs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animEffect transition="in" filter="fade">
                                      <p:cBhvr>
                                        <p:cTn id="7" dur="1000"/>
                                        <p:tgtEl>
                                          <p:spTgt spid="44034">
                                            <p:txEl>
                                              <p:pRg st="0" end="0"/>
                                            </p:txEl>
                                          </p:spTgt>
                                        </p:tgtEl>
                                      </p:cBhvr>
                                    </p:animEffect>
                                    <p:anim calcmode="lin" valueType="num">
                                      <p:cBhvr>
                                        <p:cTn id="8" dur="1000" fill="hold"/>
                                        <p:tgtEl>
                                          <p:spTgt spid="4403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403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4034">
                                            <p:txEl>
                                              <p:pRg st="1" end="1"/>
                                            </p:txEl>
                                          </p:spTgt>
                                        </p:tgtEl>
                                        <p:attrNameLst>
                                          <p:attrName>style.visibility</p:attrName>
                                        </p:attrNameLst>
                                      </p:cBhvr>
                                      <p:to>
                                        <p:strVal val="visible"/>
                                      </p:to>
                                    </p:set>
                                    <p:animEffect transition="in" filter="fade">
                                      <p:cBhvr>
                                        <p:cTn id="12" dur="1000"/>
                                        <p:tgtEl>
                                          <p:spTgt spid="44034">
                                            <p:txEl>
                                              <p:pRg st="1" end="1"/>
                                            </p:txEl>
                                          </p:spTgt>
                                        </p:tgtEl>
                                      </p:cBhvr>
                                    </p:animEffect>
                                    <p:anim calcmode="lin" valueType="num">
                                      <p:cBhvr>
                                        <p:cTn id="13" dur="1000" fill="hold"/>
                                        <p:tgtEl>
                                          <p:spTgt spid="4403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403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1" presetClass="entr" presetSubtype="0" fill="hold" nodeType="clickEffect">
                                  <p:stCondLst>
                                    <p:cond delay="0"/>
                                  </p:stCondLst>
                                  <p:childTnLst>
                                    <p:set>
                                      <p:cBhvr>
                                        <p:cTn id="18" dur="1" fill="hold">
                                          <p:stCondLst>
                                            <p:cond delay="0"/>
                                          </p:stCondLst>
                                        </p:cTn>
                                        <p:tgtEl>
                                          <p:spTgt spid="44034">
                                            <p:txEl>
                                              <p:pRg st="2" end="2"/>
                                            </p:txEl>
                                          </p:spTgt>
                                        </p:tgtEl>
                                        <p:attrNameLst>
                                          <p:attrName>style.visibility</p:attrName>
                                        </p:attrNameLst>
                                      </p:cBhvr>
                                      <p:to>
                                        <p:strVal val="visible"/>
                                      </p:to>
                                    </p:set>
                                    <p:anim calcmode="lin" valueType="num">
                                      <p:cBhvr>
                                        <p:cTn id="19" dur="1000" fill="hold"/>
                                        <p:tgtEl>
                                          <p:spTgt spid="44034">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44034">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44034">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440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p:cNvSpPr>
            <a:spLocks noGrp="1"/>
          </p:cNvSpPr>
          <p:nvPr>
            <p:ph idx="1"/>
          </p:nvPr>
        </p:nvSpPr>
        <p:spPr/>
        <p:txBody>
          <a:bodyPr/>
          <a:lstStyle/>
          <a:p>
            <a:pPr marL="0" indent="0" algn="ctr">
              <a:buFont typeface="Arial" charset="0"/>
              <a:buNone/>
              <a:defRPr/>
            </a:pPr>
            <a:r>
              <a:rPr lang="en-US" sz="4000" b="1" dirty="0" smtClean="0">
                <a:solidFill>
                  <a:srgbClr val="FFFF00"/>
                </a:solidFill>
              </a:rPr>
              <a:t>The “Four Tigers”</a:t>
            </a:r>
          </a:p>
          <a:p>
            <a:pPr algn="just">
              <a:buFont typeface="Arial" pitchFamily="34" charset="0"/>
              <a:buChar char="•"/>
              <a:defRPr/>
            </a:pPr>
            <a:r>
              <a:rPr lang="en-US" dirty="0" smtClean="0"/>
              <a:t>These countries have focused on the </a:t>
            </a:r>
            <a:r>
              <a:rPr lang="en-US" b="1" dirty="0" smtClean="0">
                <a:solidFill>
                  <a:schemeClr val="accent2">
                    <a:lumMod val="40000"/>
                    <a:lumOff val="60000"/>
                  </a:schemeClr>
                </a:solidFill>
              </a:rPr>
              <a:t>“product life cycle”</a:t>
            </a:r>
            <a:r>
              <a:rPr lang="en-US" dirty="0" smtClean="0">
                <a:solidFill>
                  <a:schemeClr val="tx1"/>
                </a:solidFill>
              </a:rPr>
              <a:t>:</a:t>
            </a:r>
          </a:p>
          <a:p>
            <a:pPr lvl="1" algn="just">
              <a:buFont typeface="Arial" pitchFamily="34" charset="0"/>
              <a:buChar char="•"/>
              <a:defRPr/>
            </a:pPr>
            <a:r>
              <a:rPr lang="en-US" dirty="0" smtClean="0">
                <a:solidFill>
                  <a:schemeClr val="accent2">
                    <a:lumMod val="60000"/>
                    <a:lumOff val="40000"/>
                  </a:schemeClr>
                </a:solidFill>
              </a:rPr>
              <a:t>An innovator country produces something new.</a:t>
            </a:r>
          </a:p>
          <a:p>
            <a:pPr lvl="1" algn="just">
              <a:buFont typeface="Arial" pitchFamily="34" charset="0"/>
              <a:buChar char="•"/>
              <a:defRPr/>
            </a:pPr>
            <a:r>
              <a:rPr lang="en-US" dirty="0" smtClean="0">
                <a:solidFill>
                  <a:schemeClr val="accent2">
                    <a:lumMod val="60000"/>
                    <a:lumOff val="40000"/>
                  </a:schemeClr>
                </a:solidFill>
              </a:rPr>
              <a:t>Next that country moves on to other innovations.</a:t>
            </a:r>
          </a:p>
          <a:p>
            <a:pPr lvl="1" algn="just">
              <a:buFont typeface="Arial" pitchFamily="34" charset="0"/>
              <a:buChar char="•"/>
              <a:defRPr/>
            </a:pPr>
            <a:r>
              <a:rPr lang="en-US" dirty="0" smtClean="0">
                <a:solidFill>
                  <a:schemeClr val="accent2">
                    <a:lumMod val="60000"/>
                    <a:lumOff val="40000"/>
                  </a:schemeClr>
                </a:solidFill>
              </a:rPr>
              <a:t>Meanwhile, other countries think of ways to make the first product better and cheaper and export it back to the innovator country.</a:t>
            </a:r>
          </a:p>
          <a:p>
            <a:pPr lvl="1" algn="just">
              <a:buNone/>
              <a:defRPr/>
            </a:pPr>
            <a:endParaRPr lang="en-US" dirty="0" smtClean="0">
              <a:solidFill>
                <a:schemeClr val="accent2">
                  <a:lumMod val="60000"/>
                  <a:lumOff val="40000"/>
                </a:schemeClr>
              </a:solidFill>
            </a:endParaRPr>
          </a:p>
        </p:txBody>
      </p:sp>
      <p:sp>
        <p:nvSpPr>
          <p:cNvPr id="3" name="Title 2"/>
          <p:cNvSpPr>
            <a:spLocks noGrp="1"/>
          </p:cNvSpPr>
          <p:nvPr>
            <p:ph type="title"/>
          </p:nvPr>
        </p:nvSpPr>
        <p:spPr/>
        <p:txBody>
          <a:bodyPr>
            <a:normAutofit fontScale="90000"/>
          </a:bodyPr>
          <a:lstStyle/>
          <a:p>
            <a:pPr>
              <a:defRPr/>
            </a:pPr>
            <a:r>
              <a:rPr sz="3600" smtClean="0">
                <a:solidFill>
                  <a:schemeClr val="bg1"/>
                </a:solidFill>
              </a:rPr>
              <a:t>Eastern Asia</a:t>
            </a:r>
            <a:r>
              <a:rPr smtClean="0"/>
              <a:t/>
            </a:r>
            <a:br>
              <a:rPr smtClean="0"/>
            </a:br>
            <a:endParaRPr/>
          </a:p>
        </p:txBody>
      </p:sp>
      <p:sp>
        <p:nvSpPr>
          <p:cNvPr id="46084" name="Text Placeholder 3"/>
          <p:cNvSpPr>
            <a:spLocks noGrp="1"/>
          </p:cNvSpPr>
          <p:nvPr>
            <p:ph type="body" sz="half" idx="2"/>
          </p:nvPr>
        </p:nvSpPr>
        <p:spPr>
          <a:xfrm>
            <a:off x="152400" y="3273425"/>
            <a:ext cx="2378075" cy="1371600"/>
          </a:xfrm>
        </p:spPr>
        <p:txBody>
          <a:bodyPr/>
          <a:lstStyle/>
          <a:p>
            <a:endParaRPr lang="en-US" smtClean="0"/>
          </a:p>
          <a:p>
            <a:r>
              <a:rPr lang="en-US" smtClean="0"/>
              <a:t>Primary Industrial Region</a:t>
            </a:r>
          </a:p>
        </p:txBody>
      </p:sp>
      <p:pic>
        <p:nvPicPr>
          <p:cNvPr id="46085" name="Picture 5" descr="C:\Program Files (x86)\Microsoft Office\MEDIA\CAGCAT10\j0300520.gif"/>
          <p:cNvPicPr>
            <a:picLocks noChangeAspect="1" noChangeArrowheads="1" noCrop="1"/>
          </p:cNvPicPr>
          <p:nvPr/>
        </p:nvPicPr>
        <p:blipFill>
          <a:blip r:embed="rId2" cstate="print"/>
          <a:srcRect/>
          <a:stretch>
            <a:fillRect/>
          </a:stretch>
        </p:blipFill>
        <p:spPr bwMode="auto">
          <a:xfrm>
            <a:off x="7543800" y="5715000"/>
            <a:ext cx="1329171" cy="11430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animEffect transition="in" filter="fade">
                                      <p:cBhvr>
                                        <p:cTn id="7" dur="1000"/>
                                        <p:tgtEl>
                                          <p:spTgt spid="45058">
                                            <p:txEl>
                                              <p:pRg st="0" end="0"/>
                                            </p:txEl>
                                          </p:spTgt>
                                        </p:tgtEl>
                                      </p:cBhvr>
                                    </p:animEffect>
                                    <p:anim calcmode="lin" valueType="num">
                                      <p:cBhvr>
                                        <p:cTn id="8" dur="1000" fill="hold"/>
                                        <p:tgtEl>
                                          <p:spTgt spid="4505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5058">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5058">
                                            <p:txEl>
                                              <p:pRg st="1" end="1"/>
                                            </p:txEl>
                                          </p:spTgt>
                                        </p:tgtEl>
                                        <p:attrNameLst>
                                          <p:attrName>style.visibility</p:attrName>
                                        </p:attrNameLst>
                                      </p:cBhvr>
                                      <p:to>
                                        <p:strVal val="visible"/>
                                      </p:to>
                                    </p:set>
                                    <p:animEffect transition="in" filter="fade">
                                      <p:cBhvr>
                                        <p:cTn id="12" dur="1000"/>
                                        <p:tgtEl>
                                          <p:spTgt spid="45058">
                                            <p:txEl>
                                              <p:pRg st="1" end="1"/>
                                            </p:txEl>
                                          </p:spTgt>
                                        </p:tgtEl>
                                      </p:cBhvr>
                                    </p:animEffect>
                                    <p:anim calcmode="lin" valueType="num">
                                      <p:cBhvr>
                                        <p:cTn id="13" dur="1000" fill="hold"/>
                                        <p:tgtEl>
                                          <p:spTgt spid="4505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505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1" presetClass="entr" presetSubtype="0" fill="hold" nodeType="clickEffect">
                                  <p:stCondLst>
                                    <p:cond delay="0"/>
                                  </p:stCondLst>
                                  <p:childTnLst>
                                    <p:set>
                                      <p:cBhvr>
                                        <p:cTn id="18" dur="1" fill="hold">
                                          <p:stCondLst>
                                            <p:cond delay="0"/>
                                          </p:stCondLst>
                                        </p:cTn>
                                        <p:tgtEl>
                                          <p:spTgt spid="45058">
                                            <p:txEl>
                                              <p:pRg st="2" end="2"/>
                                            </p:txEl>
                                          </p:spTgt>
                                        </p:tgtEl>
                                        <p:attrNameLst>
                                          <p:attrName>style.visibility</p:attrName>
                                        </p:attrNameLst>
                                      </p:cBhvr>
                                      <p:to>
                                        <p:strVal val="visible"/>
                                      </p:to>
                                    </p:set>
                                    <p:anim calcmode="lin" valueType="num">
                                      <p:cBhvr>
                                        <p:cTn id="19" dur="1000" fill="hold"/>
                                        <p:tgtEl>
                                          <p:spTgt spid="45058">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45058">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45058">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45058">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1" presetClass="entr" presetSubtype="0" fill="hold" nodeType="clickEffect">
                                  <p:stCondLst>
                                    <p:cond delay="0"/>
                                  </p:stCondLst>
                                  <p:childTnLst>
                                    <p:set>
                                      <p:cBhvr>
                                        <p:cTn id="26" dur="1" fill="hold">
                                          <p:stCondLst>
                                            <p:cond delay="0"/>
                                          </p:stCondLst>
                                        </p:cTn>
                                        <p:tgtEl>
                                          <p:spTgt spid="45058">
                                            <p:txEl>
                                              <p:pRg st="3" end="3"/>
                                            </p:txEl>
                                          </p:spTgt>
                                        </p:tgtEl>
                                        <p:attrNameLst>
                                          <p:attrName>style.visibility</p:attrName>
                                        </p:attrNameLst>
                                      </p:cBhvr>
                                      <p:to>
                                        <p:strVal val="visible"/>
                                      </p:to>
                                    </p:set>
                                    <p:anim calcmode="lin" valueType="num">
                                      <p:cBhvr>
                                        <p:cTn id="27" dur="1000" fill="hold"/>
                                        <p:tgtEl>
                                          <p:spTgt spid="45058">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45058">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45058">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4505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45058">
                                            <p:txEl>
                                              <p:pRg st="4" end="4"/>
                                            </p:txEl>
                                          </p:spTgt>
                                        </p:tgtEl>
                                        <p:attrNameLst>
                                          <p:attrName>style.visibility</p:attrName>
                                        </p:attrNameLst>
                                      </p:cBhvr>
                                      <p:to>
                                        <p:strVal val="visible"/>
                                      </p:to>
                                    </p:set>
                                    <p:anim calcmode="lin" valueType="num">
                                      <p:cBhvr>
                                        <p:cTn id="35" dur="1000" fill="hold"/>
                                        <p:tgtEl>
                                          <p:spTgt spid="45058">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45058">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45058">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450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1"/>
          <p:cNvSpPr>
            <a:spLocks noGrp="1"/>
          </p:cNvSpPr>
          <p:nvPr>
            <p:ph idx="1"/>
          </p:nvPr>
        </p:nvSpPr>
        <p:spPr/>
        <p:txBody>
          <a:bodyPr/>
          <a:lstStyle/>
          <a:p>
            <a:r>
              <a:rPr lang="en-US" sz="4000" b="1" smtClean="0">
                <a:solidFill>
                  <a:srgbClr val="FFFF00"/>
                </a:solidFill>
              </a:rPr>
              <a:t>The “Four Tigers”</a:t>
            </a:r>
          </a:p>
          <a:p>
            <a:pPr lvl="1" algn="just"/>
            <a:r>
              <a:rPr lang="en-US" smtClean="0"/>
              <a:t>Asian countries have prospered from the product life cycle with automobiles and electronics in their trade with the United States.</a:t>
            </a:r>
          </a:p>
        </p:txBody>
      </p:sp>
      <p:sp>
        <p:nvSpPr>
          <p:cNvPr id="3" name="Title 2"/>
          <p:cNvSpPr>
            <a:spLocks noGrp="1"/>
          </p:cNvSpPr>
          <p:nvPr>
            <p:ph type="title"/>
          </p:nvPr>
        </p:nvSpPr>
        <p:spPr/>
        <p:txBody>
          <a:bodyPr>
            <a:normAutofit fontScale="90000"/>
          </a:bodyPr>
          <a:lstStyle/>
          <a:p>
            <a:pPr>
              <a:defRPr/>
            </a:pPr>
            <a:r>
              <a:rPr sz="3600" smtClean="0">
                <a:solidFill>
                  <a:schemeClr val="bg1"/>
                </a:solidFill>
              </a:rPr>
              <a:t>Eastern Asia</a:t>
            </a:r>
            <a:r>
              <a:rPr smtClean="0"/>
              <a:t/>
            </a:r>
            <a:br>
              <a:rPr smtClean="0"/>
            </a:br>
            <a:endParaRPr/>
          </a:p>
        </p:txBody>
      </p:sp>
      <p:sp>
        <p:nvSpPr>
          <p:cNvPr id="48132" name="Text Placeholder 3"/>
          <p:cNvSpPr>
            <a:spLocks noGrp="1"/>
          </p:cNvSpPr>
          <p:nvPr>
            <p:ph type="body" sz="half" idx="2"/>
          </p:nvPr>
        </p:nvSpPr>
        <p:spPr>
          <a:xfrm>
            <a:off x="152400" y="3273425"/>
            <a:ext cx="2378075" cy="1371600"/>
          </a:xfrm>
        </p:spPr>
        <p:txBody>
          <a:bodyPr/>
          <a:lstStyle/>
          <a:p>
            <a:endParaRPr lang="en-US" smtClean="0"/>
          </a:p>
          <a:p>
            <a:r>
              <a:rPr lang="en-US" smtClean="0"/>
              <a:t>Primary Industrial Region</a:t>
            </a:r>
          </a:p>
        </p:txBody>
      </p:sp>
      <p:pic>
        <p:nvPicPr>
          <p:cNvPr id="48133" name="Picture 5" descr="C:\Users\Owner\AppData\Local\Microsoft\Windows\Temporary Internet Files\Content.IE5\MSJ24HHB\MC900332488[1].wmf"/>
          <p:cNvPicPr>
            <a:picLocks noChangeAspect="1" noChangeArrowheads="1"/>
          </p:cNvPicPr>
          <p:nvPr/>
        </p:nvPicPr>
        <p:blipFill>
          <a:blip r:embed="rId2" cstate="print">
            <a:lum contrast="40000"/>
          </a:blip>
          <a:srcRect/>
          <a:stretch>
            <a:fillRect/>
          </a:stretch>
        </p:blipFill>
        <p:spPr bwMode="auto">
          <a:xfrm>
            <a:off x="6400800" y="4597400"/>
            <a:ext cx="1857375" cy="957263"/>
          </a:xfrm>
          <a:prstGeom prst="rect">
            <a:avLst/>
          </a:prstGeom>
          <a:noFill/>
          <a:ln w="9525">
            <a:noFill/>
            <a:miter lim="800000"/>
            <a:headEnd/>
            <a:tailEnd/>
          </a:ln>
        </p:spPr>
      </p:pic>
      <p:pic>
        <p:nvPicPr>
          <p:cNvPr id="48134" name="Picture 6" descr="C:\Users\Owner\AppData\Local\Microsoft\Windows\Temporary Internet Files\Content.IE5\1AWRSIRC\MC900332484[1].wmf"/>
          <p:cNvPicPr>
            <a:picLocks noChangeAspect="1" noChangeArrowheads="1"/>
          </p:cNvPicPr>
          <p:nvPr/>
        </p:nvPicPr>
        <p:blipFill>
          <a:blip r:embed="rId3" cstate="print">
            <a:lum contrast="40000"/>
          </a:blip>
          <a:srcRect/>
          <a:stretch>
            <a:fillRect/>
          </a:stretch>
        </p:blipFill>
        <p:spPr bwMode="auto">
          <a:xfrm>
            <a:off x="3792538" y="4597400"/>
            <a:ext cx="2286000" cy="1708150"/>
          </a:xfrm>
          <a:prstGeom prst="rect">
            <a:avLst/>
          </a:prstGeom>
          <a:noFill/>
          <a:ln w="9525">
            <a:noFill/>
            <a:miter lim="800000"/>
            <a:headEnd/>
            <a:tailEnd/>
          </a:ln>
        </p:spPr>
      </p:pic>
      <p:pic>
        <p:nvPicPr>
          <p:cNvPr id="48135" name="Picture 7" descr="C:\Users\Owner\AppData\Local\Microsoft\Windows\Temporary Internet Files\Content.IE5\VB892845\MC900332448[1].wmf"/>
          <p:cNvPicPr>
            <a:picLocks noChangeAspect="1" noChangeArrowheads="1"/>
          </p:cNvPicPr>
          <p:nvPr/>
        </p:nvPicPr>
        <p:blipFill>
          <a:blip r:embed="rId4" cstate="print">
            <a:lum contrast="40000"/>
          </a:blip>
          <a:srcRect/>
          <a:stretch>
            <a:fillRect/>
          </a:stretch>
        </p:blipFill>
        <p:spPr bwMode="auto">
          <a:xfrm>
            <a:off x="5176838" y="3032125"/>
            <a:ext cx="1803400" cy="13462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animEffect transition="in" filter="fade">
                                      <p:cBhvr>
                                        <p:cTn id="7" dur="1000"/>
                                        <p:tgtEl>
                                          <p:spTgt spid="46082">
                                            <p:txEl>
                                              <p:pRg st="0" end="0"/>
                                            </p:txEl>
                                          </p:spTgt>
                                        </p:tgtEl>
                                      </p:cBhvr>
                                    </p:animEffect>
                                    <p:anim calcmode="lin" valueType="num">
                                      <p:cBhvr>
                                        <p:cTn id="8" dur="1000" fill="hold"/>
                                        <p:tgtEl>
                                          <p:spTgt spid="4608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608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6082">
                                            <p:txEl>
                                              <p:pRg st="1" end="1"/>
                                            </p:txEl>
                                          </p:spTgt>
                                        </p:tgtEl>
                                        <p:attrNameLst>
                                          <p:attrName>style.visibility</p:attrName>
                                        </p:attrNameLst>
                                      </p:cBhvr>
                                      <p:to>
                                        <p:strVal val="visible"/>
                                      </p:to>
                                    </p:set>
                                    <p:animEffect transition="in" filter="fade">
                                      <p:cBhvr>
                                        <p:cTn id="12" dur="1000"/>
                                        <p:tgtEl>
                                          <p:spTgt spid="46082">
                                            <p:txEl>
                                              <p:pRg st="1" end="1"/>
                                            </p:txEl>
                                          </p:spTgt>
                                        </p:tgtEl>
                                      </p:cBhvr>
                                    </p:animEffect>
                                    <p:anim calcmode="lin" valueType="num">
                                      <p:cBhvr>
                                        <p:cTn id="13" dur="1000" fill="hold"/>
                                        <p:tgtEl>
                                          <p:spTgt spid="4608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608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1"/>
          <p:cNvSpPr>
            <a:spLocks noGrp="1"/>
          </p:cNvSpPr>
          <p:nvPr>
            <p:ph idx="1"/>
          </p:nvPr>
        </p:nvSpPr>
        <p:spPr>
          <a:xfrm>
            <a:off x="3124200" y="685800"/>
            <a:ext cx="5486400" cy="5441950"/>
          </a:xfrm>
          <a:ln w="57150">
            <a:solidFill>
              <a:schemeClr val="bg1"/>
            </a:solidFill>
          </a:ln>
        </p:spPr>
        <p:txBody>
          <a:bodyPr/>
          <a:lstStyle/>
          <a:p>
            <a:pPr marL="0" indent="0" algn="ctr">
              <a:buFont typeface="Arial" charset="0"/>
              <a:buNone/>
              <a:defRPr/>
            </a:pPr>
            <a:r>
              <a:rPr lang="en-US" sz="4000" b="1" dirty="0" smtClean="0">
                <a:solidFill>
                  <a:srgbClr val="FFFF00"/>
                </a:solidFill>
              </a:rPr>
              <a:t>China</a:t>
            </a:r>
          </a:p>
          <a:p>
            <a:pPr algn="just">
              <a:buFont typeface="Arial" pitchFamily="34" charset="0"/>
              <a:buChar char="•"/>
              <a:defRPr/>
            </a:pPr>
            <a:r>
              <a:rPr lang="en-US" dirty="0" smtClean="0"/>
              <a:t>China has long been a </a:t>
            </a:r>
            <a:r>
              <a:rPr lang="en-US" b="1" dirty="0" smtClean="0">
                <a:solidFill>
                  <a:schemeClr val="accent2">
                    <a:lumMod val="40000"/>
                    <a:lumOff val="60000"/>
                  </a:schemeClr>
                </a:solidFill>
              </a:rPr>
              <a:t>political power</a:t>
            </a:r>
            <a:r>
              <a:rPr lang="en-US" dirty="0" smtClean="0"/>
              <a:t>, but its </a:t>
            </a:r>
            <a:r>
              <a:rPr lang="en-US" b="1" dirty="0" smtClean="0">
                <a:solidFill>
                  <a:schemeClr val="accent2">
                    <a:lumMod val="40000"/>
                    <a:lumOff val="60000"/>
                  </a:schemeClr>
                </a:solidFill>
              </a:rPr>
              <a:t>major industrial expansion </a:t>
            </a:r>
            <a:r>
              <a:rPr lang="en-US" dirty="0" smtClean="0"/>
              <a:t>did not begin until the mid-20</a:t>
            </a:r>
            <a:r>
              <a:rPr lang="en-US" baseline="30000" dirty="0" smtClean="0"/>
              <a:t>th</a:t>
            </a:r>
            <a:r>
              <a:rPr lang="en-US" dirty="0" smtClean="0"/>
              <a:t> century under communist leaders.</a:t>
            </a:r>
          </a:p>
          <a:p>
            <a:pPr algn="just">
              <a:buFont typeface="Arial" pitchFamily="34" charset="0"/>
              <a:buChar char="•"/>
              <a:defRPr/>
            </a:pPr>
            <a:r>
              <a:rPr lang="en-US" dirty="0" smtClean="0"/>
              <a:t>Its earliest industrial heartland was the </a:t>
            </a:r>
            <a:r>
              <a:rPr lang="en-US" b="1" dirty="0" smtClean="0">
                <a:solidFill>
                  <a:schemeClr val="accent2">
                    <a:lumMod val="40000"/>
                    <a:lumOff val="60000"/>
                  </a:schemeClr>
                </a:solidFill>
              </a:rPr>
              <a:t>Northeast District in Manchuria</a:t>
            </a:r>
            <a:r>
              <a:rPr lang="en-US" dirty="0" smtClean="0"/>
              <a:t>, centered on coal and iron deposits.</a:t>
            </a:r>
          </a:p>
        </p:txBody>
      </p:sp>
      <p:sp>
        <p:nvSpPr>
          <p:cNvPr id="3" name="Title 2"/>
          <p:cNvSpPr>
            <a:spLocks noGrp="1"/>
          </p:cNvSpPr>
          <p:nvPr>
            <p:ph type="title"/>
          </p:nvPr>
        </p:nvSpPr>
        <p:spPr/>
        <p:txBody>
          <a:bodyPr>
            <a:normAutofit fontScale="90000"/>
          </a:bodyPr>
          <a:lstStyle/>
          <a:p>
            <a:pPr>
              <a:defRPr/>
            </a:pPr>
            <a:r>
              <a:rPr sz="3600" smtClean="0">
                <a:solidFill>
                  <a:schemeClr val="bg1"/>
                </a:solidFill>
              </a:rPr>
              <a:t>Eastern Asia</a:t>
            </a:r>
            <a:r>
              <a:rPr smtClean="0"/>
              <a:t/>
            </a:r>
            <a:br>
              <a:rPr smtClean="0"/>
            </a:br>
            <a:endParaRPr/>
          </a:p>
        </p:txBody>
      </p:sp>
      <p:sp>
        <p:nvSpPr>
          <p:cNvPr id="49156" name="Text Placeholder 3"/>
          <p:cNvSpPr>
            <a:spLocks noGrp="1"/>
          </p:cNvSpPr>
          <p:nvPr>
            <p:ph type="body" sz="half" idx="2"/>
          </p:nvPr>
        </p:nvSpPr>
        <p:spPr>
          <a:xfrm>
            <a:off x="152400" y="3273425"/>
            <a:ext cx="2378075" cy="1371600"/>
          </a:xfrm>
        </p:spPr>
        <p:txBody>
          <a:bodyPr/>
          <a:lstStyle/>
          <a:p>
            <a:endParaRPr lang="en-US" smtClean="0"/>
          </a:p>
          <a:p>
            <a:r>
              <a:rPr lang="en-US" smtClean="0"/>
              <a:t>Primary Industrial Region</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animEffect transition="in" filter="fade">
                                      <p:cBhvr>
                                        <p:cTn id="7" dur="1000"/>
                                        <p:tgtEl>
                                          <p:spTgt spid="47106">
                                            <p:txEl>
                                              <p:pRg st="0" end="0"/>
                                            </p:txEl>
                                          </p:spTgt>
                                        </p:tgtEl>
                                      </p:cBhvr>
                                    </p:animEffect>
                                    <p:anim calcmode="lin" valueType="num">
                                      <p:cBhvr>
                                        <p:cTn id="8" dur="1000" fill="hold"/>
                                        <p:tgtEl>
                                          <p:spTgt spid="4710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7106">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7106">
                                            <p:txEl>
                                              <p:pRg st="1" end="1"/>
                                            </p:txEl>
                                          </p:spTgt>
                                        </p:tgtEl>
                                        <p:attrNameLst>
                                          <p:attrName>style.visibility</p:attrName>
                                        </p:attrNameLst>
                                      </p:cBhvr>
                                      <p:to>
                                        <p:strVal val="visible"/>
                                      </p:to>
                                    </p:set>
                                    <p:animEffect transition="in" filter="fade">
                                      <p:cBhvr>
                                        <p:cTn id="12" dur="1000"/>
                                        <p:tgtEl>
                                          <p:spTgt spid="47106">
                                            <p:txEl>
                                              <p:pRg st="1" end="1"/>
                                            </p:txEl>
                                          </p:spTgt>
                                        </p:tgtEl>
                                      </p:cBhvr>
                                    </p:animEffect>
                                    <p:anim calcmode="lin" valueType="num">
                                      <p:cBhvr>
                                        <p:cTn id="13" dur="1000" fill="hold"/>
                                        <p:tgtEl>
                                          <p:spTgt spid="4710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710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1" presetClass="entr" presetSubtype="0" fill="hold" nodeType="clickEffect">
                                  <p:stCondLst>
                                    <p:cond delay="0"/>
                                  </p:stCondLst>
                                  <p:childTnLst>
                                    <p:set>
                                      <p:cBhvr>
                                        <p:cTn id="18" dur="1" fill="hold">
                                          <p:stCondLst>
                                            <p:cond delay="0"/>
                                          </p:stCondLst>
                                        </p:cTn>
                                        <p:tgtEl>
                                          <p:spTgt spid="47106">
                                            <p:txEl>
                                              <p:pRg st="2" end="2"/>
                                            </p:txEl>
                                          </p:spTgt>
                                        </p:tgtEl>
                                        <p:attrNameLst>
                                          <p:attrName>style.visibility</p:attrName>
                                        </p:attrNameLst>
                                      </p:cBhvr>
                                      <p:to>
                                        <p:strVal val="visible"/>
                                      </p:to>
                                    </p:set>
                                    <p:anim calcmode="lin" valueType="num">
                                      <p:cBhvr>
                                        <p:cTn id="19" dur="1000" fill="hold"/>
                                        <p:tgtEl>
                                          <p:spTgt spid="47106">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47106">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47106">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471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p:cNvSpPr>
            <a:spLocks noGrp="1"/>
          </p:cNvSpPr>
          <p:nvPr>
            <p:ph idx="1"/>
          </p:nvPr>
        </p:nvSpPr>
        <p:spPr/>
        <p:txBody>
          <a:bodyPr/>
          <a:lstStyle/>
          <a:p>
            <a:pPr marL="0" indent="0" algn="ctr">
              <a:buFont typeface="Arial" charset="0"/>
              <a:buNone/>
              <a:defRPr/>
            </a:pPr>
            <a:r>
              <a:rPr lang="en-US" sz="4000" b="1" dirty="0" smtClean="0">
                <a:solidFill>
                  <a:srgbClr val="FFFF00"/>
                </a:solidFill>
              </a:rPr>
              <a:t>China</a:t>
            </a:r>
          </a:p>
          <a:p>
            <a:pPr algn="just">
              <a:buFont typeface="Arial" pitchFamily="34" charset="0"/>
              <a:buChar char="•"/>
              <a:defRPr/>
            </a:pPr>
            <a:r>
              <a:rPr lang="en-US" sz="3600" dirty="0" smtClean="0"/>
              <a:t>Other major industrial areas developed around:</a:t>
            </a:r>
          </a:p>
          <a:p>
            <a:pPr lvl="1">
              <a:buFont typeface="Arial" pitchFamily="34" charset="0"/>
              <a:buChar char="•"/>
              <a:defRPr/>
            </a:pPr>
            <a:r>
              <a:rPr lang="en-US" dirty="0" smtClean="0">
                <a:solidFill>
                  <a:schemeClr val="accent2">
                    <a:lumMod val="40000"/>
                    <a:lumOff val="60000"/>
                  </a:schemeClr>
                </a:solidFill>
              </a:rPr>
              <a:t>Beijing</a:t>
            </a:r>
          </a:p>
          <a:p>
            <a:pPr lvl="1">
              <a:buFont typeface="Arial" pitchFamily="34" charset="0"/>
              <a:buChar char="•"/>
              <a:defRPr/>
            </a:pPr>
            <a:r>
              <a:rPr lang="en-US" dirty="0" smtClean="0">
                <a:solidFill>
                  <a:schemeClr val="accent2">
                    <a:lumMod val="40000"/>
                    <a:lumOff val="60000"/>
                  </a:schemeClr>
                </a:solidFill>
              </a:rPr>
              <a:t>Shanghai</a:t>
            </a:r>
          </a:p>
          <a:p>
            <a:pPr lvl="1">
              <a:buFont typeface="Arial" pitchFamily="34" charset="0"/>
              <a:buChar char="•"/>
              <a:defRPr/>
            </a:pPr>
            <a:r>
              <a:rPr lang="en-US" dirty="0" smtClean="0">
                <a:solidFill>
                  <a:schemeClr val="accent2">
                    <a:lumMod val="40000"/>
                    <a:lumOff val="60000"/>
                  </a:schemeClr>
                </a:solidFill>
              </a:rPr>
              <a:t>Hong Kong</a:t>
            </a:r>
          </a:p>
        </p:txBody>
      </p:sp>
      <p:sp>
        <p:nvSpPr>
          <p:cNvPr id="3" name="Title 2"/>
          <p:cNvSpPr>
            <a:spLocks noGrp="1"/>
          </p:cNvSpPr>
          <p:nvPr>
            <p:ph type="title"/>
          </p:nvPr>
        </p:nvSpPr>
        <p:spPr/>
        <p:txBody>
          <a:bodyPr>
            <a:normAutofit fontScale="90000"/>
          </a:bodyPr>
          <a:lstStyle/>
          <a:p>
            <a:pPr>
              <a:defRPr/>
            </a:pPr>
            <a:r>
              <a:rPr sz="3600" smtClean="0">
                <a:solidFill>
                  <a:schemeClr val="bg1"/>
                </a:solidFill>
              </a:rPr>
              <a:t>Eastern Asia</a:t>
            </a:r>
            <a:r>
              <a:rPr smtClean="0"/>
              <a:t/>
            </a:r>
            <a:br>
              <a:rPr smtClean="0"/>
            </a:br>
            <a:endParaRPr/>
          </a:p>
        </p:txBody>
      </p:sp>
      <p:sp>
        <p:nvSpPr>
          <p:cNvPr id="50180" name="Text Placeholder 3"/>
          <p:cNvSpPr>
            <a:spLocks noGrp="1"/>
          </p:cNvSpPr>
          <p:nvPr>
            <p:ph type="body" sz="half" idx="2"/>
          </p:nvPr>
        </p:nvSpPr>
        <p:spPr>
          <a:xfrm>
            <a:off x="152400" y="3273425"/>
            <a:ext cx="2378075" cy="1371600"/>
          </a:xfrm>
        </p:spPr>
        <p:txBody>
          <a:bodyPr/>
          <a:lstStyle/>
          <a:p>
            <a:endParaRPr lang="en-US" smtClean="0"/>
          </a:p>
          <a:p>
            <a:r>
              <a:rPr lang="en-US" smtClean="0"/>
              <a:t>Primary Industrial Region</a:t>
            </a:r>
          </a:p>
        </p:txBody>
      </p:sp>
      <p:pic>
        <p:nvPicPr>
          <p:cNvPr id="48133" name="Picture 5" descr="C:\Users\Owner\AppData\Local\Microsoft\Windows\Temporary Internet Files\Content.IE5\1AWRSIRC\MP900401634[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43600" y="2514600"/>
            <a:ext cx="2209800" cy="3313082"/>
          </a:xfrm>
          <a:prstGeom prst="roundRect">
            <a:avLst>
              <a:gd name="adj" fmla="val 8594"/>
            </a:avLst>
          </a:prstGeom>
          <a:solidFill>
            <a:srgbClr val="FFFFFF">
              <a:shade val="85000"/>
            </a:srgbClr>
          </a:solidFill>
          <a:ln w="76200">
            <a:solidFill>
              <a:schemeClr val="bg2"/>
            </a:solidFill>
          </a:ln>
          <a:effectLst>
            <a:reflection blurRad="12700" stA="38000" endPos="28000" dist="5000" dir="5400000" sy="-100000" algn="bl" rotWithShape="0"/>
          </a:effectLs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animEffect transition="in" filter="fade">
                                      <p:cBhvr>
                                        <p:cTn id="7" dur="1000"/>
                                        <p:tgtEl>
                                          <p:spTgt spid="48130">
                                            <p:txEl>
                                              <p:pRg st="0" end="0"/>
                                            </p:txEl>
                                          </p:spTgt>
                                        </p:tgtEl>
                                      </p:cBhvr>
                                    </p:animEffect>
                                    <p:anim calcmode="lin" valueType="num">
                                      <p:cBhvr>
                                        <p:cTn id="8" dur="1000" fill="hold"/>
                                        <p:tgtEl>
                                          <p:spTgt spid="4813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8130">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8130">
                                            <p:txEl>
                                              <p:pRg st="1" end="1"/>
                                            </p:txEl>
                                          </p:spTgt>
                                        </p:tgtEl>
                                        <p:attrNameLst>
                                          <p:attrName>style.visibility</p:attrName>
                                        </p:attrNameLst>
                                      </p:cBhvr>
                                      <p:to>
                                        <p:strVal val="visible"/>
                                      </p:to>
                                    </p:set>
                                    <p:animEffect transition="in" filter="fade">
                                      <p:cBhvr>
                                        <p:cTn id="12" dur="1000"/>
                                        <p:tgtEl>
                                          <p:spTgt spid="48130">
                                            <p:txEl>
                                              <p:pRg st="1" end="1"/>
                                            </p:txEl>
                                          </p:spTgt>
                                        </p:tgtEl>
                                      </p:cBhvr>
                                    </p:animEffect>
                                    <p:anim calcmode="lin" valueType="num">
                                      <p:cBhvr>
                                        <p:cTn id="13" dur="1000" fill="hold"/>
                                        <p:tgtEl>
                                          <p:spTgt spid="4813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813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1" presetClass="entr" presetSubtype="0" fill="hold" nodeType="clickEffect">
                                  <p:stCondLst>
                                    <p:cond delay="0"/>
                                  </p:stCondLst>
                                  <p:childTnLst>
                                    <p:set>
                                      <p:cBhvr>
                                        <p:cTn id="18" dur="1" fill="hold">
                                          <p:stCondLst>
                                            <p:cond delay="0"/>
                                          </p:stCondLst>
                                        </p:cTn>
                                        <p:tgtEl>
                                          <p:spTgt spid="48130">
                                            <p:txEl>
                                              <p:pRg st="2" end="2"/>
                                            </p:txEl>
                                          </p:spTgt>
                                        </p:tgtEl>
                                        <p:attrNameLst>
                                          <p:attrName>style.visibility</p:attrName>
                                        </p:attrNameLst>
                                      </p:cBhvr>
                                      <p:to>
                                        <p:strVal val="visible"/>
                                      </p:to>
                                    </p:set>
                                    <p:anim calcmode="lin" valueType="num">
                                      <p:cBhvr>
                                        <p:cTn id="19" dur="1000" fill="hold"/>
                                        <p:tgtEl>
                                          <p:spTgt spid="48130">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48130">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48130">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48130">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48130">
                                            <p:txEl>
                                              <p:pRg st="3" end="3"/>
                                            </p:txEl>
                                          </p:spTgt>
                                        </p:tgtEl>
                                        <p:attrNameLst>
                                          <p:attrName>style.visibility</p:attrName>
                                        </p:attrNameLst>
                                      </p:cBhvr>
                                      <p:to>
                                        <p:strVal val="visible"/>
                                      </p:to>
                                    </p:set>
                                    <p:anim calcmode="lin" valueType="num">
                                      <p:cBhvr>
                                        <p:cTn id="25" dur="1000" fill="hold"/>
                                        <p:tgtEl>
                                          <p:spTgt spid="48130">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48130">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48130">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48130">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48130">
                                            <p:txEl>
                                              <p:pRg st="4" end="4"/>
                                            </p:txEl>
                                          </p:spTgt>
                                        </p:tgtEl>
                                        <p:attrNameLst>
                                          <p:attrName>style.visibility</p:attrName>
                                        </p:attrNameLst>
                                      </p:cBhvr>
                                      <p:to>
                                        <p:strVal val="visible"/>
                                      </p:to>
                                    </p:set>
                                    <p:anim calcmode="lin" valueType="num">
                                      <p:cBhvr>
                                        <p:cTn id="31" dur="1000" fill="hold"/>
                                        <p:tgtEl>
                                          <p:spTgt spid="48130">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48130">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48130">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481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1"/>
          <p:cNvSpPr>
            <a:spLocks noGrp="1"/>
          </p:cNvSpPr>
          <p:nvPr>
            <p:ph idx="1"/>
          </p:nvPr>
        </p:nvSpPr>
        <p:spPr/>
        <p:txBody>
          <a:bodyPr/>
          <a:lstStyle/>
          <a:p>
            <a:pPr marL="0" indent="0" algn="just">
              <a:buFont typeface="Arial" charset="0"/>
              <a:buNone/>
            </a:pPr>
            <a:r>
              <a:rPr lang="en-US" sz="4000" b="1" dirty="0" smtClean="0">
                <a:solidFill>
                  <a:srgbClr val="FFFF00"/>
                </a:solidFill>
              </a:rPr>
              <a:t>China </a:t>
            </a:r>
            <a:r>
              <a:rPr lang="en-US" dirty="0" smtClean="0"/>
              <a:t>has successfully challenged Japan for economic and political leadership in the early 21</a:t>
            </a:r>
            <a:r>
              <a:rPr lang="en-US" baseline="30000" dirty="0" smtClean="0"/>
              <a:t>st</a:t>
            </a:r>
            <a:r>
              <a:rPr lang="en-US" dirty="0" smtClean="0"/>
              <a:t> century.</a:t>
            </a:r>
          </a:p>
          <a:p>
            <a:pPr marL="0" indent="0">
              <a:buFont typeface="Arial" charset="0"/>
              <a:buNone/>
            </a:pPr>
            <a:endParaRPr lang="en-US" dirty="0" smtClean="0"/>
          </a:p>
        </p:txBody>
      </p:sp>
      <p:sp>
        <p:nvSpPr>
          <p:cNvPr id="3" name="Title 2"/>
          <p:cNvSpPr>
            <a:spLocks noGrp="1"/>
          </p:cNvSpPr>
          <p:nvPr>
            <p:ph type="title"/>
          </p:nvPr>
        </p:nvSpPr>
        <p:spPr/>
        <p:txBody>
          <a:bodyPr>
            <a:normAutofit fontScale="90000"/>
          </a:bodyPr>
          <a:lstStyle/>
          <a:p>
            <a:pPr>
              <a:defRPr/>
            </a:pPr>
            <a:r>
              <a:rPr sz="3600" smtClean="0">
                <a:solidFill>
                  <a:schemeClr val="bg1"/>
                </a:solidFill>
              </a:rPr>
              <a:t>Eastern Asia</a:t>
            </a:r>
            <a:r>
              <a:rPr smtClean="0"/>
              <a:t/>
            </a:r>
            <a:br>
              <a:rPr smtClean="0"/>
            </a:br>
            <a:endParaRPr/>
          </a:p>
        </p:txBody>
      </p:sp>
      <p:sp>
        <p:nvSpPr>
          <p:cNvPr id="51204" name="Text Placeholder 3"/>
          <p:cNvSpPr>
            <a:spLocks noGrp="1"/>
          </p:cNvSpPr>
          <p:nvPr>
            <p:ph type="body" sz="half" idx="2"/>
          </p:nvPr>
        </p:nvSpPr>
        <p:spPr>
          <a:xfrm>
            <a:off x="152400" y="3273425"/>
            <a:ext cx="2378075" cy="1371600"/>
          </a:xfrm>
        </p:spPr>
        <p:txBody>
          <a:bodyPr/>
          <a:lstStyle/>
          <a:p>
            <a:endParaRPr lang="en-US" smtClean="0"/>
          </a:p>
          <a:p>
            <a:r>
              <a:rPr lang="en-US" smtClean="0"/>
              <a:t>Primary Industrial Region</a:t>
            </a:r>
          </a:p>
        </p:txBody>
      </p:sp>
      <p:pic>
        <p:nvPicPr>
          <p:cNvPr id="49157" name="Picture 5" descr="C:\Users\Owner\AppData\Local\Microsoft\Windows\Temporary Internet Files\Content.IE5\1AWRSIRC\MC910216378[1].png"/>
          <p:cNvPicPr>
            <a:picLocks noChangeAspect="1" noChangeArrowheads="1"/>
          </p:cNvPicPr>
          <p:nvPr/>
        </p:nvPicPr>
        <p:blipFill>
          <a:blip r:embed="rId2" cstate="print"/>
          <a:srcRect/>
          <a:stretch>
            <a:fillRect/>
          </a:stretch>
        </p:blipFill>
        <p:spPr bwMode="auto">
          <a:xfrm>
            <a:off x="4191000" y="2819400"/>
            <a:ext cx="4362450" cy="38004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animEffect transition="in" filter="fade">
                                      <p:cBhvr>
                                        <p:cTn id="7" dur="1000"/>
                                        <p:tgtEl>
                                          <p:spTgt spid="49154">
                                            <p:txEl>
                                              <p:pRg st="0" end="0"/>
                                            </p:txEl>
                                          </p:spTgt>
                                        </p:tgtEl>
                                      </p:cBhvr>
                                    </p:animEffect>
                                    <p:anim calcmode="lin" valueType="num">
                                      <p:cBhvr>
                                        <p:cTn id="8" dur="1000" fill="hold"/>
                                        <p:tgtEl>
                                          <p:spTgt spid="4915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9154">
                                            <p:txEl>
                                              <p:pRg st="0" end="0"/>
                                            </p:txEl>
                                          </p:spTgt>
                                        </p:tgtEl>
                                        <p:attrNameLst>
                                          <p:attrName>ppt_y</p:attrName>
                                        </p:attrNameLst>
                                      </p:cBhvr>
                                      <p:tavLst>
                                        <p:tav tm="0">
                                          <p:val>
                                            <p:strVal val="#ppt_y-.1"/>
                                          </p:val>
                                        </p:tav>
                                        <p:tav tm="100000">
                                          <p:val>
                                            <p:strVal val="#ppt_y"/>
                                          </p:val>
                                        </p:tav>
                                      </p:tavLst>
                                    </p:anim>
                                  </p:childTnLst>
                                </p:cTn>
                              </p:par>
                              <p:par>
                                <p:cTn id="10" presetID="26" presetClass="entr" presetSubtype="0" fill="hold" nodeType="withEffect">
                                  <p:stCondLst>
                                    <p:cond delay="0"/>
                                  </p:stCondLst>
                                  <p:childTnLst>
                                    <p:set>
                                      <p:cBhvr>
                                        <p:cTn id="11" dur="1" fill="hold">
                                          <p:stCondLst>
                                            <p:cond delay="0"/>
                                          </p:stCondLst>
                                        </p:cTn>
                                        <p:tgtEl>
                                          <p:spTgt spid="49157"/>
                                        </p:tgtEl>
                                        <p:attrNameLst>
                                          <p:attrName>style.visibility</p:attrName>
                                        </p:attrNameLst>
                                      </p:cBhvr>
                                      <p:to>
                                        <p:strVal val="visible"/>
                                      </p:to>
                                    </p:set>
                                    <p:animEffect transition="in" filter="wipe(down)">
                                      <p:cBhvr>
                                        <p:cTn id="12" dur="580">
                                          <p:stCondLst>
                                            <p:cond delay="0"/>
                                          </p:stCondLst>
                                        </p:cTn>
                                        <p:tgtEl>
                                          <p:spTgt spid="49157"/>
                                        </p:tgtEl>
                                      </p:cBhvr>
                                    </p:animEffect>
                                    <p:anim calcmode="lin" valueType="num">
                                      <p:cBhvr>
                                        <p:cTn id="13" dur="1822" tmFilter="0,0; 0.14,0.36; 0.43,0.73; 0.71,0.91; 1.0,1.0">
                                          <p:stCondLst>
                                            <p:cond delay="0"/>
                                          </p:stCondLst>
                                        </p:cTn>
                                        <p:tgtEl>
                                          <p:spTgt spid="4915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915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915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915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9157"/>
                                        </p:tgtEl>
                                        <p:attrNameLst>
                                          <p:attrName>ppt_y</p:attrName>
                                        </p:attrNameLst>
                                      </p:cBhvr>
                                      <p:tavLst>
                                        <p:tav tm="0" fmla="#ppt_y-sin(pi*$)/81">
                                          <p:val>
                                            <p:fltVal val="0"/>
                                          </p:val>
                                        </p:tav>
                                        <p:tav tm="100000">
                                          <p:val>
                                            <p:fltVal val="1"/>
                                          </p:val>
                                        </p:tav>
                                      </p:tavLst>
                                    </p:anim>
                                    <p:animScale>
                                      <p:cBhvr>
                                        <p:cTn id="18" dur="26">
                                          <p:stCondLst>
                                            <p:cond delay="650"/>
                                          </p:stCondLst>
                                        </p:cTn>
                                        <p:tgtEl>
                                          <p:spTgt spid="49157"/>
                                        </p:tgtEl>
                                      </p:cBhvr>
                                      <p:to x="100000" y="60000"/>
                                    </p:animScale>
                                    <p:animScale>
                                      <p:cBhvr>
                                        <p:cTn id="19" dur="166" decel="50000">
                                          <p:stCondLst>
                                            <p:cond delay="676"/>
                                          </p:stCondLst>
                                        </p:cTn>
                                        <p:tgtEl>
                                          <p:spTgt spid="49157"/>
                                        </p:tgtEl>
                                      </p:cBhvr>
                                      <p:to x="100000" y="100000"/>
                                    </p:animScale>
                                    <p:animScale>
                                      <p:cBhvr>
                                        <p:cTn id="20" dur="26">
                                          <p:stCondLst>
                                            <p:cond delay="1312"/>
                                          </p:stCondLst>
                                        </p:cTn>
                                        <p:tgtEl>
                                          <p:spTgt spid="49157"/>
                                        </p:tgtEl>
                                      </p:cBhvr>
                                      <p:to x="100000" y="80000"/>
                                    </p:animScale>
                                    <p:animScale>
                                      <p:cBhvr>
                                        <p:cTn id="21" dur="166" decel="50000">
                                          <p:stCondLst>
                                            <p:cond delay="1338"/>
                                          </p:stCondLst>
                                        </p:cTn>
                                        <p:tgtEl>
                                          <p:spTgt spid="49157"/>
                                        </p:tgtEl>
                                      </p:cBhvr>
                                      <p:to x="100000" y="100000"/>
                                    </p:animScale>
                                    <p:animScale>
                                      <p:cBhvr>
                                        <p:cTn id="22" dur="26">
                                          <p:stCondLst>
                                            <p:cond delay="1642"/>
                                          </p:stCondLst>
                                        </p:cTn>
                                        <p:tgtEl>
                                          <p:spTgt spid="49157"/>
                                        </p:tgtEl>
                                      </p:cBhvr>
                                      <p:to x="100000" y="90000"/>
                                    </p:animScale>
                                    <p:animScale>
                                      <p:cBhvr>
                                        <p:cTn id="23" dur="166" decel="50000">
                                          <p:stCondLst>
                                            <p:cond delay="1668"/>
                                          </p:stCondLst>
                                        </p:cTn>
                                        <p:tgtEl>
                                          <p:spTgt spid="49157"/>
                                        </p:tgtEl>
                                      </p:cBhvr>
                                      <p:to x="100000" y="100000"/>
                                    </p:animScale>
                                    <p:animScale>
                                      <p:cBhvr>
                                        <p:cTn id="24" dur="26">
                                          <p:stCondLst>
                                            <p:cond delay="1808"/>
                                          </p:stCondLst>
                                        </p:cTn>
                                        <p:tgtEl>
                                          <p:spTgt spid="49157"/>
                                        </p:tgtEl>
                                      </p:cBhvr>
                                      <p:to x="100000" y="95000"/>
                                    </p:animScale>
                                    <p:animScale>
                                      <p:cBhvr>
                                        <p:cTn id="25" dur="166" decel="50000">
                                          <p:stCondLst>
                                            <p:cond delay="1834"/>
                                          </p:stCondLst>
                                        </p:cTn>
                                        <p:tgtEl>
                                          <p:spTgt spid="4915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2000250" y="1693863"/>
            <a:ext cx="5143500" cy="3470275"/>
          </a:xfrm>
          <a:prstGeom prst="rect">
            <a:avLst/>
          </a:prstGeom>
          <a:noFill/>
          <a:ln w="57150">
            <a:solidFill>
              <a:schemeClr val="bg1"/>
            </a:solidFill>
            <a:miter lim="800000"/>
            <a:headEnd/>
            <a:tailEnd/>
          </a:ln>
          <a:effectLst/>
        </p:spPr>
      </p:pic>
      <p:sp>
        <p:nvSpPr>
          <p:cNvPr id="52227" name="TextBox 1"/>
          <p:cNvSpPr txBox="1">
            <a:spLocks noChangeArrowheads="1"/>
          </p:cNvSpPr>
          <p:nvPr/>
        </p:nvSpPr>
        <p:spPr bwMode="auto">
          <a:xfrm>
            <a:off x="1219200" y="762000"/>
            <a:ext cx="7086600" cy="646113"/>
          </a:xfrm>
          <a:prstGeom prst="rect">
            <a:avLst/>
          </a:prstGeom>
          <a:noFill/>
          <a:ln w="9525">
            <a:noFill/>
            <a:miter lim="800000"/>
            <a:headEnd/>
            <a:tailEnd/>
          </a:ln>
        </p:spPr>
        <p:txBody>
          <a:bodyPr>
            <a:spAutoFit/>
          </a:bodyPr>
          <a:lstStyle/>
          <a:p>
            <a:pPr algn="ctr"/>
            <a:r>
              <a:rPr lang="en-US" sz="3600" b="1">
                <a:solidFill>
                  <a:srgbClr val="FFFF00"/>
                </a:solidFill>
              </a:rPr>
              <a:t>CHINESE INDUSTRIAL AREAS</a:t>
            </a:r>
          </a:p>
        </p:txBody>
      </p:sp>
      <p:sp>
        <p:nvSpPr>
          <p:cNvPr id="3" name="TextBox 2"/>
          <p:cNvSpPr txBox="1">
            <a:spLocks noChangeArrowheads="1"/>
          </p:cNvSpPr>
          <p:nvPr/>
        </p:nvSpPr>
        <p:spPr bwMode="auto">
          <a:xfrm>
            <a:off x="1239838" y="5410200"/>
            <a:ext cx="6781800" cy="1200150"/>
          </a:xfrm>
          <a:prstGeom prst="rect">
            <a:avLst/>
          </a:prstGeom>
          <a:noFill/>
          <a:ln w="9525">
            <a:noFill/>
            <a:miter lim="800000"/>
            <a:headEnd/>
            <a:tailEnd/>
          </a:ln>
        </p:spPr>
        <p:txBody>
          <a:bodyPr>
            <a:spAutoFit/>
          </a:bodyPr>
          <a:lstStyle/>
          <a:p>
            <a:pPr algn="just"/>
            <a:r>
              <a:rPr lang="en-US" sz="2400"/>
              <a:t>China’s first large industrial area was the Northeast District, centered on coal and iron deposits located in the basin of the Liao River.</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1"/>
          <p:cNvSpPr>
            <a:spLocks noGrp="1"/>
          </p:cNvSpPr>
          <p:nvPr>
            <p:ph idx="1"/>
          </p:nvPr>
        </p:nvSpPr>
        <p:spPr/>
        <p:txBody>
          <a:bodyPr/>
          <a:lstStyle/>
          <a:p>
            <a:pPr marL="0" indent="0" algn="ctr">
              <a:buFont typeface="Arial" charset="0"/>
              <a:buNone/>
              <a:defRPr/>
            </a:pPr>
            <a:r>
              <a:rPr lang="en-US" sz="3600" b="1" dirty="0" smtClean="0">
                <a:solidFill>
                  <a:srgbClr val="FFFF00"/>
                </a:solidFill>
              </a:rPr>
              <a:t>The Pacific Rim </a:t>
            </a:r>
            <a:r>
              <a:rPr lang="en-US" dirty="0" smtClean="0"/>
              <a:t>includes countries that border the Pacific Ocean on their eastern shores.</a:t>
            </a:r>
          </a:p>
          <a:p>
            <a:pPr marL="0" indent="0" algn="ctr">
              <a:buFont typeface="Arial" charset="0"/>
              <a:buNone/>
              <a:defRPr/>
            </a:pPr>
            <a:endParaRPr lang="en-US" dirty="0" smtClean="0"/>
          </a:p>
          <a:p>
            <a:pPr algn="just">
              <a:buFont typeface="Arial" pitchFamily="34" charset="0"/>
              <a:buChar char="•"/>
              <a:defRPr/>
            </a:pPr>
            <a:r>
              <a:rPr lang="en-US" sz="2800" dirty="0" smtClean="0"/>
              <a:t>More cities in China are industrializing, partly through the creation of </a:t>
            </a:r>
            <a:r>
              <a:rPr lang="en-US" sz="2800" dirty="0" smtClean="0">
                <a:solidFill>
                  <a:schemeClr val="accent2">
                    <a:lumMod val="40000"/>
                    <a:lumOff val="60000"/>
                  </a:schemeClr>
                </a:solidFill>
              </a:rPr>
              <a:t>special economic zones.</a:t>
            </a:r>
          </a:p>
          <a:p>
            <a:pPr>
              <a:buFont typeface="Arial" pitchFamily="34" charset="0"/>
              <a:buChar char="•"/>
              <a:defRPr/>
            </a:pPr>
            <a:endParaRPr lang="en-US" dirty="0" smtClean="0"/>
          </a:p>
        </p:txBody>
      </p:sp>
      <p:sp>
        <p:nvSpPr>
          <p:cNvPr id="3" name="Title 2"/>
          <p:cNvSpPr>
            <a:spLocks noGrp="1"/>
          </p:cNvSpPr>
          <p:nvPr>
            <p:ph type="title"/>
          </p:nvPr>
        </p:nvSpPr>
        <p:spPr/>
        <p:txBody>
          <a:bodyPr>
            <a:normAutofit fontScale="90000"/>
          </a:bodyPr>
          <a:lstStyle/>
          <a:p>
            <a:pPr>
              <a:defRPr/>
            </a:pPr>
            <a:r>
              <a:rPr sz="3600" smtClean="0">
                <a:solidFill>
                  <a:schemeClr val="bg1"/>
                </a:solidFill>
              </a:rPr>
              <a:t>Eastern Asia</a:t>
            </a:r>
            <a:r>
              <a:rPr smtClean="0"/>
              <a:t/>
            </a:r>
            <a:br>
              <a:rPr smtClean="0"/>
            </a:br>
            <a:endParaRPr/>
          </a:p>
        </p:txBody>
      </p:sp>
      <p:sp>
        <p:nvSpPr>
          <p:cNvPr id="53252" name="Text Placeholder 3"/>
          <p:cNvSpPr>
            <a:spLocks noGrp="1"/>
          </p:cNvSpPr>
          <p:nvPr>
            <p:ph type="body" sz="half" idx="2"/>
          </p:nvPr>
        </p:nvSpPr>
        <p:spPr>
          <a:xfrm>
            <a:off x="152400" y="3273425"/>
            <a:ext cx="2378075" cy="1371600"/>
          </a:xfrm>
        </p:spPr>
        <p:txBody>
          <a:bodyPr/>
          <a:lstStyle/>
          <a:p>
            <a:endParaRPr lang="en-US" smtClean="0"/>
          </a:p>
          <a:p>
            <a:r>
              <a:rPr lang="en-US" smtClean="0"/>
              <a:t>Primary Industrial Region</a:t>
            </a:r>
          </a:p>
        </p:txBody>
      </p:sp>
      <p:pic>
        <p:nvPicPr>
          <p:cNvPr id="51206" name="Picture 6" descr="C:\Users\Owner\AppData\Local\Microsoft\Windows\Temporary Internet Files\Content.IE5\LTLN4AAN\MC900040002[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600" y="3962400"/>
            <a:ext cx="2338226" cy="2256587"/>
          </a:xfrm>
          <a:prstGeom prst="roundRect">
            <a:avLst>
              <a:gd name="adj" fmla="val 8594"/>
            </a:avLst>
          </a:prstGeom>
          <a:solidFill>
            <a:srgbClr val="FFFFFF">
              <a:shade val="85000"/>
            </a:srgbClr>
          </a:solidFill>
          <a:ln w="57150">
            <a:solidFill>
              <a:schemeClr val="bg2"/>
            </a:solidFill>
          </a:ln>
          <a:effectLst>
            <a:reflection blurRad="12700" stA="38000" endPos="28000" dist="5000" dir="5400000" sy="-100000" algn="bl" rotWithShape="0"/>
          </a:effectLs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animEffect transition="in" filter="fade">
                                      <p:cBhvr>
                                        <p:cTn id="7" dur="1000"/>
                                        <p:tgtEl>
                                          <p:spTgt spid="51202">
                                            <p:txEl>
                                              <p:pRg st="0" end="0"/>
                                            </p:txEl>
                                          </p:spTgt>
                                        </p:tgtEl>
                                      </p:cBhvr>
                                    </p:animEffect>
                                    <p:anim calcmode="lin" valueType="num">
                                      <p:cBhvr>
                                        <p:cTn id="8" dur="1000" fill="hold"/>
                                        <p:tgtEl>
                                          <p:spTgt spid="5120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nodeType="clickEffect">
                                  <p:stCondLst>
                                    <p:cond delay="0"/>
                                  </p:stCondLst>
                                  <p:childTnLst>
                                    <p:set>
                                      <p:cBhvr>
                                        <p:cTn id="13" dur="1" fill="hold">
                                          <p:stCondLst>
                                            <p:cond delay="0"/>
                                          </p:stCondLst>
                                        </p:cTn>
                                        <p:tgtEl>
                                          <p:spTgt spid="51202">
                                            <p:txEl>
                                              <p:pRg st="2" end="2"/>
                                            </p:txEl>
                                          </p:spTgt>
                                        </p:tgtEl>
                                        <p:attrNameLst>
                                          <p:attrName>style.visibility</p:attrName>
                                        </p:attrNameLst>
                                      </p:cBhvr>
                                      <p:to>
                                        <p:strVal val="visible"/>
                                      </p:to>
                                    </p:set>
                                    <p:anim calcmode="lin" valueType="num">
                                      <p:cBhvr>
                                        <p:cTn id="14" dur="1000" fill="hold"/>
                                        <p:tgtEl>
                                          <p:spTgt spid="51202">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51202">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51202">
                                            <p:txEl>
                                              <p:pRg st="2" end="2"/>
                                            </p:txEl>
                                          </p:spTgt>
                                        </p:tgtEl>
                                        <p:attrNameLst>
                                          <p:attrName>style.rotation</p:attrName>
                                        </p:attrNameLst>
                                      </p:cBhvr>
                                      <p:tavLst>
                                        <p:tav tm="0">
                                          <p:val>
                                            <p:fltVal val="90"/>
                                          </p:val>
                                        </p:tav>
                                        <p:tav tm="100000">
                                          <p:val>
                                            <p:fltVal val="0"/>
                                          </p:val>
                                        </p:tav>
                                      </p:tavLst>
                                    </p:anim>
                                    <p:animEffect transition="in" filter="fade">
                                      <p:cBhvr>
                                        <p:cTn id="17" dur="1000"/>
                                        <p:tgtEl>
                                          <p:spTgt spid="512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1"/>
          <p:cNvSpPr>
            <a:spLocks noGrp="1"/>
          </p:cNvSpPr>
          <p:nvPr>
            <p:ph idx="1"/>
          </p:nvPr>
        </p:nvSpPr>
        <p:spPr>
          <a:xfrm>
            <a:off x="3200400" y="3048000"/>
            <a:ext cx="5486400" cy="3460750"/>
          </a:xfrm>
        </p:spPr>
        <p:txBody>
          <a:bodyPr/>
          <a:lstStyle/>
          <a:p>
            <a:pPr marL="0" indent="0">
              <a:buFont typeface="Arial" charset="0"/>
              <a:buNone/>
              <a:defRPr/>
            </a:pPr>
            <a:r>
              <a:rPr lang="en-US" sz="3600" b="1" dirty="0" smtClean="0">
                <a:solidFill>
                  <a:srgbClr val="FFFF00"/>
                </a:solidFill>
              </a:rPr>
              <a:t>Special Economic Zones       </a:t>
            </a:r>
          </a:p>
          <a:p>
            <a:pPr marL="0" indent="0" algn="just">
              <a:buFont typeface="Arial" charset="0"/>
              <a:buNone/>
              <a:defRPr/>
            </a:pPr>
            <a:r>
              <a:rPr lang="en-US" sz="3600" b="1" dirty="0" smtClean="0">
                <a:solidFill>
                  <a:srgbClr val="FFFF00"/>
                </a:solidFill>
              </a:rPr>
              <a:t>(SEZs)</a:t>
            </a:r>
            <a:r>
              <a:rPr lang="en-US" dirty="0" smtClean="0"/>
              <a:t> are areas where foreign investment is allowed and capitalistic ventures are encouraged.</a:t>
            </a:r>
          </a:p>
        </p:txBody>
      </p:sp>
      <p:sp>
        <p:nvSpPr>
          <p:cNvPr id="3" name="Title 2"/>
          <p:cNvSpPr>
            <a:spLocks noGrp="1"/>
          </p:cNvSpPr>
          <p:nvPr>
            <p:ph type="title"/>
          </p:nvPr>
        </p:nvSpPr>
        <p:spPr/>
        <p:txBody>
          <a:bodyPr>
            <a:normAutofit fontScale="90000"/>
          </a:bodyPr>
          <a:lstStyle/>
          <a:p>
            <a:pPr>
              <a:defRPr/>
            </a:pPr>
            <a:r>
              <a:rPr sz="3600" smtClean="0">
                <a:solidFill>
                  <a:schemeClr val="bg1"/>
                </a:solidFill>
              </a:rPr>
              <a:t>Eastern Asia</a:t>
            </a:r>
            <a:r>
              <a:rPr smtClean="0"/>
              <a:t/>
            </a:r>
            <a:br>
              <a:rPr smtClean="0"/>
            </a:br>
            <a:endParaRPr/>
          </a:p>
        </p:txBody>
      </p:sp>
      <p:sp>
        <p:nvSpPr>
          <p:cNvPr id="54276" name="Text Placeholder 3"/>
          <p:cNvSpPr>
            <a:spLocks noGrp="1"/>
          </p:cNvSpPr>
          <p:nvPr>
            <p:ph type="body" sz="half" idx="2"/>
          </p:nvPr>
        </p:nvSpPr>
        <p:spPr>
          <a:xfrm>
            <a:off x="152400" y="3273425"/>
            <a:ext cx="2378075" cy="1371600"/>
          </a:xfrm>
        </p:spPr>
        <p:txBody>
          <a:bodyPr/>
          <a:lstStyle/>
          <a:p>
            <a:endParaRPr lang="en-US" smtClean="0"/>
          </a:p>
          <a:p>
            <a:r>
              <a:rPr lang="en-US" smtClean="0"/>
              <a:t>Primary Industrial Region</a:t>
            </a:r>
          </a:p>
        </p:txBody>
      </p:sp>
      <p:pic>
        <p:nvPicPr>
          <p:cNvPr id="54277" name="Picture 5" descr="C:\Users\Owner\AppData\Local\Microsoft\Windows\Temporary Internet Files\Content.IE5\1AWRSIRC\MC900149843[1].wmf"/>
          <p:cNvPicPr>
            <a:picLocks noChangeAspect="1" noChangeArrowheads="1"/>
          </p:cNvPicPr>
          <p:nvPr/>
        </p:nvPicPr>
        <p:blipFill>
          <a:blip r:embed="rId2" cstate="print"/>
          <a:srcRect/>
          <a:stretch>
            <a:fillRect/>
          </a:stretch>
        </p:blipFill>
        <p:spPr bwMode="auto">
          <a:xfrm>
            <a:off x="4560888" y="468313"/>
            <a:ext cx="2359025" cy="23780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2226">
                                            <p:txEl>
                                              <p:pRg st="0" end="0"/>
                                            </p:txEl>
                                          </p:spTgt>
                                        </p:tgtEl>
                                        <p:attrNameLst>
                                          <p:attrName>style.visibility</p:attrName>
                                        </p:attrNameLst>
                                      </p:cBhvr>
                                      <p:to>
                                        <p:strVal val="visible"/>
                                      </p:to>
                                    </p:set>
                                    <p:animEffect transition="in" filter="fade">
                                      <p:cBhvr>
                                        <p:cTn id="7" dur="1000"/>
                                        <p:tgtEl>
                                          <p:spTgt spid="52226">
                                            <p:txEl>
                                              <p:pRg st="0" end="0"/>
                                            </p:txEl>
                                          </p:spTgt>
                                        </p:tgtEl>
                                      </p:cBhvr>
                                    </p:animEffect>
                                    <p:anim calcmode="lin" valueType="num">
                                      <p:cBhvr>
                                        <p:cTn id="8" dur="1000" fill="hold"/>
                                        <p:tgtEl>
                                          <p:spTgt spid="522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222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2226">
                                            <p:txEl>
                                              <p:pRg st="1" end="1"/>
                                            </p:txEl>
                                          </p:spTgt>
                                        </p:tgtEl>
                                        <p:attrNameLst>
                                          <p:attrName>style.visibility</p:attrName>
                                        </p:attrNameLst>
                                      </p:cBhvr>
                                      <p:to>
                                        <p:strVal val="visible"/>
                                      </p:to>
                                    </p:set>
                                    <p:animEffect transition="in" filter="fade">
                                      <p:cBhvr>
                                        <p:cTn id="12" dur="1000"/>
                                        <p:tgtEl>
                                          <p:spTgt spid="52226">
                                            <p:txEl>
                                              <p:pRg st="1" end="1"/>
                                            </p:txEl>
                                          </p:spTgt>
                                        </p:tgtEl>
                                      </p:cBhvr>
                                    </p:animEffect>
                                    <p:anim calcmode="lin" valueType="num">
                                      <p:cBhvr>
                                        <p:cTn id="13" dur="1000" fill="hold"/>
                                        <p:tgtEl>
                                          <p:spTgt spid="5222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222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a:ln w="38100">
            <a:solidFill>
              <a:schemeClr val="bg1"/>
            </a:solidFill>
          </a:ln>
        </p:spPr>
        <p:txBody>
          <a:bodyPr/>
          <a:lstStyle/>
          <a:p>
            <a:pPr algn="ctr">
              <a:defRPr/>
            </a:pPr>
            <a:r>
              <a:rPr lang="en-US" sz="4400" dirty="0" smtClean="0"/>
              <a:t>Globalization</a:t>
            </a:r>
            <a:endParaRPr lang="en-US" sz="4400" dirty="0"/>
          </a:p>
        </p:txBody>
      </p:sp>
      <p:sp>
        <p:nvSpPr>
          <p:cNvPr id="17411" name="Content Placeholder 2"/>
          <p:cNvSpPr>
            <a:spLocks noGrp="1"/>
          </p:cNvSpPr>
          <p:nvPr>
            <p:ph idx="1"/>
          </p:nvPr>
        </p:nvSpPr>
        <p:spPr>
          <a:xfrm>
            <a:off x="457200" y="3657600"/>
            <a:ext cx="8229600" cy="2819400"/>
          </a:xfrm>
        </p:spPr>
        <p:txBody>
          <a:bodyPr/>
          <a:lstStyle/>
          <a:p>
            <a:pPr algn="just"/>
            <a:r>
              <a:rPr lang="en-US" sz="2800" b="1" smtClean="0">
                <a:solidFill>
                  <a:srgbClr val="FFFF00"/>
                </a:solidFill>
              </a:rPr>
              <a:t>Site</a:t>
            </a:r>
            <a:r>
              <a:rPr lang="en-US" sz="2800" smtClean="0"/>
              <a:t> and </a:t>
            </a:r>
            <a:r>
              <a:rPr lang="en-US" sz="2800" b="1" smtClean="0">
                <a:solidFill>
                  <a:srgbClr val="FFFF00"/>
                </a:solidFill>
              </a:rPr>
              <a:t>situation factors </a:t>
            </a:r>
            <a:r>
              <a:rPr lang="en-US" sz="2800" smtClean="0"/>
              <a:t>are important when studying economic activities.</a:t>
            </a:r>
          </a:p>
          <a:p>
            <a:pPr algn="just"/>
            <a:r>
              <a:rPr lang="en-US" sz="2800" smtClean="0"/>
              <a:t>The role of </a:t>
            </a:r>
            <a:r>
              <a:rPr lang="en-US" sz="2800" b="1" smtClean="0">
                <a:solidFill>
                  <a:srgbClr val="FFFF00"/>
                </a:solidFill>
              </a:rPr>
              <a:t>agglomeration</a:t>
            </a:r>
            <a:r>
              <a:rPr lang="en-US" sz="2800" smtClean="0"/>
              <a:t> in location decisions, for instance, has reached new dimensions as urban areas have grown much larger and international contacts have increased.</a:t>
            </a:r>
          </a:p>
        </p:txBody>
      </p:sp>
      <p:pic>
        <p:nvPicPr>
          <p:cNvPr id="17412" name="Picture 4" descr="C:\Users\Owner\AppData\Local\Microsoft\Windows\Temporary Internet Files\Content.IE5\1AWRSIRC\MC900053505[1].wmf"/>
          <p:cNvPicPr>
            <a:picLocks noChangeAspect="1" noChangeArrowheads="1"/>
          </p:cNvPicPr>
          <p:nvPr/>
        </p:nvPicPr>
        <p:blipFill>
          <a:blip r:embed="rId2" cstate="print"/>
          <a:srcRect/>
          <a:stretch>
            <a:fillRect/>
          </a:stretch>
        </p:blipFill>
        <p:spPr bwMode="auto">
          <a:xfrm>
            <a:off x="3787775" y="1600200"/>
            <a:ext cx="1633538" cy="19177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wipe(left)">
                                      <p:cBhvr>
                                        <p:cTn id="7" dur="10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wipe(left)">
                                      <p:cBhvr>
                                        <p:cTn id="12" dur="1000"/>
                                        <p:tgtEl>
                                          <p:spTgt spid="17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solidFill>
                  <a:schemeClr val="tx1"/>
                </a:solidFill>
              </a:rPr>
              <a:t>SECONDARY INDUSTRIAL REGIONS</a:t>
            </a:r>
            <a:endParaRPr lang="en-US" dirty="0">
              <a:solidFill>
                <a:schemeClr val="tx1"/>
              </a:solidFill>
            </a:endParaRPr>
          </a:p>
        </p:txBody>
      </p:sp>
    </p:spTree>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a:ln w="38100">
            <a:solidFill>
              <a:schemeClr val="bg1"/>
            </a:solidFill>
          </a:ln>
        </p:spPr>
        <p:txBody>
          <a:bodyPr/>
          <a:lstStyle/>
          <a:p>
            <a:pPr algn="ctr">
              <a:defRPr/>
            </a:pPr>
            <a:r>
              <a:rPr lang="en-US" sz="4400" dirty="0" smtClean="0"/>
              <a:t>Secondary Industrial Regions</a:t>
            </a:r>
            <a:endParaRPr lang="en-US" sz="4400" dirty="0"/>
          </a:p>
        </p:txBody>
      </p:sp>
      <p:sp>
        <p:nvSpPr>
          <p:cNvPr id="54275" name="Content Placeholder 2"/>
          <p:cNvSpPr>
            <a:spLocks noGrp="1"/>
          </p:cNvSpPr>
          <p:nvPr>
            <p:ph idx="1"/>
          </p:nvPr>
        </p:nvSpPr>
        <p:spPr/>
        <p:txBody>
          <a:bodyPr/>
          <a:lstStyle/>
          <a:p>
            <a:pPr algn="just"/>
            <a:r>
              <a:rPr lang="en-US" sz="3200" dirty="0" smtClean="0"/>
              <a:t>Secondary industrial regions lie </a:t>
            </a:r>
            <a:r>
              <a:rPr lang="en-US" sz="3200" b="1" dirty="0" smtClean="0">
                <a:solidFill>
                  <a:srgbClr val="FFFF00"/>
                </a:solidFill>
              </a:rPr>
              <a:t>south </a:t>
            </a:r>
            <a:r>
              <a:rPr lang="en-US" sz="3200" dirty="0" smtClean="0"/>
              <a:t>of the world’s primary industrial region.</a:t>
            </a:r>
          </a:p>
          <a:p>
            <a:pPr algn="just"/>
            <a:r>
              <a:rPr lang="en-US" sz="3200" dirty="0" smtClean="0"/>
              <a:t>These regions and their industrial centers are not as large as the primary regions, but their </a:t>
            </a:r>
            <a:r>
              <a:rPr lang="en-US" sz="3200" b="1" dirty="0" smtClean="0">
                <a:solidFill>
                  <a:srgbClr val="FFFF00"/>
                </a:solidFill>
              </a:rPr>
              <a:t>economies are growing</a:t>
            </a:r>
            <a:r>
              <a:rPr lang="en-US" sz="3200" dirty="0" smtClean="0"/>
              <a:t>.</a:t>
            </a:r>
          </a:p>
        </p:txBody>
      </p:sp>
      <p:pic>
        <p:nvPicPr>
          <p:cNvPr id="54276" name="Picture 4" descr="C:\Users\Owner\AppData\Local\Microsoft\Windows\Temporary Internet Files\Content.IE5\1AWRSIRC\MC900281004[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05200" y="4419600"/>
            <a:ext cx="2667754" cy="1579830"/>
          </a:xfrm>
          <a:prstGeom prst="roundRect">
            <a:avLst>
              <a:gd name="adj" fmla="val 8594"/>
            </a:avLst>
          </a:prstGeom>
          <a:solidFill>
            <a:srgbClr val="FFFFFF">
              <a:shade val="85000"/>
            </a:srgbClr>
          </a:solidFill>
          <a:ln w="76200">
            <a:solidFill>
              <a:schemeClr val="bg2"/>
            </a:solidFill>
          </a:ln>
          <a:effectLst>
            <a:reflection blurRad="12700" stA="38000" endPos="28000" dist="5000" dir="5400000" sy="-100000" algn="bl" rotWithShape="0"/>
          </a:effectLs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p:cTn id="7" dur="500" fill="hold"/>
                                        <p:tgtEl>
                                          <p:spTgt spid="542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427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427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54275">
                                            <p:txEl>
                                              <p:pRg st="1" end="1"/>
                                            </p:txEl>
                                          </p:spTgt>
                                        </p:tgtEl>
                                        <p:attrNameLst>
                                          <p:attrName>style.visibility</p:attrName>
                                        </p:attrNameLst>
                                      </p:cBhvr>
                                      <p:to>
                                        <p:strVal val="visible"/>
                                      </p:to>
                                    </p:set>
                                    <p:anim calcmode="lin" valueType="num">
                                      <p:cBhvr>
                                        <p:cTn id="14" dur="500" fill="hold"/>
                                        <p:tgtEl>
                                          <p:spTgt spid="5427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427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42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a:ln w="38100">
            <a:solidFill>
              <a:schemeClr val="bg1"/>
            </a:solidFill>
          </a:ln>
        </p:spPr>
        <p:txBody>
          <a:bodyPr/>
          <a:lstStyle/>
          <a:p>
            <a:pPr algn="ctr">
              <a:defRPr/>
            </a:pPr>
            <a:r>
              <a:rPr lang="en-US" sz="4400" dirty="0" smtClean="0"/>
              <a:t>Secondary Industrial Regions</a:t>
            </a:r>
            <a:endParaRPr lang="en-US" sz="4400" dirty="0"/>
          </a:p>
        </p:txBody>
      </p:sp>
      <p:sp>
        <p:nvSpPr>
          <p:cNvPr id="57347" name="Content Placeholder 2"/>
          <p:cNvSpPr>
            <a:spLocks noGrp="1"/>
          </p:cNvSpPr>
          <p:nvPr>
            <p:ph idx="1"/>
          </p:nvPr>
        </p:nvSpPr>
        <p:spPr>
          <a:xfrm>
            <a:off x="533400" y="2057400"/>
            <a:ext cx="8229600" cy="3886200"/>
          </a:xfrm>
        </p:spPr>
        <p:txBody>
          <a:bodyPr/>
          <a:lstStyle/>
          <a:p>
            <a:r>
              <a:rPr lang="en-US" sz="3200" b="1" dirty="0" smtClean="0">
                <a:solidFill>
                  <a:srgbClr val="FFFF00"/>
                </a:solidFill>
              </a:rPr>
              <a:t>Secondary industrial regions include:</a:t>
            </a:r>
          </a:p>
          <a:p>
            <a:pPr lvl="1"/>
            <a:r>
              <a:rPr lang="en-US" sz="2400" dirty="0" smtClean="0"/>
              <a:t>Thailand</a:t>
            </a:r>
          </a:p>
          <a:p>
            <a:pPr lvl="1"/>
            <a:r>
              <a:rPr lang="en-US" sz="2400" dirty="0" smtClean="0"/>
              <a:t>Indonesia</a:t>
            </a:r>
          </a:p>
          <a:p>
            <a:pPr lvl="1"/>
            <a:r>
              <a:rPr lang="en-US" sz="2400" dirty="0" smtClean="0"/>
              <a:t>South Africa around Johannesburg</a:t>
            </a:r>
          </a:p>
          <a:p>
            <a:pPr lvl="1"/>
            <a:r>
              <a:rPr lang="en-US" sz="2400" dirty="0" smtClean="0"/>
              <a:t>Egypt around Cairo</a:t>
            </a:r>
          </a:p>
          <a:p>
            <a:pPr lvl="1"/>
            <a:r>
              <a:rPr lang="en-US" sz="2400" dirty="0" smtClean="0"/>
              <a:t>Rio de Janeiro, Brazil</a:t>
            </a:r>
          </a:p>
          <a:p>
            <a:pPr lvl="1"/>
            <a:r>
              <a:rPr lang="en-US" sz="2400" dirty="0" smtClean="0"/>
              <a:t>a corridor between Mexico City and Guadalajara</a:t>
            </a:r>
          </a:p>
        </p:txBody>
      </p:sp>
      <p:pic>
        <p:nvPicPr>
          <p:cNvPr id="57348" name="Picture 5" descr="C:\Users\Owner\AppData\Local\Microsoft\Windows\Temporary Internet Files\Content.IE5\VB892845\MC900295862[1].wmf"/>
          <p:cNvPicPr>
            <a:picLocks noChangeAspect="1" noChangeArrowheads="1"/>
          </p:cNvPicPr>
          <p:nvPr/>
        </p:nvPicPr>
        <p:blipFill>
          <a:blip r:embed="rId2" cstate="print"/>
          <a:srcRect/>
          <a:stretch>
            <a:fillRect/>
          </a:stretch>
        </p:blipFill>
        <p:spPr bwMode="auto">
          <a:xfrm>
            <a:off x="6324600" y="2590800"/>
            <a:ext cx="2284413" cy="259715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a:ln w="38100">
            <a:solidFill>
              <a:schemeClr val="bg1"/>
            </a:solidFill>
          </a:ln>
        </p:spPr>
        <p:txBody>
          <a:bodyPr/>
          <a:lstStyle/>
          <a:p>
            <a:pPr algn="ctr">
              <a:defRPr/>
            </a:pPr>
            <a:r>
              <a:rPr lang="en-US" sz="5400" i="1" dirty="0" smtClean="0"/>
              <a:t>Maquiladoras</a:t>
            </a:r>
            <a:endParaRPr lang="en-US" sz="5400" i="1" dirty="0"/>
          </a:p>
        </p:txBody>
      </p:sp>
      <p:sp>
        <p:nvSpPr>
          <p:cNvPr id="56323" name="Content Placeholder 2"/>
          <p:cNvSpPr>
            <a:spLocks noGrp="1"/>
          </p:cNvSpPr>
          <p:nvPr>
            <p:ph idx="1"/>
          </p:nvPr>
        </p:nvSpPr>
        <p:spPr/>
        <p:txBody>
          <a:bodyPr/>
          <a:lstStyle/>
          <a:p>
            <a:pPr algn="just"/>
            <a:r>
              <a:rPr lang="en-US" sz="3200" dirty="0" smtClean="0"/>
              <a:t>A </a:t>
            </a:r>
            <a:r>
              <a:rPr lang="en-US" sz="3200" b="1" dirty="0" smtClean="0">
                <a:solidFill>
                  <a:srgbClr val="FFFF00"/>
                </a:solidFill>
              </a:rPr>
              <a:t>manufacturing zone </a:t>
            </a:r>
            <a:r>
              <a:rPr lang="en-US" sz="3200" dirty="0" smtClean="0"/>
              <a:t>was created in the 1960s in northern Mexico just south of the border with the United States.</a:t>
            </a:r>
          </a:p>
          <a:p>
            <a:pPr algn="just"/>
            <a:r>
              <a:rPr lang="en-US" sz="3200" dirty="0" smtClean="0"/>
              <a:t>Workers in this </a:t>
            </a:r>
            <a:r>
              <a:rPr lang="en-US" sz="3200" b="1" i="1" dirty="0" err="1" smtClean="0">
                <a:solidFill>
                  <a:srgbClr val="FFFF00"/>
                </a:solidFill>
              </a:rPr>
              <a:t>maquiladora</a:t>
            </a:r>
            <a:r>
              <a:rPr lang="en-US" sz="3200" b="1" dirty="0" smtClean="0">
                <a:solidFill>
                  <a:srgbClr val="FFFF00"/>
                </a:solidFill>
              </a:rPr>
              <a:t> district </a:t>
            </a:r>
            <a:r>
              <a:rPr lang="en-US" sz="3200" dirty="0" smtClean="0"/>
              <a:t>have produced goods primarily for consumers in the U.S.</a:t>
            </a:r>
          </a:p>
        </p:txBody>
      </p:sp>
      <p:pic>
        <p:nvPicPr>
          <p:cNvPr id="56324" name="Picture 4" descr="C:\Users\Owner\AppData\Local\Microsoft\Windows\Temporary Internet Files\Content.IE5\M7A4I806\MC900205502[1].wmf"/>
          <p:cNvPicPr>
            <a:picLocks noChangeAspect="1" noChangeArrowheads="1"/>
          </p:cNvPicPr>
          <p:nvPr/>
        </p:nvPicPr>
        <p:blipFill>
          <a:blip r:embed="rId2" cstate="print"/>
          <a:srcRect/>
          <a:stretch>
            <a:fillRect/>
          </a:stretch>
        </p:blipFill>
        <p:spPr bwMode="auto">
          <a:xfrm>
            <a:off x="3810000" y="4419600"/>
            <a:ext cx="1795463" cy="17954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p:cTn id="7" dur="500" fill="hold"/>
                                        <p:tgtEl>
                                          <p:spTgt spid="563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63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632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56323">
                                            <p:txEl>
                                              <p:pRg st="1" end="1"/>
                                            </p:txEl>
                                          </p:spTgt>
                                        </p:tgtEl>
                                        <p:attrNameLst>
                                          <p:attrName>style.visibility</p:attrName>
                                        </p:attrNameLst>
                                      </p:cBhvr>
                                      <p:to>
                                        <p:strVal val="visible"/>
                                      </p:to>
                                    </p:set>
                                    <p:anim calcmode="lin" valueType="num">
                                      <p:cBhvr>
                                        <p:cTn id="14" dur="500" fill="hold"/>
                                        <p:tgtEl>
                                          <p:spTgt spid="5632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632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63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a:ln w="38100">
            <a:solidFill>
              <a:schemeClr val="bg1"/>
            </a:solidFill>
          </a:ln>
        </p:spPr>
        <p:txBody>
          <a:bodyPr/>
          <a:lstStyle/>
          <a:p>
            <a:pPr algn="ctr">
              <a:defRPr/>
            </a:pPr>
            <a:r>
              <a:rPr lang="en-US" sz="5400" i="1" dirty="0" smtClean="0"/>
              <a:t>Maquiladoras</a:t>
            </a:r>
            <a:endParaRPr lang="en-US" sz="5400" i="1" dirty="0"/>
          </a:p>
        </p:txBody>
      </p:sp>
      <p:sp>
        <p:nvSpPr>
          <p:cNvPr id="59395" name="Content Placeholder 2"/>
          <p:cNvSpPr>
            <a:spLocks noGrp="1"/>
          </p:cNvSpPr>
          <p:nvPr>
            <p:ph idx="1"/>
          </p:nvPr>
        </p:nvSpPr>
        <p:spPr>
          <a:xfrm>
            <a:off x="457200" y="4038600"/>
            <a:ext cx="8229600" cy="2133600"/>
          </a:xfrm>
        </p:spPr>
        <p:txBody>
          <a:bodyPr/>
          <a:lstStyle/>
          <a:p>
            <a:pPr marL="0" indent="0" algn="just">
              <a:buFont typeface="Arial" charset="0"/>
              <a:buNone/>
            </a:pPr>
            <a:r>
              <a:rPr lang="en-US" sz="3200" smtClean="0"/>
              <a:t>A number of U.S. companies have established plants in the zone to </a:t>
            </a:r>
            <a:r>
              <a:rPr lang="en-US" sz="3200" b="1" smtClean="0">
                <a:solidFill>
                  <a:srgbClr val="FFFF00"/>
                </a:solidFill>
              </a:rPr>
              <a:t>transform imported, duty-free components or raw materials </a:t>
            </a:r>
            <a:r>
              <a:rPr lang="en-US" sz="3200" smtClean="0"/>
              <a:t>into finished industrial products.</a:t>
            </a:r>
          </a:p>
        </p:txBody>
      </p:sp>
      <p:pic>
        <p:nvPicPr>
          <p:cNvPr id="59396" name="Picture 6" descr="C:\Users\Owner\AppData\Local\Microsoft\Windows\Temporary Internet Files\Content.IE5\VB892845\MC900056745[1].wmf"/>
          <p:cNvPicPr>
            <a:picLocks noChangeAspect="1" noChangeArrowheads="1"/>
          </p:cNvPicPr>
          <p:nvPr/>
        </p:nvPicPr>
        <p:blipFill>
          <a:blip r:embed="rId2" cstate="print">
            <a:lum contrast="40000"/>
            <a:grayscl/>
          </a:blip>
          <a:srcRect/>
          <a:stretch>
            <a:fillRect/>
          </a:stretch>
        </p:blipFill>
        <p:spPr bwMode="auto">
          <a:xfrm>
            <a:off x="3200400" y="1752600"/>
            <a:ext cx="2819400" cy="2173288"/>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a:ln w="38100">
            <a:solidFill>
              <a:schemeClr val="bg1"/>
            </a:solidFill>
          </a:ln>
        </p:spPr>
        <p:txBody>
          <a:bodyPr/>
          <a:lstStyle/>
          <a:p>
            <a:pPr algn="ctr">
              <a:defRPr/>
            </a:pPr>
            <a:r>
              <a:rPr lang="en-US" sz="5400" i="1" dirty="0" smtClean="0"/>
              <a:t>Maquiladoras</a:t>
            </a:r>
            <a:endParaRPr lang="en-US" sz="5400" i="1" dirty="0"/>
          </a:p>
        </p:txBody>
      </p:sp>
      <p:sp>
        <p:nvSpPr>
          <p:cNvPr id="58371" name="Content Placeholder 2"/>
          <p:cNvSpPr>
            <a:spLocks noGrp="1"/>
          </p:cNvSpPr>
          <p:nvPr>
            <p:ph idx="1"/>
          </p:nvPr>
        </p:nvSpPr>
        <p:spPr/>
        <p:txBody>
          <a:bodyPr/>
          <a:lstStyle/>
          <a:p>
            <a:pPr algn="just"/>
            <a:r>
              <a:rPr lang="en-US" sz="2800" dirty="0" smtClean="0"/>
              <a:t>Over 20% of Mexico’s entire industrial labor force works in the </a:t>
            </a:r>
            <a:r>
              <a:rPr lang="en-US" sz="2800" b="1" i="1" dirty="0" err="1" smtClean="0">
                <a:solidFill>
                  <a:srgbClr val="FFFF00"/>
                </a:solidFill>
              </a:rPr>
              <a:t>maquiladora</a:t>
            </a:r>
            <a:r>
              <a:rPr lang="en-US" sz="2800" b="1" dirty="0" smtClean="0">
                <a:solidFill>
                  <a:srgbClr val="FFFF00"/>
                </a:solidFill>
              </a:rPr>
              <a:t> district.</a:t>
            </a:r>
          </a:p>
          <a:p>
            <a:pPr algn="just"/>
            <a:r>
              <a:rPr lang="en-US" sz="2800" dirty="0" smtClean="0"/>
              <a:t>Interactions with the U.S. market provide a good example of the new international division of labor in which </a:t>
            </a:r>
            <a:r>
              <a:rPr lang="en-US" sz="2800" b="1" dirty="0" smtClean="0">
                <a:solidFill>
                  <a:srgbClr val="FFFF00"/>
                </a:solidFill>
              </a:rPr>
              <a:t>some components of products are made in one country and other in another.</a:t>
            </a:r>
          </a:p>
        </p:txBody>
      </p:sp>
      <p:pic>
        <p:nvPicPr>
          <p:cNvPr id="60420" name="Picture 4" descr="C:\Users\Owner\AppData\Local\Microsoft\Windows\Temporary Internet Files\Content.IE5\LTLN4AAN\MC900353948[1].wmf"/>
          <p:cNvPicPr>
            <a:picLocks noChangeAspect="1" noChangeArrowheads="1"/>
          </p:cNvPicPr>
          <p:nvPr/>
        </p:nvPicPr>
        <p:blipFill>
          <a:blip r:embed="rId2" cstate="print"/>
          <a:srcRect/>
          <a:stretch>
            <a:fillRect/>
          </a:stretch>
        </p:blipFill>
        <p:spPr bwMode="auto">
          <a:xfrm>
            <a:off x="3559175" y="4457700"/>
            <a:ext cx="2263775" cy="21113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fade">
                                      <p:cBhvr>
                                        <p:cTn id="7" dur="1000"/>
                                        <p:tgtEl>
                                          <p:spTgt spid="58371">
                                            <p:txEl>
                                              <p:pRg st="0" end="0"/>
                                            </p:txEl>
                                          </p:spTgt>
                                        </p:tgtEl>
                                      </p:cBhvr>
                                    </p:animEffect>
                                    <p:anim calcmode="lin" valueType="num">
                                      <p:cBhvr>
                                        <p:cTn id="8" dur="1000" fill="hold"/>
                                        <p:tgtEl>
                                          <p:spTgt spid="583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83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8371">
                                            <p:txEl>
                                              <p:pRg st="1" end="1"/>
                                            </p:txEl>
                                          </p:spTgt>
                                        </p:tgtEl>
                                        <p:attrNameLst>
                                          <p:attrName>style.visibility</p:attrName>
                                        </p:attrNameLst>
                                      </p:cBhvr>
                                      <p:to>
                                        <p:strVal val="visible"/>
                                      </p:to>
                                    </p:set>
                                    <p:animEffect transition="in" filter="fade">
                                      <p:cBhvr>
                                        <p:cTn id="14" dur="1000"/>
                                        <p:tgtEl>
                                          <p:spTgt spid="58371">
                                            <p:txEl>
                                              <p:pRg st="1" end="1"/>
                                            </p:txEl>
                                          </p:spTgt>
                                        </p:tgtEl>
                                      </p:cBhvr>
                                    </p:animEffect>
                                    <p:anim calcmode="lin" valueType="num">
                                      <p:cBhvr>
                                        <p:cTn id="15" dur="1000" fill="hold"/>
                                        <p:tgtEl>
                                          <p:spTgt spid="583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837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a:ln w="38100">
            <a:solidFill>
              <a:schemeClr val="bg1"/>
            </a:solidFill>
          </a:ln>
        </p:spPr>
        <p:txBody>
          <a:bodyPr/>
          <a:lstStyle/>
          <a:p>
            <a:pPr algn="ctr">
              <a:defRPr/>
            </a:pPr>
            <a:r>
              <a:rPr lang="en-US" sz="4400" dirty="0" smtClean="0"/>
              <a:t>NAFTA</a:t>
            </a:r>
            <a:endParaRPr lang="en-US" sz="4400" dirty="0"/>
          </a:p>
        </p:txBody>
      </p:sp>
      <p:sp>
        <p:nvSpPr>
          <p:cNvPr id="59395" name="Content Placeholder 2"/>
          <p:cNvSpPr>
            <a:spLocks noGrp="1"/>
          </p:cNvSpPr>
          <p:nvPr>
            <p:ph idx="1"/>
          </p:nvPr>
        </p:nvSpPr>
        <p:spPr/>
        <p:txBody>
          <a:bodyPr/>
          <a:lstStyle/>
          <a:p>
            <a:pPr algn="just">
              <a:buFont typeface="Arial" pitchFamily="34" charset="0"/>
              <a:buChar char="•"/>
              <a:defRPr/>
            </a:pPr>
            <a:r>
              <a:rPr lang="en-US" sz="2800" b="1" dirty="0" smtClean="0">
                <a:solidFill>
                  <a:srgbClr val="FFFF00"/>
                </a:solidFill>
              </a:rPr>
              <a:t>The North American Free Trade Agreement (NAFTA) </a:t>
            </a:r>
            <a:r>
              <a:rPr lang="en-US" sz="2800" dirty="0" smtClean="0"/>
              <a:t>was a treaty signed in 1995 by Mexico, the U.S., and Canada.</a:t>
            </a:r>
          </a:p>
          <a:p>
            <a:pPr algn="just">
              <a:buFont typeface="Arial" pitchFamily="34" charset="0"/>
              <a:buChar char="•"/>
              <a:defRPr/>
            </a:pPr>
            <a:r>
              <a:rPr lang="en-US" sz="2800" dirty="0" smtClean="0">
                <a:solidFill>
                  <a:schemeClr val="accent2">
                    <a:lumMod val="40000"/>
                    <a:lumOff val="60000"/>
                  </a:schemeClr>
                </a:solidFill>
              </a:rPr>
              <a:t>The treaty eliminated the barriers to free trade, including most tariffs among the three countries.</a:t>
            </a:r>
          </a:p>
        </p:txBody>
      </p:sp>
      <p:pic>
        <p:nvPicPr>
          <p:cNvPr id="59397" name="Picture 5" descr="C:\Users\Owner\AppData\Local\Microsoft\Windows\Temporary Internet Files\Content.IE5\816OX8L9\MC900183754[1].wmf"/>
          <p:cNvPicPr>
            <a:picLocks noChangeAspect="1" noChangeArrowheads="1"/>
          </p:cNvPicPr>
          <p:nvPr/>
        </p:nvPicPr>
        <p:blipFill>
          <a:blip r:embed="rId2" cstate="print">
            <a:grayscl/>
            <a:extLst>
              <a:ext uri="{28A0092B-C50C-407E-A947-70E740481C1C}">
                <a14:useLocalDpi xmlns:a14="http://schemas.microsoft.com/office/drawing/2010/main" xmlns="" val="0"/>
              </a:ext>
            </a:extLst>
          </a:blip>
          <a:srcRect/>
          <a:stretch>
            <a:fillRect/>
          </a:stretch>
        </p:blipFill>
        <p:spPr bwMode="auto">
          <a:xfrm>
            <a:off x="3962400" y="4267200"/>
            <a:ext cx="1740103" cy="17391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fade">
                                      <p:cBhvr>
                                        <p:cTn id="7" dur="1000"/>
                                        <p:tgtEl>
                                          <p:spTgt spid="59395">
                                            <p:txEl>
                                              <p:pRg st="0" end="0"/>
                                            </p:txEl>
                                          </p:spTgt>
                                        </p:tgtEl>
                                      </p:cBhvr>
                                    </p:animEffect>
                                    <p:anim calcmode="lin" valueType="num">
                                      <p:cBhvr>
                                        <p:cTn id="8" dur="10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93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nodeType="clickEffect">
                                  <p:stCondLst>
                                    <p:cond delay="0"/>
                                  </p:stCondLst>
                                  <p:childTnLst>
                                    <p:set>
                                      <p:cBhvr>
                                        <p:cTn id="13" dur="1" fill="hold">
                                          <p:stCondLst>
                                            <p:cond delay="0"/>
                                          </p:stCondLst>
                                        </p:cTn>
                                        <p:tgtEl>
                                          <p:spTgt spid="59395">
                                            <p:txEl>
                                              <p:pRg st="1" end="1"/>
                                            </p:txEl>
                                          </p:spTgt>
                                        </p:tgtEl>
                                        <p:attrNameLst>
                                          <p:attrName>style.visibility</p:attrName>
                                        </p:attrNameLst>
                                      </p:cBhvr>
                                      <p:to>
                                        <p:strVal val="visible"/>
                                      </p:to>
                                    </p:set>
                                    <p:anim calcmode="lin" valueType="num">
                                      <p:cBhvr>
                                        <p:cTn id="14" dur="1000" fill="hold"/>
                                        <p:tgtEl>
                                          <p:spTgt spid="59395">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59395">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59395">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593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a:ln w="38100">
            <a:solidFill>
              <a:schemeClr val="bg1"/>
            </a:solidFill>
          </a:ln>
        </p:spPr>
        <p:txBody>
          <a:bodyPr/>
          <a:lstStyle/>
          <a:p>
            <a:pPr algn="ctr">
              <a:defRPr/>
            </a:pPr>
            <a:r>
              <a:rPr lang="en-US" sz="5400" dirty="0" smtClean="0"/>
              <a:t>NAFTA</a:t>
            </a:r>
            <a:endParaRPr lang="en-US" sz="5400" dirty="0"/>
          </a:p>
        </p:txBody>
      </p:sp>
      <p:sp>
        <p:nvSpPr>
          <p:cNvPr id="3" name="Text Placeholder 2"/>
          <p:cNvSpPr>
            <a:spLocks noGrp="1"/>
          </p:cNvSpPr>
          <p:nvPr>
            <p:ph type="body" idx="1"/>
          </p:nvPr>
        </p:nvSpPr>
        <p:spPr/>
        <p:txBody>
          <a:bodyPr/>
          <a:lstStyle/>
          <a:p>
            <a:pPr>
              <a:defRPr/>
            </a:pPr>
            <a:r>
              <a:rPr lang="en-US" sz="3600" dirty="0" smtClean="0">
                <a:solidFill>
                  <a:schemeClr val="accent2">
                    <a:lumMod val="60000"/>
                    <a:lumOff val="40000"/>
                  </a:schemeClr>
                </a:solidFill>
              </a:rPr>
              <a:t>Boon?</a:t>
            </a:r>
            <a:endParaRPr lang="en-US" sz="3600" dirty="0">
              <a:solidFill>
                <a:schemeClr val="accent2">
                  <a:lumMod val="60000"/>
                  <a:lumOff val="40000"/>
                </a:schemeClr>
              </a:solidFill>
            </a:endParaRPr>
          </a:p>
        </p:txBody>
      </p:sp>
      <p:sp>
        <p:nvSpPr>
          <p:cNvPr id="60420" name="Content Placeholder 3"/>
          <p:cNvSpPr>
            <a:spLocks noGrp="1"/>
          </p:cNvSpPr>
          <p:nvPr>
            <p:ph sz="half" idx="2"/>
          </p:nvPr>
        </p:nvSpPr>
        <p:spPr>
          <a:xfrm>
            <a:off x="457200" y="2174875"/>
            <a:ext cx="8153400" cy="949325"/>
          </a:xfrm>
        </p:spPr>
        <p:txBody>
          <a:bodyPr/>
          <a:lstStyle/>
          <a:p>
            <a:r>
              <a:rPr lang="en-US" sz="3200" dirty="0" smtClean="0"/>
              <a:t>NAFTA was hailed a </a:t>
            </a:r>
            <a:r>
              <a:rPr lang="en-US" sz="3200" b="1" dirty="0" smtClean="0">
                <a:solidFill>
                  <a:srgbClr val="FFFF00"/>
                </a:solidFill>
              </a:rPr>
              <a:t>free trade area </a:t>
            </a:r>
            <a:r>
              <a:rPr lang="en-US" sz="3200" dirty="0" smtClean="0"/>
              <a:t>that would rival the European Union.</a:t>
            </a:r>
          </a:p>
        </p:txBody>
      </p:sp>
      <p:sp>
        <p:nvSpPr>
          <p:cNvPr id="5" name="Text Placeholder 4"/>
          <p:cNvSpPr>
            <a:spLocks noGrp="1"/>
          </p:cNvSpPr>
          <p:nvPr>
            <p:ph type="body" sz="quarter" idx="3"/>
          </p:nvPr>
        </p:nvSpPr>
        <p:spPr>
          <a:xfrm>
            <a:off x="762000" y="3352800"/>
            <a:ext cx="4041775" cy="639763"/>
          </a:xfrm>
        </p:spPr>
        <p:txBody>
          <a:bodyPr/>
          <a:lstStyle/>
          <a:p>
            <a:pPr>
              <a:defRPr/>
            </a:pPr>
            <a:r>
              <a:rPr lang="en-US" sz="3600" dirty="0" smtClean="0">
                <a:solidFill>
                  <a:schemeClr val="accent2">
                    <a:lumMod val="60000"/>
                    <a:lumOff val="40000"/>
                  </a:schemeClr>
                </a:solidFill>
              </a:rPr>
              <a:t>Hindrance?</a:t>
            </a:r>
            <a:endParaRPr lang="en-US" sz="3600" dirty="0">
              <a:solidFill>
                <a:schemeClr val="accent2">
                  <a:lumMod val="60000"/>
                  <a:lumOff val="40000"/>
                </a:schemeClr>
              </a:solidFill>
            </a:endParaRPr>
          </a:p>
        </p:txBody>
      </p:sp>
      <p:sp>
        <p:nvSpPr>
          <p:cNvPr id="60422" name="Content Placeholder 5"/>
          <p:cNvSpPr>
            <a:spLocks noGrp="1"/>
          </p:cNvSpPr>
          <p:nvPr>
            <p:ph sz="quarter" idx="4"/>
          </p:nvPr>
        </p:nvSpPr>
        <p:spPr>
          <a:xfrm>
            <a:off x="457200" y="3962400"/>
            <a:ext cx="8305800" cy="2362200"/>
          </a:xfrm>
        </p:spPr>
        <p:txBody>
          <a:bodyPr/>
          <a:lstStyle/>
          <a:p>
            <a:r>
              <a:rPr lang="en-US" sz="2800" b="1" dirty="0" smtClean="0">
                <a:solidFill>
                  <a:srgbClr val="FFFF00"/>
                </a:solidFill>
              </a:rPr>
              <a:t>Integrating the markets </a:t>
            </a:r>
            <a:r>
              <a:rPr lang="en-US" sz="2800" dirty="0" smtClean="0"/>
              <a:t>of these different countries has been difficult, especially since Mexico has a lower standard of living than the U.S. or Canada.</a:t>
            </a:r>
          </a:p>
          <a:p>
            <a:r>
              <a:rPr lang="en-US" sz="2800" b="1" dirty="0" smtClean="0">
                <a:solidFill>
                  <a:srgbClr val="FFFF00"/>
                </a:solidFill>
              </a:rPr>
              <a:t>Environmentalists</a:t>
            </a:r>
            <a:r>
              <a:rPr lang="en-US" sz="2800" dirty="0" smtClean="0"/>
              <a:t> fear that industries will relocate to Mexico because of their lax environmental laws.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0420">
                                            <p:txEl>
                                              <p:pRg st="0" end="0"/>
                                            </p:txEl>
                                          </p:spTgt>
                                        </p:tgtEl>
                                        <p:attrNameLst>
                                          <p:attrName>style.visibility</p:attrName>
                                        </p:attrNameLst>
                                      </p:cBhvr>
                                      <p:to>
                                        <p:strVal val="visible"/>
                                      </p:to>
                                    </p:set>
                                    <p:anim calcmode="lin" valueType="num">
                                      <p:cBhvr>
                                        <p:cTn id="7" dur="1000" fill="hold"/>
                                        <p:tgtEl>
                                          <p:spTgt spid="6042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0420">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60420">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60422">
                                            <p:txEl>
                                              <p:pRg st="0" end="0"/>
                                            </p:txEl>
                                          </p:spTgt>
                                        </p:tgtEl>
                                        <p:attrNameLst>
                                          <p:attrName>style.visibility</p:attrName>
                                        </p:attrNameLst>
                                      </p:cBhvr>
                                      <p:to>
                                        <p:strVal val="visible"/>
                                      </p:to>
                                    </p:set>
                                    <p:anim calcmode="lin" valueType="num">
                                      <p:cBhvr>
                                        <p:cTn id="14" dur="1000" fill="hold"/>
                                        <p:tgtEl>
                                          <p:spTgt spid="60422">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60422">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60422">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60422">
                                            <p:txEl>
                                              <p:pRg st="1" end="1"/>
                                            </p:txEl>
                                          </p:spTgt>
                                        </p:tgtEl>
                                        <p:attrNameLst>
                                          <p:attrName>style.visibility</p:attrName>
                                        </p:attrNameLst>
                                      </p:cBhvr>
                                      <p:to>
                                        <p:strVal val="visible"/>
                                      </p:to>
                                    </p:set>
                                    <p:anim calcmode="lin" valueType="num">
                                      <p:cBhvr>
                                        <p:cTn id="21" dur="1000" fill="hold"/>
                                        <p:tgtEl>
                                          <p:spTgt spid="60422">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60422">
                                            <p:txEl>
                                              <p:pRg st="1" end="1"/>
                                            </p:txEl>
                                          </p:spTgt>
                                        </p:tgtEl>
                                        <p:attrNameLst>
                                          <p:attrName>ppt_h</p:attrName>
                                        </p:attrNameLst>
                                      </p:cBhvr>
                                      <p:tavLst>
                                        <p:tav tm="0">
                                          <p:val>
                                            <p:fltVal val="0"/>
                                          </p:val>
                                        </p:tav>
                                        <p:tav tm="100000">
                                          <p:val>
                                            <p:strVal val="#ppt_h"/>
                                          </p:val>
                                        </p:tav>
                                      </p:tavLst>
                                    </p:anim>
                                    <p:animEffect transition="in" filter="fade">
                                      <p:cBhvr>
                                        <p:cTn id="23" dur="1000"/>
                                        <p:tgtEl>
                                          <p:spTgt spid="604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chemeClr val="accent2">
              <a:lumMod val="50000"/>
            </a:schemeClr>
          </a:solidFill>
          <a:ln w="38100">
            <a:solidFill>
              <a:schemeClr val="bg1"/>
            </a:solidFill>
          </a:ln>
        </p:spPr>
        <p:txBody>
          <a:bodyPr/>
          <a:lstStyle/>
          <a:p>
            <a:pPr algn="ctr">
              <a:defRPr/>
            </a:pPr>
            <a:r>
              <a:rPr lang="en-US" sz="5400" dirty="0" smtClean="0"/>
              <a:t>NAFTA</a:t>
            </a:r>
            <a:endParaRPr lang="en-US" sz="5400" dirty="0"/>
          </a:p>
        </p:txBody>
      </p:sp>
      <p:sp>
        <p:nvSpPr>
          <p:cNvPr id="8" name="Content Placeholder 7"/>
          <p:cNvSpPr>
            <a:spLocks noGrp="1"/>
          </p:cNvSpPr>
          <p:nvPr>
            <p:ph idx="1"/>
          </p:nvPr>
        </p:nvSpPr>
        <p:spPr>
          <a:xfrm>
            <a:off x="457200" y="1600200"/>
            <a:ext cx="6172200" cy="4876800"/>
          </a:xfrm>
        </p:spPr>
        <p:txBody>
          <a:bodyPr/>
          <a:lstStyle/>
          <a:p>
            <a:pPr marL="0" indent="0" algn="just">
              <a:buFont typeface="Arial" charset="0"/>
              <a:buNone/>
              <a:defRPr/>
            </a:pPr>
            <a:r>
              <a:rPr lang="en-US" sz="4000" b="1" dirty="0" smtClean="0">
                <a:solidFill>
                  <a:schemeClr val="accent2">
                    <a:lumMod val="60000"/>
                    <a:lumOff val="40000"/>
                  </a:schemeClr>
                </a:solidFill>
              </a:rPr>
              <a:t>Hindrance?</a:t>
            </a:r>
          </a:p>
          <a:p>
            <a:pPr algn="just">
              <a:defRPr/>
            </a:pPr>
            <a:r>
              <a:rPr lang="en-US" sz="3200" b="1" dirty="0" smtClean="0">
                <a:solidFill>
                  <a:srgbClr val="FFFF00"/>
                </a:solidFill>
              </a:rPr>
              <a:t>Mexico faces a new problem:  </a:t>
            </a:r>
            <a:r>
              <a:rPr lang="en-US" sz="3200" i="1" dirty="0" err="1" smtClean="0">
                <a:solidFill>
                  <a:schemeClr val="tx1"/>
                </a:solidFill>
              </a:rPr>
              <a:t>Maquiladora</a:t>
            </a:r>
            <a:r>
              <a:rPr lang="en-US" sz="3200" dirty="0" smtClean="0">
                <a:solidFill>
                  <a:schemeClr val="tx1"/>
                </a:solidFill>
              </a:rPr>
              <a:t> jobs are now being lost to countries where wages are even lower.</a:t>
            </a:r>
          </a:p>
          <a:p>
            <a:pPr algn="just">
              <a:defRPr/>
            </a:pPr>
            <a:r>
              <a:rPr lang="en-US" sz="3200" b="1" dirty="0" smtClean="0">
                <a:solidFill>
                  <a:srgbClr val="FFFF00"/>
                </a:solidFill>
              </a:rPr>
              <a:t>Example:  </a:t>
            </a:r>
            <a:r>
              <a:rPr lang="en-US" sz="3200" dirty="0" smtClean="0">
                <a:solidFill>
                  <a:schemeClr val="tx1"/>
                </a:solidFill>
              </a:rPr>
              <a:t>Mexican wages are about twice those in China, where wages are only about $1 per hour.</a:t>
            </a:r>
          </a:p>
        </p:txBody>
      </p:sp>
      <p:pic>
        <p:nvPicPr>
          <p:cNvPr id="63492" name="Picture 4" descr="C:\Users\Owner\AppData\Local\Microsoft\Windows\Temporary Internet Files\Content.IE5\1AWRSIRC\MC900353080[1].wmf"/>
          <p:cNvPicPr>
            <a:picLocks noChangeAspect="1" noChangeArrowheads="1"/>
          </p:cNvPicPr>
          <p:nvPr/>
        </p:nvPicPr>
        <p:blipFill>
          <a:blip r:embed="rId2" cstate="print">
            <a:lum bright="70000" contrast="-70000"/>
          </a:blip>
          <a:srcRect/>
          <a:stretch>
            <a:fillRect/>
          </a:stretch>
        </p:blipFill>
        <p:spPr bwMode="auto">
          <a:xfrm>
            <a:off x="7086600" y="2743200"/>
            <a:ext cx="1600200" cy="25908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8">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chemeClr val="accent2">
              <a:lumMod val="50000"/>
            </a:schemeClr>
          </a:solidFill>
          <a:ln w="38100">
            <a:solidFill>
              <a:schemeClr val="bg1"/>
            </a:solidFill>
          </a:ln>
        </p:spPr>
        <p:txBody>
          <a:bodyPr/>
          <a:lstStyle/>
          <a:p>
            <a:pPr algn="ctr">
              <a:defRPr/>
            </a:pPr>
            <a:r>
              <a:rPr lang="en-US" sz="5400" dirty="0" smtClean="0"/>
              <a:t>NAFTA</a:t>
            </a:r>
            <a:endParaRPr lang="en-US" sz="5400" dirty="0"/>
          </a:p>
        </p:txBody>
      </p:sp>
      <p:sp>
        <p:nvSpPr>
          <p:cNvPr id="8" name="Content Placeholder 7"/>
          <p:cNvSpPr>
            <a:spLocks noGrp="1"/>
          </p:cNvSpPr>
          <p:nvPr>
            <p:ph idx="1"/>
          </p:nvPr>
        </p:nvSpPr>
        <p:spPr>
          <a:xfrm>
            <a:off x="457200" y="2590800"/>
            <a:ext cx="6172200" cy="2514600"/>
          </a:xfrm>
        </p:spPr>
        <p:txBody>
          <a:bodyPr/>
          <a:lstStyle/>
          <a:p>
            <a:pPr marL="0" indent="0" algn="just">
              <a:buFont typeface="Arial" charset="0"/>
              <a:buNone/>
              <a:defRPr/>
            </a:pPr>
            <a:r>
              <a:rPr lang="en-US" sz="3600" b="1" dirty="0" smtClean="0">
                <a:solidFill>
                  <a:schemeClr val="accent2">
                    <a:lumMod val="60000"/>
                    <a:lumOff val="40000"/>
                  </a:schemeClr>
                </a:solidFill>
              </a:rPr>
              <a:t>Hindrance?</a:t>
            </a:r>
          </a:p>
          <a:p>
            <a:pPr algn="just">
              <a:defRPr/>
            </a:pPr>
            <a:r>
              <a:rPr lang="en-US" sz="3200" dirty="0" smtClean="0">
                <a:solidFill>
                  <a:schemeClr val="tx1"/>
                </a:solidFill>
              </a:rPr>
              <a:t>Since </a:t>
            </a:r>
            <a:r>
              <a:rPr lang="en-US" sz="3200" b="1" dirty="0" smtClean="0">
                <a:solidFill>
                  <a:srgbClr val="FFFF00"/>
                </a:solidFill>
              </a:rPr>
              <a:t>wage rates constitute an important site factor</a:t>
            </a:r>
            <a:r>
              <a:rPr lang="en-US" sz="3200" dirty="0" smtClean="0">
                <a:solidFill>
                  <a:schemeClr val="tx1"/>
                </a:solidFill>
              </a:rPr>
              <a:t>, many firms are moving from Mexico to China.</a:t>
            </a:r>
            <a:endParaRPr lang="en-US" sz="3200" dirty="0">
              <a:solidFill>
                <a:schemeClr val="tx1"/>
              </a:solidFill>
            </a:endParaRPr>
          </a:p>
        </p:txBody>
      </p:sp>
      <p:pic>
        <p:nvPicPr>
          <p:cNvPr id="64516" name="Picture 4" descr="C:\Users\Owner\AppData\Local\Microsoft\Windows\Temporary Internet Files\Content.IE5\1AWRSIRC\MC900353080[1].wmf"/>
          <p:cNvPicPr>
            <a:picLocks noChangeAspect="1" noChangeArrowheads="1"/>
          </p:cNvPicPr>
          <p:nvPr/>
        </p:nvPicPr>
        <p:blipFill>
          <a:blip r:embed="rId2" cstate="print">
            <a:lum bright="70000" contrast="-70000"/>
          </a:blip>
          <a:srcRect/>
          <a:stretch>
            <a:fillRect/>
          </a:stretch>
        </p:blipFill>
        <p:spPr bwMode="auto">
          <a:xfrm>
            <a:off x="7086600" y="2743200"/>
            <a:ext cx="1600200" cy="25908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a:ln w="38100">
            <a:solidFill>
              <a:schemeClr val="bg1"/>
            </a:solidFill>
          </a:ln>
        </p:spPr>
        <p:txBody>
          <a:bodyPr/>
          <a:lstStyle/>
          <a:p>
            <a:pPr algn="ctr">
              <a:defRPr/>
            </a:pPr>
            <a:r>
              <a:rPr lang="en-US" sz="4400" dirty="0" smtClean="0"/>
              <a:t>Globalization</a:t>
            </a:r>
            <a:endParaRPr lang="en-US" sz="4400" dirty="0"/>
          </a:p>
        </p:txBody>
      </p:sp>
      <p:sp>
        <p:nvSpPr>
          <p:cNvPr id="18435" name="Content Placeholder 2"/>
          <p:cNvSpPr>
            <a:spLocks noGrp="1"/>
          </p:cNvSpPr>
          <p:nvPr>
            <p:ph idx="1"/>
          </p:nvPr>
        </p:nvSpPr>
        <p:spPr>
          <a:xfrm>
            <a:off x="457200" y="1922463"/>
            <a:ext cx="8229600" cy="2895600"/>
          </a:xfrm>
        </p:spPr>
        <p:txBody>
          <a:bodyPr/>
          <a:lstStyle/>
          <a:p>
            <a:pPr algn="just">
              <a:buFont typeface="Arial" pitchFamily="34" charset="0"/>
              <a:buChar char="•"/>
              <a:defRPr/>
            </a:pPr>
            <a:r>
              <a:rPr lang="en-US" sz="3600" b="1" dirty="0" smtClean="0">
                <a:solidFill>
                  <a:srgbClr val="FFFF00"/>
                </a:solidFill>
              </a:rPr>
              <a:t>Space-time compression </a:t>
            </a:r>
            <a:r>
              <a:rPr lang="en-US" sz="3600" dirty="0" smtClean="0"/>
              <a:t>describes the reduction in the time it takes to diffuse something </a:t>
            </a:r>
            <a:r>
              <a:rPr lang="en-US" sz="3600" dirty="0" smtClean="0"/>
              <a:t>to distant </a:t>
            </a:r>
            <a:r>
              <a:rPr lang="en-US" sz="3600" dirty="0" smtClean="0"/>
              <a:t>places as a result of </a:t>
            </a:r>
            <a:r>
              <a:rPr lang="en-US" sz="3600" b="1" dirty="0" smtClean="0">
                <a:solidFill>
                  <a:schemeClr val="accent2">
                    <a:lumMod val="40000"/>
                    <a:lumOff val="60000"/>
                  </a:schemeClr>
                </a:solidFill>
              </a:rPr>
              <a:t>improved communications </a:t>
            </a:r>
            <a:r>
              <a:rPr lang="en-US" sz="3600" dirty="0" smtClean="0"/>
              <a:t>and </a:t>
            </a:r>
            <a:r>
              <a:rPr lang="en-US" sz="3600" b="1" dirty="0" smtClean="0">
                <a:solidFill>
                  <a:schemeClr val="accent2">
                    <a:lumMod val="40000"/>
                    <a:lumOff val="60000"/>
                  </a:schemeClr>
                </a:solidFill>
              </a:rPr>
              <a:t>transportation systems.</a:t>
            </a:r>
          </a:p>
        </p:txBody>
      </p:sp>
      <p:pic>
        <p:nvPicPr>
          <p:cNvPr id="18436" name="Picture 6" descr="C:\Users\Owner\AppData\Local\Microsoft\Windows\Temporary Internet Files\Content.IE5\POZSG6VI\MC900196362[1].wmf"/>
          <p:cNvPicPr>
            <a:picLocks noChangeAspect="1" noChangeArrowheads="1"/>
          </p:cNvPicPr>
          <p:nvPr/>
        </p:nvPicPr>
        <p:blipFill>
          <a:blip r:embed="rId2" cstate="print"/>
          <a:srcRect/>
          <a:stretch>
            <a:fillRect/>
          </a:stretch>
        </p:blipFill>
        <p:spPr bwMode="auto">
          <a:xfrm>
            <a:off x="5921375" y="4648200"/>
            <a:ext cx="2259013" cy="18288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648200"/>
            <a:ext cx="8305800" cy="1143000"/>
          </a:xfrm>
        </p:spPr>
        <p:txBody>
          <a:bodyPr>
            <a:normAutofit fontScale="90000"/>
          </a:bodyPr>
          <a:lstStyle/>
          <a:p>
            <a:pPr>
              <a:defRPr/>
            </a:pPr>
            <a:r>
              <a:rPr lang="en-US" dirty="0" smtClean="0">
                <a:solidFill>
                  <a:schemeClr val="tx1"/>
                </a:solidFill>
              </a:rPr>
              <a:t>INDUSTRIALIZATION AND TERTIARY DEVELOPMENT IN INDIA</a:t>
            </a:r>
            <a:endParaRPr lang="en-US" dirty="0">
              <a:solidFill>
                <a:schemeClr val="tx1"/>
              </a:solidFill>
            </a:endParaRPr>
          </a:p>
        </p:txBody>
      </p:sp>
    </p:spTree>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a:ln w="38100">
            <a:solidFill>
              <a:schemeClr val="bg1"/>
            </a:solidFill>
          </a:ln>
        </p:spPr>
        <p:txBody>
          <a:bodyPr/>
          <a:lstStyle/>
          <a:p>
            <a:pPr algn="ctr">
              <a:defRPr/>
            </a:pPr>
            <a:r>
              <a:rPr lang="en-US" sz="4400" dirty="0" smtClean="0"/>
              <a:t>Changes are occurring in India…</a:t>
            </a:r>
            <a:endParaRPr lang="en-US" sz="4400" dirty="0"/>
          </a:p>
        </p:txBody>
      </p:sp>
      <p:sp>
        <p:nvSpPr>
          <p:cNvPr id="63491" name="Content Placeholder 2"/>
          <p:cNvSpPr>
            <a:spLocks noGrp="1"/>
          </p:cNvSpPr>
          <p:nvPr>
            <p:ph idx="1"/>
          </p:nvPr>
        </p:nvSpPr>
        <p:spPr/>
        <p:txBody>
          <a:bodyPr/>
          <a:lstStyle/>
          <a:p>
            <a:pPr algn="just">
              <a:buFont typeface="Arial" pitchFamily="34" charset="0"/>
              <a:buChar char="•"/>
              <a:defRPr/>
            </a:pPr>
            <a:r>
              <a:rPr lang="en-US" sz="3200" b="1" dirty="0" smtClean="0">
                <a:solidFill>
                  <a:srgbClr val="FFFF00"/>
                </a:solidFill>
              </a:rPr>
              <a:t>Industrialization in India is expanding as a result of government policies.</a:t>
            </a:r>
          </a:p>
          <a:p>
            <a:pPr algn="just">
              <a:buFont typeface="Arial" pitchFamily="34" charset="0"/>
              <a:buChar char="•"/>
              <a:defRPr/>
            </a:pPr>
            <a:r>
              <a:rPr lang="en-US" sz="2800" dirty="0" smtClean="0"/>
              <a:t>Although India has no major oil reserves, it does have:</a:t>
            </a:r>
          </a:p>
          <a:p>
            <a:pPr lvl="3" algn="just">
              <a:buFont typeface="Arial" pitchFamily="34" charset="0"/>
              <a:buChar char="•"/>
              <a:defRPr/>
            </a:pPr>
            <a:r>
              <a:rPr lang="en-US" sz="2200" dirty="0" smtClean="0"/>
              <a:t> </a:t>
            </a:r>
            <a:r>
              <a:rPr lang="en-US" sz="2800" dirty="0" smtClean="0">
                <a:solidFill>
                  <a:schemeClr val="accent2">
                    <a:lumMod val="40000"/>
                    <a:lumOff val="60000"/>
                  </a:schemeClr>
                </a:solidFill>
              </a:rPr>
              <a:t>hydroelectric potential</a:t>
            </a:r>
          </a:p>
          <a:p>
            <a:pPr lvl="3" algn="just">
              <a:buFont typeface="Arial" pitchFamily="34" charset="0"/>
              <a:buChar char="•"/>
              <a:defRPr/>
            </a:pPr>
            <a:r>
              <a:rPr lang="en-US" sz="2800" dirty="0" smtClean="0">
                <a:solidFill>
                  <a:schemeClr val="accent2">
                    <a:lumMod val="40000"/>
                    <a:lumOff val="60000"/>
                  </a:schemeClr>
                </a:solidFill>
              </a:rPr>
              <a:t>large coal reserves</a:t>
            </a:r>
          </a:p>
          <a:p>
            <a:pPr lvl="3" algn="just">
              <a:buFont typeface="Arial" pitchFamily="34" charset="0"/>
              <a:buChar char="•"/>
              <a:defRPr/>
            </a:pPr>
            <a:r>
              <a:rPr lang="en-US" sz="2800" dirty="0" smtClean="0">
                <a:solidFill>
                  <a:schemeClr val="accent2">
                    <a:lumMod val="40000"/>
                    <a:lumOff val="60000"/>
                  </a:schemeClr>
                </a:solidFill>
              </a:rPr>
              <a:t>iron ore deposits</a:t>
            </a:r>
          </a:p>
        </p:txBody>
      </p:sp>
      <p:pic>
        <p:nvPicPr>
          <p:cNvPr id="63492" name="Picture 4" descr="C:\Users\Owner\AppData\Local\Microsoft\Windows\Temporary Internet Files\Content.IE5\816OX8L9\MC900331684[1].wmf"/>
          <p:cNvPicPr>
            <a:picLocks noChangeAspect="1" noChangeArrowheads="1"/>
          </p:cNvPicPr>
          <p:nvPr/>
        </p:nvPicPr>
        <p:blipFill>
          <a:blip r:embed="rId2" cstate="print">
            <a:duotone>
              <a:schemeClr val="bg2">
                <a:shade val="45000"/>
                <a:satMod val="135000"/>
              </a:schemeClr>
              <a:prstClr val="white"/>
            </a:duotone>
            <a:lum contrast="40000"/>
            <a:extLst>
              <a:ext uri="{28A0092B-C50C-407E-A947-70E740481C1C}">
                <a14:useLocalDpi xmlns:a14="http://schemas.microsoft.com/office/drawing/2010/main" xmlns="" val="0"/>
              </a:ext>
            </a:extLst>
          </a:blip>
          <a:srcRect/>
          <a:stretch>
            <a:fillRect/>
          </a:stretch>
        </p:blipFill>
        <p:spPr bwMode="auto">
          <a:xfrm>
            <a:off x="5638800" y="3428999"/>
            <a:ext cx="2319568" cy="274320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fade">
                                      <p:cBhvr>
                                        <p:cTn id="7" dur="1000"/>
                                        <p:tgtEl>
                                          <p:spTgt spid="63491">
                                            <p:txEl>
                                              <p:pRg st="0" end="0"/>
                                            </p:txEl>
                                          </p:spTgt>
                                        </p:tgtEl>
                                      </p:cBhvr>
                                    </p:animEffect>
                                    <p:anim calcmode="lin" valueType="num">
                                      <p:cBhvr>
                                        <p:cTn id="8" dur="10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34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nodeType="clickEffect">
                                  <p:stCondLst>
                                    <p:cond delay="0"/>
                                  </p:stCondLst>
                                  <p:childTnLst>
                                    <p:set>
                                      <p:cBhvr>
                                        <p:cTn id="13" dur="1" fill="hold">
                                          <p:stCondLst>
                                            <p:cond delay="0"/>
                                          </p:stCondLst>
                                        </p:cTn>
                                        <p:tgtEl>
                                          <p:spTgt spid="63491">
                                            <p:txEl>
                                              <p:pRg st="1" end="1"/>
                                            </p:txEl>
                                          </p:spTgt>
                                        </p:tgtEl>
                                        <p:attrNameLst>
                                          <p:attrName>style.visibility</p:attrName>
                                        </p:attrNameLst>
                                      </p:cBhvr>
                                      <p:to>
                                        <p:strVal val="visible"/>
                                      </p:to>
                                    </p:set>
                                    <p:anim calcmode="lin" valueType="num">
                                      <p:cBhvr>
                                        <p:cTn id="14" dur="1000" fill="hold"/>
                                        <p:tgtEl>
                                          <p:spTgt spid="63491">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63491">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63491">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63491">
                                            <p:txEl>
                                              <p:pRg st="1" end="1"/>
                                            </p:txEl>
                                          </p:spTgt>
                                        </p:tgtEl>
                                      </p:cBhvr>
                                    </p:animEffect>
                                  </p:childTnLst>
                                </p:cTn>
                              </p:par>
                              <p:par>
                                <p:cTn id="18" presetID="31" presetClass="entr" presetSubtype="0" fill="hold" nodeType="withEffect">
                                  <p:stCondLst>
                                    <p:cond delay="0"/>
                                  </p:stCondLst>
                                  <p:childTnLst>
                                    <p:set>
                                      <p:cBhvr>
                                        <p:cTn id="19" dur="1" fill="hold">
                                          <p:stCondLst>
                                            <p:cond delay="0"/>
                                          </p:stCondLst>
                                        </p:cTn>
                                        <p:tgtEl>
                                          <p:spTgt spid="63491">
                                            <p:txEl>
                                              <p:pRg st="2" end="2"/>
                                            </p:txEl>
                                          </p:spTgt>
                                        </p:tgtEl>
                                        <p:attrNameLst>
                                          <p:attrName>style.visibility</p:attrName>
                                        </p:attrNameLst>
                                      </p:cBhvr>
                                      <p:to>
                                        <p:strVal val="visible"/>
                                      </p:to>
                                    </p:set>
                                    <p:anim calcmode="lin" valueType="num">
                                      <p:cBhvr>
                                        <p:cTn id="20" dur="1000" fill="hold"/>
                                        <p:tgtEl>
                                          <p:spTgt spid="63491">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63491">
                                            <p:txEl>
                                              <p:pRg st="2" end="2"/>
                                            </p:txEl>
                                          </p:spTgt>
                                        </p:tgtEl>
                                        <p:attrNameLst>
                                          <p:attrName>ppt_h</p:attrName>
                                        </p:attrNameLst>
                                      </p:cBhvr>
                                      <p:tavLst>
                                        <p:tav tm="0">
                                          <p:val>
                                            <p:fltVal val="0"/>
                                          </p:val>
                                        </p:tav>
                                        <p:tav tm="100000">
                                          <p:val>
                                            <p:strVal val="#ppt_h"/>
                                          </p:val>
                                        </p:tav>
                                      </p:tavLst>
                                    </p:anim>
                                    <p:anim calcmode="lin" valueType="num">
                                      <p:cBhvr>
                                        <p:cTn id="22" dur="1000" fill="hold"/>
                                        <p:tgtEl>
                                          <p:spTgt spid="63491">
                                            <p:txEl>
                                              <p:pRg st="2" end="2"/>
                                            </p:txEl>
                                          </p:spTgt>
                                        </p:tgtEl>
                                        <p:attrNameLst>
                                          <p:attrName>style.rotation</p:attrName>
                                        </p:attrNameLst>
                                      </p:cBhvr>
                                      <p:tavLst>
                                        <p:tav tm="0">
                                          <p:val>
                                            <p:fltVal val="90"/>
                                          </p:val>
                                        </p:tav>
                                        <p:tav tm="100000">
                                          <p:val>
                                            <p:fltVal val="0"/>
                                          </p:val>
                                        </p:tav>
                                      </p:tavLst>
                                    </p:anim>
                                    <p:animEffect transition="in" filter="fade">
                                      <p:cBhvr>
                                        <p:cTn id="23" dur="1000"/>
                                        <p:tgtEl>
                                          <p:spTgt spid="63491">
                                            <p:txEl>
                                              <p:pRg st="2" end="2"/>
                                            </p:txEl>
                                          </p:spTgt>
                                        </p:tgtEl>
                                      </p:cBhvr>
                                    </p:animEffect>
                                  </p:childTnLst>
                                </p:cTn>
                              </p:par>
                              <p:par>
                                <p:cTn id="24" presetID="31" presetClass="entr" presetSubtype="0" fill="hold" nodeType="withEffect">
                                  <p:stCondLst>
                                    <p:cond delay="0"/>
                                  </p:stCondLst>
                                  <p:childTnLst>
                                    <p:set>
                                      <p:cBhvr>
                                        <p:cTn id="25" dur="1" fill="hold">
                                          <p:stCondLst>
                                            <p:cond delay="0"/>
                                          </p:stCondLst>
                                        </p:cTn>
                                        <p:tgtEl>
                                          <p:spTgt spid="63491">
                                            <p:txEl>
                                              <p:pRg st="3" end="3"/>
                                            </p:txEl>
                                          </p:spTgt>
                                        </p:tgtEl>
                                        <p:attrNameLst>
                                          <p:attrName>style.visibility</p:attrName>
                                        </p:attrNameLst>
                                      </p:cBhvr>
                                      <p:to>
                                        <p:strVal val="visible"/>
                                      </p:to>
                                    </p:set>
                                    <p:anim calcmode="lin" valueType="num">
                                      <p:cBhvr>
                                        <p:cTn id="26" dur="1000" fill="hold"/>
                                        <p:tgtEl>
                                          <p:spTgt spid="63491">
                                            <p:txEl>
                                              <p:pRg st="3" end="3"/>
                                            </p:txEl>
                                          </p:spTgt>
                                        </p:tgtEl>
                                        <p:attrNameLst>
                                          <p:attrName>ppt_w</p:attrName>
                                        </p:attrNameLst>
                                      </p:cBhvr>
                                      <p:tavLst>
                                        <p:tav tm="0">
                                          <p:val>
                                            <p:fltVal val="0"/>
                                          </p:val>
                                        </p:tav>
                                        <p:tav tm="100000">
                                          <p:val>
                                            <p:strVal val="#ppt_w"/>
                                          </p:val>
                                        </p:tav>
                                      </p:tavLst>
                                    </p:anim>
                                    <p:anim calcmode="lin" valueType="num">
                                      <p:cBhvr>
                                        <p:cTn id="27" dur="1000" fill="hold"/>
                                        <p:tgtEl>
                                          <p:spTgt spid="63491">
                                            <p:txEl>
                                              <p:pRg st="3" end="3"/>
                                            </p:txEl>
                                          </p:spTgt>
                                        </p:tgtEl>
                                        <p:attrNameLst>
                                          <p:attrName>ppt_h</p:attrName>
                                        </p:attrNameLst>
                                      </p:cBhvr>
                                      <p:tavLst>
                                        <p:tav tm="0">
                                          <p:val>
                                            <p:fltVal val="0"/>
                                          </p:val>
                                        </p:tav>
                                        <p:tav tm="100000">
                                          <p:val>
                                            <p:strVal val="#ppt_h"/>
                                          </p:val>
                                        </p:tav>
                                      </p:tavLst>
                                    </p:anim>
                                    <p:anim calcmode="lin" valueType="num">
                                      <p:cBhvr>
                                        <p:cTn id="28" dur="1000" fill="hold"/>
                                        <p:tgtEl>
                                          <p:spTgt spid="63491">
                                            <p:txEl>
                                              <p:pRg st="3" end="3"/>
                                            </p:txEl>
                                          </p:spTgt>
                                        </p:tgtEl>
                                        <p:attrNameLst>
                                          <p:attrName>style.rotation</p:attrName>
                                        </p:attrNameLst>
                                      </p:cBhvr>
                                      <p:tavLst>
                                        <p:tav tm="0">
                                          <p:val>
                                            <p:fltVal val="90"/>
                                          </p:val>
                                        </p:tav>
                                        <p:tav tm="100000">
                                          <p:val>
                                            <p:fltVal val="0"/>
                                          </p:val>
                                        </p:tav>
                                      </p:tavLst>
                                    </p:anim>
                                    <p:animEffect transition="in" filter="fade">
                                      <p:cBhvr>
                                        <p:cTn id="29" dur="1000"/>
                                        <p:tgtEl>
                                          <p:spTgt spid="63491">
                                            <p:txEl>
                                              <p:pRg st="3" end="3"/>
                                            </p:txEl>
                                          </p:spTgt>
                                        </p:tgtEl>
                                      </p:cBhvr>
                                    </p:animEffect>
                                  </p:childTnLst>
                                </p:cTn>
                              </p:par>
                              <p:par>
                                <p:cTn id="30" presetID="31" presetClass="entr" presetSubtype="0" fill="hold" nodeType="withEffect">
                                  <p:stCondLst>
                                    <p:cond delay="0"/>
                                  </p:stCondLst>
                                  <p:childTnLst>
                                    <p:set>
                                      <p:cBhvr>
                                        <p:cTn id="31" dur="1" fill="hold">
                                          <p:stCondLst>
                                            <p:cond delay="0"/>
                                          </p:stCondLst>
                                        </p:cTn>
                                        <p:tgtEl>
                                          <p:spTgt spid="63491">
                                            <p:txEl>
                                              <p:pRg st="4" end="4"/>
                                            </p:txEl>
                                          </p:spTgt>
                                        </p:tgtEl>
                                        <p:attrNameLst>
                                          <p:attrName>style.visibility</p:attrName>
                                        </p:attrNameLst>
                                      </p:cBhvr>
                                      <p:to>
                                        <p:strVal val="visible"/>
                                      </p:to>
                                    </p:set>
                                    <p:anim calcmode="lin" valueType="num">
                                      <p:cBhvr>
                                        <p:cTn id="32" dur="1000" fill="hold"/>
                                        <p:tgtEl>
                                          <p:spTgt spid="63491">
                                            <p:txEl>
                                              <p:pRg st="4" end="4"/>
                                            </p:txEl>
                                          </p:spTgt>
                                        </p:tgtEl>
                                        <p:attrNameLst>
                                          <p:attrName>ppt_w</p:attrName>
                                        </p:attrNameLst>
                                      </p:cBhvr>
                                      <p:tavLst>
                                        <p:tav tm="0">
                                          <p:val>
                                            <p:fltVal val="0"/>
                                          </p:val>
                                        </p:tav>
                                        <p:tav tm="100000">
                                          <p:val>
                                            <p:strVal val="#ppt_w"/>
                                          </p:val>
                                        </p:tav>
                                      </p:tavLst>
                                    </p:anim>
                                    <p:anim calcmode="lin" valueType="num">
                                      <p:cBhvr>
                                        <p:cTn id="33" dur="1000" fill="hold"/>
                                        <p:tgtEl>
                                          <p:spTgt spid="63491">
                                            <p:txEl>
                                              <p:pRg st="4" end="4"/>
                                            </p:txEl>
                                          </p:spTgt>
                                        </p:tgtEl>
                                        <p:attrNameLst>
                                          <p:attrName>ppt_h</p:attrName>
                                        </p:attrNameLst>
                                      </p:cBhvr>
                                      <p:tavLst>
                                        <p:tav tm="0">
                                          <p:val>
                                            <p:fltVal val="0"/>
                                          </p:val>
                                        </p:tav>
                                        <p:tav tm="100000">
                                          <p:val>
                                            <p:strVal val="#ppt_h"/>
                                          </p:val>
                                        </p:tav>
                                      </p:tavLst>
                                    </p:anim>
                                    <p:anim calcmode="lin" valueType="num">
                                      <p:cBhvr>
                                        <p:cTn id="34" dur="1000" fill="hold"/>
                                        <p:tgtEl>
                                          <p:spTgt spid="63491">
                                            <p:txEl>
                                              <p:pRg st="4" end="4"/>
                                            </p:txEl>
                                          </p:spTgt>
                                        </p:tgtEl>
                                        <p:attrNameLst>
                                          <p:attrName>style.rotation</p:attrName>
                                        </p:attrNameLst>
                                      </p:cBhvr>
                                      <p:tavLst>
                                        <p:tav tm="0">
                                          <p:val>
                                            <p:fltVal val="90"/>
                                          </p:val>
                                        </p:tav>
                                        <p:tav tm="100000">
                                          <p:val>
                                            <p:fltVal val="0"/>
                                          </p:val>
                                        </p:tav>
                                      </p:tavLst>
                                    </p:anim>
                                    <p:animEffect transition="in" filter="fade">
                                      <p:cBhvr>
                                        <p:cTn id="35" dur="1000"/>
                                        <p:tgtEl>
                                          <p:spTgt spid="634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a:ln w="38100">
            <a:solidFill>
              <a:schemeClr val="bg1"/>
            </a:solidFill>
          </a:ln>
        </p:spPr>
        <p:txBody>
          <a:bodyPr/>
          <a:lstStyle/>
          <a:p>
            <a:pPr algn="ctr">
              <a:defRPr/>
            </a:pPr>
            <a:r>
              <a:rPr lang="en-US" sz="4400" dirty="0" smtClean="0"/>
              <a:t>Changes are occurring in India…</a:t>
            </a:r>
            <a:endParaRPr lang="en-US" sz="4400" dirty="0"/>
          </a:p>
        </p:txBody>
      </p:sp>
      <p:sp>
        <p:nvSpPr>
          <p:cNvPr id="64515" name="Content Placeholder 2"/>
          <p:cNvSpPr>
            <a:spLocks noGrp="1"/>
          </p:cNvSpPr>
          <p:nvPr>
            <p:ph idx="1"/>
          </p:nvPr>
        </p:nvSpPr>
        <p:spPr/>
        <p:txBody>
          <a:bodyPr/>
          <a:lstStyle/>
          <a:p>
            <a:pPr marL="0" indent="0" algn="ctr">
              <a:buFont typeface="Arial" charset="0"/>
              <a:buNone/>
            </a:pPr>
            <a:r>
              <a:rPr lang="en-US" sz="3600" b="1" dirty="0" smtClean="0">
                <a:solidFill>
                  <a:srgbClr val="FFFF00"/>
                </a:solidFill>
              </a:rPr>
              <a:t>India has a large labor force and a geographical location midway between Europe and the Pacific Rim.</a:t>
            </a:r>
          </a:p>
        </p:txBody>
      </p:sp>
      <p:pic>
        <p:nvPicPr>
          <p:cNvPr id="67588" name="Picture 4" descr="C:\Users\Owner\AppData\Local\Microsoft\Windows\Temporary Internet Files\Content.IE5\1AWRSIRC\MC900070951[1].wmf"/>
          <p:cNvPicPr>
            <a:picLocks noChangeAspect="1" noChangeArrowheads="1"/>
          </p:cNvPicPr>
          <p:nvPr/>
        </p:nvPicPr>
        <p:blipFill>
          <a:blip r:embed="rId2" cstate="print"/>
          <a:srcRect/>
          <a:stretch>
            <a:fillRect/>
          </a:stretch>
        </p:blipFill>
        <p:spPr bwMode="auto">
          <a:xfrm>
            <a:off x="3429000" y="3598863"/>
            <a:ext cx="2332038" cy="25146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fade">
                                      <p:cBhvr>
                                        <p:cTn id="7" dur="1000"/>
                                        <p:tgtEl>
                                          <p:spTgt spid="64515">
                                            <p:txEl>
                                              <p:pRg st="0" end="0"/>
                                            </p:txEl>
                                          </p:spTgt>
                                        </p:tgtEl>
                                      </p:cBhvr>
                                    </p:animEffect>
                                    <p:anim calcmode="lin" valueType="num">
                                      <p:cBhvr>
                                        <p:cTn id="8" dur="1000" fill="hold"/>
                                        <p:tgtEl>
                                          <p:spTgt spid="645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45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a:ln w="38100">
            <a:solidFill>
              <a:schemeClr val="bg1"/>
            </a:solidFill>
          </a:ln>
        </p:spPr>
        <p:txBody>
          <a:bodyPr/>
          <a:lstStyle/>
          <a:p>
            <a:pPr algn="ctr">
              <a:defRPr/>
            </a:pPr>
            <a:r>
              <a:rPr lang="en-US" sz="4400" dirty="0" smtClean="0"/>
              <a:t>Changes are occurring in India…</a:t>
            </a:r>
            <a:endParaRPr lang="en-US" sz="4400" dirty="0"/>
          </a:p>
        </p:txBody>
      </p:sp>
      <p:sp>
        <p:nvSpPr>
          <p:cNvPr id="65539" name="Content Placeholder 2"/>
          <p:cNvSpPr>
            <a:spLocks noGrp="1"/>
          </p:cNvSpPr>
          <p:nvPr>
            <p:ph idx="1"/>
          </p:nvPr>
        </p:nvSpPr>
        <p:spPr>
          <a:xfrm>
            <a:off x="457200" y="3886200"/>
            <a:ext cx="8229600" cy="2743200"/>
          </a:xfrm>
        </p:spPr>
        <p:txBody>
          <a:bodyPr/>
          <a:lstStyle/>
          <a:p>
            <a:pPr algn="just"/>
            <a:r>
              <a:rPr lang="en-US" sz="3200" dirty="0" smtClean="0"/>
              <a:t>India has benefitted from global access to </a:t>
            </a:r>
            <a:r>
              <a:rPr lang="en-US" sz="3200" b="1" dirty="0" smtClean="0">
                <a:solidFill>
                  <a:srgbClr val="FFFF00"/>
                </a:solidFill>
              </a:rPr>
              <a:t>information technology </a:t>
            </a:r>
            <a:r>
              <a:rPr lang="en-US" sz="3200" dirty="0" smtClean="0"/>
              <a:t>and </a:t>
            </a:r>
            <a:r>
              <a:rPr lang="en-US" sz="3200" b="1" dirty="0" smtClean="0">
                <a:solidFill>
                  <a:srgbClr val="FFFF00"/>
                </a:solidFill>
              </a:rPr>
              <a:t>electronic data submission.</a:t>
            </a:r>
          </a:p>
          <a:p>
            <a:pPr algn="just"/>
            <a:r>
              <a:rPr lang="en-US" sz="3200" dirty="0" smtClean="0"/>
              <a:t>Computer software companies are rapidly growing in places such as Bangalore.</a:t>
            </a:r>
          </a:p>
        </p:txBody>
      </p:sp>
      <p:pic>
        <p:nvPicPr>
          <p:cNvPr id="68612" name="Picture 4" descr="C:\Users\Owner\AppData\Local\Microsoft\Windows\Temporary Internet Files\Content.IE5\VB892845\MC900198838[1].wmf"/>
          <p:cNvPicPr>
            <a:picLocks noChangeAspect="1" noChangeArrowheads="1"/>
          </p:cNvPicPr>
          <p:nvPr/>
        </p:nvPicPr>
        <p:blipFill>
          <a:blip r:embed="rId2" cstate="print">
            <a:lum contrast="40000"/>
          </a:blip>
          <a:srcRect/>
          <a:stretch>
            <a:fillRect/>
          </a:stretch>
        </p:blipFill>
        <p:spPr bwMode="auto">
          <a:xfrm>
            <a:off x="3505200" y="1651000"/>
            <a:ext cx="2082800" cy="20574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fade">
                                      <p:cBhvr>
                                        <p:cTn id="7" dur="1000"/>
                                        <p:tgtEl>
                                          <p:spTgt spid="65539">
                                            <p:txEl>
                                              <p:pRg st="0" end="0"/>
                                            </p:txEl>
                                          </p:spTgt>
                                        </p:tgtEl>
                                      </p:cBhvr>
                                    </p:animEffect>
                                    <p:anim calcmode="lin" valueType="num">
                                      <p:cBhvr>
                                        <p:cTn id="8" dur="1000" fill="hold"/>
                                        <p:tgtEl>
                                          <p:spTgt spid="655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55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nodeType="clickEffect">
                                  <p:stCondLst>
                                    <p:cond delay="0"/>
                                  </p:stCondLst>
                                  <p:childTnLst>
                                    <p:set>
                                      <p:cBhvr>
                                        <p:cTn id="13" dur="1" fill="hold">
                                          <p:stCondLst>
                                            <p:cond delay="0"/>
                                          </p:stCondLst>
                                        </p:cTn>
                                        <p:tgtEl>
                                          <p:spTgt spid="65539">
                                            <p:txEl>
                                              <p:pRg st="1" end="1"/>
                                            </p:txEl>
                                          </p:spTgt>
                                        </p:tgtEl>
                                        <p:attrNameLst>
                                          <p:attrName>style.visibility</p:attrName>
                                        </p:attrNameLst>
                                      </p:cBhvr>
                                      <p:to>
                                        <p:strVal val="visible"/>
                                      </p:to>
                                    </p:set>
                                    <p:anim calcmode="lin" valueType="num">
                                      <p:cBhvr>
                                        <p:cTn id="14" dur="1000" fill="hold"/>
                                        <p:tgtEl>
                                          <p:spTgt spid="65539">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65539">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65539">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655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a:ln w="38100">
            <a:solidFill>
              <a:schemeClr val="bg1"/>
            </a:solidFill>
          </a:ln>
        </p:spPr>
        <p:txBody>
          <a:bodyPr/>
          <a:lstStyle/>
          <a:p>
            <a:pPr algn="ctr">
              <a:defRPr/>
            </a:pPr>
            <a:r>
              <a:rPr lang="en-US" sz="4400" dirty="0" smtClean="0"/>
              <a:t>Changes are occurring in India…</a:t>
            </a:r>
            <a:endParaRPr lang="en-US" sz="4400" dirty="0"/>
          </a:p>
        </p:txBody>
      </p:sp>
      <p:sp>
        <p:nvSpPr>
          <p:cNvPr id="66563" name="Content Placeholder 2"/>
          <p:cNvSpPr>
            <a:spLocks noGrp="1"/>
          </p:cNvSpPr>
          <p:nvPr>
            <p:ph idx="1"/>
          </p:nvPr>
        </p:nvSpPr>
        <p:spPr/>
        <p:txBody>
          <a:bodyPr/>
          <a:lstStyle/>
          <a:p>
            <a:pPr algn="just">
              <a:buFont typeface="Arial" pitchFamily="34" charset="0"/>
              <a:buChar char="•"/>
              <a:defRPr/>
            </a:pPr>
            <a:r>
              <a:rPr lang="en-US" sz="3200" b="1" dirty="0" smtClean="0">
                <a:solidFill>
                  <a:srgbClr val="FFFF00"/>
                </a:solidFill>
              </a:rPr>
              <a:t>Customer interaction services (“call centers”) formerly based in the U.S. have relocated to India.</a:t>
            </a:r>
          </a:p>
          <a:p>
            <a:pPr algn="just">
              <a:buFont typeface="Arial" pitchFamily="34" charset="0"/>
              <a:buChar char="•"/>
              <a:defRPr/>
            </a:pPr>
            <a:r>
              <a:rPr lang="en-US" sz="2800" dirty="0" smtClean="0"/>
              <a:t>Examples of services now offered include:</a:t>
            </a:r>
          </a:p>
          <a:p>
            <a:pPr lvl="1" algn="just">
              <a:buFont typeface="Arial" pitchFamily="34" charset="0"/>
              <a:buChar char="•"/>
              <a:defRPr/>
            </a:pPr>
            <a:r>
              <a:rPr lang="en-US" sz="2800" dirty="0" smtClean="0">
                <a:solidFill>
                  <a:schemeClr val="accent2">
                    <a:lumMod val="40000"/>
                    <a:lumOff val="60000"/>
                  </a:schemeClr>
                </a:solidFill>
              </a:rPr>
              <a:t>processing insurance claims</a:t>
            </a:r>
          </a:p>
          <a:p>
            <a:pPr lvl="1" algn="just">
              <a:buFont typeface="Arial" pitchFamily="34" charset="0"/>
              <a:buChar char="•"/>
              <a:defRPr/>
            </a:pPr>
            <a:r>
              <a:rPr lang="en-US" sz="2800" dirty="0" smtClean="0">
                <a:solidFill>
                  <a:schemeClr val="accent2">
                    <a:lumMod val="40000"/>
                    <a:lumOff val="60000"/>
                  </a:schemeClr>
                </a:solidFill>
              </a:rPr>
              <a:t>taking care of banking transactions</a:t>
            </a:r>
          </a:p>
          <a:p>
            <a:pPr lvl="1" algn="just">
              <a:buFont typeface="Arial" pitchFamily="34" charset="0"/>
              <a:buChar char="•"/>
              <a:defRPr/>
            </a:pPr>
            <a:r>
              <a:rPr lang="en-US" sz="2800" dirty="0" smtClean="0">
                <a:solidFill>
                  <a:schemeClr val="accent2">
                    <a:lumMod val="40000"/>
                    <a:lumOff val="60000"/>
                  </a:schemeClr>
                </a:solidFill>
              </a:rPr>
              <a:t>booking airline tickets</a:t>
            </a:r>
          </a:p>
          <a:p>
            <a:pPr lvl="1" algn="just">
              <a:buFont typeface="Arial" pitchFamily="34" charset="0"/>
              <a:buChar char="•"/>
              <a:defRPr/>
            </a:pPr>
            <a:r>
              <a:rPr lang="en-US" sz="2800" smtClean="0">
                <a:solidFill>
                  <a:schemeClr val="accent2">
                    <a:lumMod val="40000"/>
                    <a:lumOff val="60000"/>
                  </a:schemeClr>
                </a:solidFill>
              </a:rPr>
              <a:t>making </a:t>
            </a:r>
            <a:r>
              <a:rPr lang="en-US" sz="2800" dirty="0" smtClean="0">
                <a:solidFill>
                  <a:schemeClr val="accent2">
                    <a:lumMod val="40000"/>
                    <a:lumOff val="60000"/>
                  </a:schemeClr>
                </a:solidFill>
              </a:rPr>
              <a:t>medical appointments</a:t>
            </a:r>
          </a:p>
        </p:txBody>
      </p:sp>
      <p:pic>
        <p:nvPicPr>
          <p:cNvPr id="69636" name="Picture 4" descr="C:\Users\Owner\AppData\Local\Microsoft\Windows\Temporary Internet Files\Content.IE5\VB892845\MC900305407[1].wmf"/>
          <p:cNvPicPr>
            <a:picLocks noChangeAspect="1" noChangeArrowheads="1"/>
          </p:cNvPicPr>
          <p:nvPr/>
        </p:nvPicPr>
        <p:blipFill>
          <a:blip r:embed="rId2" cstate="print"/>
          <a:srcRect/>
          <a:stretch>
            <a:fillRect/>
          </a:stretch>
        </p:blipFill>
        <p:spPr bwMode="auto">
          <a:xfrm>
            <a:off x="6781800" y="3276600"/>
            <a:ext cx="1647825" cy="27432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fade">
                                      <p:cBhvr>
                                        <p:cTn id="7" dur="1000"/>
                                        <p:tgtEl>
                                          <p:spTgt spid="66563">
                                            <p:txEl>
                                              <p:pRg st="0" end="0"/>
                                            </p:txEl>
                                          </p:spTgt>
                                        </p:tgtEl>
                                      </p:cBhvr>
                                    </p:animEffect>
                                    <p:anim calcmode="lin" valueType="num">
                                      <p:cBhvr>
                                        <p:cTn id="8" dur="1000" fill="hold"/>
                                        <p:tgtEl>
                                          <p:spTgt spid="665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65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nodeType="clickEffect">
                                  <p:stCondLst>
                                    <p:cond delay="0"/>
                                  </p:stCondLst>
                                  <p:childTnLst>
                                    <p:set>
                                      <p:cBhvr>
                                        <p:cTn id="13" dur="1" fill="hold">
                                          <p:stCondLst>
                                            <p:cond delay="0"/>
                                          </p:stCondLst>
                                        </p:cTn>
                                        <p:tgtEl>
                                          <p:spTgt spid="66563">
                                            <p:txEl>
                                              <p:pRg st="1" end="1"/>
                                            </p:txEl>
                                          </p:spTgt>
                                        </p:tgtEl>
                                        <p:attrNameLst>
                                          <p:attrName>style.visibility</p:attrName>
                                        </p:attrNameLst>
                                      </p:cBhvr>
                                      <p:to>
                                        <p:strVal val="visible"/>
                                      </p:to>
                                    </p:set>
                                    <p:anim calcmode="lin" valueType="num">
                                      <p:cBhvr>
                                        <p:cTn id="14" dur="1000" fill="hold"/>
                                        <p:tgtEl>
                                          <p:spTgt spid="6656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6656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66563">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66563">
                                            <p:txEl>
                                              <p:pRg st="1" end="1"/>
                                            </p:txEl>
                                          </p:spTgt>
                                        </p:tgtEl>
                                      </p:cBhvr>
                                    </p:animEffect>
                                  </p:childTnLst>
                                </p:cTn>
                              </p:par>
                              <p:par>
                                <p:cTn id="18" presetID="31" presetClass="entr" presetSubtype="0" fill="hold" nodeType="withEffect">
                                  <p:stCondLst>
                                    <p:cond delay="0"/>
                                  </p:stCondLst>
                                  <p:childTnLst>
                                    <p:set>
                                      <p:cBhvr>
                                        <p:cTn id="19" dur="1" fill="hold">
                                          <p:stCondLst>
                                            <p:cond delay="0"/>
                                          </p:stCondLst>
                                        </p:cTn>
                                        <p:tgtEl>
                                          <p:spTgt spid="66563">
                                            <p:txEl>
                                              <p:pRg st="2" end="2"/>
                                            </p:txEl>
                                          </p:spTgt>
                                        </p:tgtEl>
                                        <p:attrNameLst>
                                          <p:attrName>style.visibility</p:attrName>
                                        </p:attrNameLst>
                                      </p:cBhvr>
                                      <p:to>
                                        <p:strVal val="visible"/>
                                      </p:to>
                                    </p:set>
                                    <p:anim calcmode="lin" valueType="num">
                                      <p:cBhvr>
                                        <p:cTn id="20" dur="1000" fill="hold"/>
                                        <p:tgtEl>
                                          <p:spTgt spid="66563">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66563">
                                            <p:txEl>
                                              <p:pRg st="2" end="2"/>
                                            </p:txEl>
                                          </p:spTgt>
                                        </p:tgtEl>
                                        <p:attrNameLst>
                                          <p:attrName>ppt_h</p:attrName>
                                        </p:attrNameLst>
                                      </p:cBhvr>
                                      <p:tavLst>
                                        <p:tav tm="0">
                                          <p:val>
                                            <p:fltVal val="0"/>
                                          </p:val>
                                        </p:tav>
                                        <p:tav tm="100000">
                                          <p:val>
                                            <p:strVal val="#ppt_h"/>
                                          </p:val>
                                        </p:tav>
                                      </p:tavLst>
                                    </p:anim>
                                    <p:anim calcmode="lin" valueType="num">
                                      <p:cBhvr>
                                        <p:cTn id="22" dur="1000" fill="hold"/>
                                        <p:tgtEl>
                                          <p:spTgt spid="66563">
                                            <p:txEl>
                                              <p:pRg st="2" end="2"/>
                                            </p:txEl>
                                          </p:spTgt>
                                        </p:tgtEl>
                                        <p:attrNameLst>
                                          <p:attrName>style.rotation</p:attrName>
                                        </p:attrNameLst>
                                      </p:cBhvr>
                                      <p:tavLst>
                                        <p:tav tm="0">
                                          <p:val>
                                            <p:fltVal val="90"/>
                                          </p:val>
                                        </p:tav>
                                        <p:tav tm="100000">
                                          <p:val>
                                            <p:fltVal val="0"/>
                                          </p:val>
                                        </p:tav>
                                      </p:tavLst>
                                    </p:anim>
                                    <p:animEffect transition="in" filter="fade">
                                      <p:cBhvr>
                                        <p:cTn id="23" dur="1000"/>
                                        <p:tgtEl>
                                          <p:spTgt spid="66563">
                                            <p:txEl>
                                              <p:pRg st="2" end="2"/>
                                            </p:txEl>
                                          </p:spTgt>
                                        </p:tgtEl>
                                      </p:cBhvr>
                                    </p:animEffect>
                                  </p:childTnLst>
                                </p:cTn>
                              </p:par>
                              <p:par>
                                <p:cTn id="24" presetID="31" presetClass="entr" presetSubtype="0" fill="hold" nodeType="withEffect">
                                  <p:stCondLst>
                                    <p:cond delay="0"/>
                                  </p:stCondLst>
                                  <p:childTnLst>
                                    <p:set>
                                      <p:cBhvr>
                                        <p:cTn id="25" dur="1" fill="hold">
                                          <p:stCondLst>
                                            <p:cond delay="0"/>
                                          </p:stCondLst>
                                        </p:cTn>
                                        <p:tgtEl>
                                          <p:spTgt spid="66563">
                                            <p:txEl>
                                              <p:pRg st="3" end="3"/>
                                            </p:txEl>
                                          </p:spTgt>
                                        </p:tgtEl>
                                        <p:attrNameLst>
                                          <p:attrName>style.visibility</p:attrName>
                                        </p:attrNameLst>
                                      </p:cBhvr>
                                      <p:to>
                                        <p:strVal val="visible"/>
                                      </p:to>
                                    </p:set>
                                    <p:anim calcmode="lin" valueType="num">
                                      <p:cBhvr>
                                        <p:cTn id="26" dur="1000" fill="hold"/>
                                        <p:tgtEl>
                                          <p:spTgt spid="66563">
                                            <p:txEl>
                                              <p:pRg st="3" end="3"/>
                                            </p:txEl>
                                          </p:spTgt>
                                        </p:tgtEl>
                                        <p:attrNameLst>
                                          <p:attrName>ppt_w</p:attrName>
                                        </p:attrNameLst>
                                      </p:cBhvr>
                                      <p:tavLst>
                                        <p:tav tm="0">
                                          <p:val>
                                            <p:fltVal val="0"/>
                                          </p:val>
                                        </p:tav>
                                        <p:tav tm="100000">
                                          <p:val>
                                            <p:strVal val="#ppt_w"/>
                                          </p:val>
                                        </p:tav>
                                      </p:tavLst>
                                    </p:anim>
                                    <p:anim calcmode="lin" valueType="num">
                                      <p:cBhvr>
                                        <p:cTn id="27" dur="1000" fill="hold"/>
                                        <p:tgtEl>
                                          <p:spTgt spid="66563">
                                            <p:txEl>
                                              <p:pRg st="3" end="3"/>
                                            </p:txEl>
                                          </p:spTgt>
                                        </p:tgtEl>
                                        <p:attrNameLst>
                                          <p:attrName>ppt_h</p:attrName>
                                        </p:attrNameLst>
                                      </p:cBhvr>
                                      <p:tavLst>
                                        <p:tav tm="0">
                                          <p:val>
                                            <p:fltVal val="0"/>
                                          </p:val>
                                        </p:tav>
                                        <p:tav tm="100000">
                                          <p:val>
                                            <p:strVal val="#ppt_h"/>
                                          </p:val>
                                        </p:tav>
                                      </p:tavLst>
                                    </p:anim>
                                    <p:anim calcmode="lin" valueType="num">
                                      <p:cBhvr>
                                        <p:cTn id="28" dur="1000" fill="hold"/>
                                        <p:tgtEl>
                                          <p:spTgt spid="66563">
                                            <p:txEl>
                                              <p:pRg st="3" end="3"/>
                                            </p:txEl>
                                          </p:spTgt>
                                        </p:tgtEl>
                                        <p:attrNameLst>
                                          <p:attrName>style.rotation</p:attrName>
                                        </p:attrNameLst>
                                      </p:cBhvr>
                                      <p:tavLst>
                                        <p:tav tm="0">
                                          <p:val>
                                            <p:fltVal val="90"/>
                                          </p:val>
                                        </p:tav>
                                        <p:tav tm="100000">
                                          <p:val>
                                            <p:fltVal val="0"/>
                                          </p:val>
                                        </p:tav>
                                      </p:tavLst>
                                    </p:anim>
                                    <p:animEffect transition="in" filter="fade">
                                      <p:cBhvr>
                                        <p:cTn id="29" dur="1000"/>
                                        <p:tgtEl>
                                          <p:spTgt spid="66563">
                                            <p:txEl>
                                              <p:pRg st="3" end="3"/>
                                            </p:txEl>
                                          </p:spTgt>
                                        </p:tgtEl>
                                      </p:cBhvr>
                                    </p:animEffect>
                                  </p:childTnLst>
                                </p:cTn>
                              </p:par>
                              <p:par>
                                <p:cTn id="30" presetID="31" presetClass="entr" presetSubtype="0" fill="hold" nodeType="withEffect">
                                  <p:stCondLst>
                                    <p:cond delay="0"/>
                                  </p:stCondLst>
                                  <p:childTnLst>
                                    <p:set>
                                      <p:cBhvr>
                                        <p:cTn id="31" dur="1" fill="hold">
                                          <p:stCondLst>
                                            <p:cond delay="0"/>
                                          </p:stCondLst>
                                        </p:cTn>
                                        <p:tgtEl>
                                          <p:spTgt spid="66563">
                                            <p:txEl>
                                              <p:pRg st="4" end="4"/>
                                            </p:txEl>
                                          </p:spTgt>
                                        </p:tgtEl>
                                        <p:attrNameLst>
                                          <p:attrName>style.visibility</p:attrName>
                                        </p:attrNameLst>
                                      </p:cBhvr>
                                      <p:to>
                                        <p:strVal val="visible"/>
                                      </p:to>
                                    </p:set>
                                    <p:anim calcmode="lin" valueType="num">
                                      <p:cBhvr>
                                        <p:cTn id="32" dur="1000" fill="hold"/>
                                        <p:tgtEl>
                                          <p:spTgt spid="66563">
                                            <p:txEl>
                                              <p:pRg st="4" end="4"/>
                                            </p:txEl>
                                          </p:spTgt>
                                        </p:tgtEl>
                                        <p:attrNameLst>
                                          <p:attrName>ppt_w</p:attrName>
                                        </p:attrNameLst>
                                      </p:cBhvr>
                                      <p:tavLst>
                                        <p:tav tm="0">
                                          <p:val>
                                            <p:fltVal val="0"/>
                                          </p:val>
                                        </p:tav>
                                        <p:tav tm="100000">
                                          <p:val>
                                            <p:strVal val="#ppt_w"/>
                                          </p:val>
                                        </p:tav>
                                      </p:tavLst>
                                    </p:anim>
                                    <p:anim calcmode="lin" valueType="num">
                                      <p:cBhvr>
                                        <p:cTn id="33" dur="1000" fill="hold"/>
                                        <p:tgtEl>
                                          <p:spTgt spid="66563">
                                            <p:txEl>
                                              <p:pRg st="4" end="4"/>
                                            </p:txEl>
                                          </p:spTgt>
                                        </p:tgtEl>
                                        <p:attrNameLst>
                                          <p:attrName>ppt_h</p:attrName>
                                        </p:attrNameLst>
                                      </p:cBhvr>
                                      <p:tavLst>
                                        <p:tav tm="0">
                                          <p:val>
                                            <p:fltVal val="0"/>
                                          </p:val>
                                        </p:tav>
                                        <p:tav tm="100000">
                                          <p:val>
                                            <p:strVal val="#ppt_h"/>
                                          </p:val>
                                        </p:tav>
                                      </p:tavLst>
                                    </p:anim>
                                    <p:anim calcmode="lin" valueType="num">
                                      <p:cBhvr>
                                        <p:cTn id="34" dur="1000" fill="hold"/>
                                        <p:tgtEl>
                                          <p:spTgt spid="66563">
                                            <p:txEl>
                                              <p:pRg st="4" end="4"/>
                                            </p:txEl>
                                          </p:spTgt>
                                        </p:tgtEl>
                                        <p:attrNameLst>
                                          <p:attrName>style.rotation</p:attrName>
                                        </p:attrNameLst>
                                      </p:cBhvr>
                                      <p:tavLst>
                                        <p:tav tm="0">
                                          <p:val>
                                            <p:fltVal val="90"/>
                                          </p:val>
                                        </p:tav>
                                        <p:tav tm="100000">
                                          <p:val>
                                            <p:fltVal val="0"/>
                                          </p:val>
                                        </p:tav>
                                      </p:tavLst>
                                    </p:anim>
                                    <p:animEffect transition="in" filter="fade">
                                      <p:cBhvr>
                                        <p:cTn id="35" dur="1000"/>
                                        <p:tgtEl>
                                          <p:spTgt spid="66563">
                                            <p:txEl>
                                              <p:pRg st="4" end="4"/>
                                            </p:txEl>
                                          </p:spTgt>
                                        </p:tgtEl>
                                      </p:cBhvr>
                                    </p:animEffect>
                                  </p:childTnLst>
                                </p:cTn>
                              </p:par>
                              <p:par>
                                <p:cTn id="36" presetID="31" presetClass="entr" presetSubtype="0" fill="hold" nodeType="withEffect">
                                  <p:stCondLst>
                                    <p:cond delay="0"/>
                                  </p:stCondLst>
                                  <p:childTnLst>
                                    <p:set>
                                      <p:cBhvr>
                                        <p:cTn id="37" dur="1" fill="hold">
                                          <p:stCondLst>
                                            <p:cond delay="0"/>
                                          </p:stCondLst>
                                        </p:cTn>
                                        <p:tgtEl>
                                          <p:spTgt spid="66563">
                                            <p:txEl>
                                              <p:pRg st="5" end="5"/>
                                            </p:txEl>
                                          </p:spTgt>
                                        </p:tgtEl>
                                        <p:attrNameLst>
                                          <p:attrName>style.visibility</p:attrName>
                                        </p:attrNameLst>
                                      </p:cBhvr>
                                      <p:to>
                                        <p:strVal val="visible"/>
                                      </p:to>
                                    </p:set>
                                    <p:anim calcmode="lin" valueType="num">
                                      <p:cBhvr>
                                        <p:cTn id="38" dur="1000" fill="hold"/>
                                        <p:tgtEl>
                                          <p:spTgt spid="66563">
                                            <p:txEl>
                                              <p:pRg st="5" end="5"/>
                                            </p:txEl>
                                          </p:spTgt>
                                        </p:tgtEl>
                                        <p:attrNameLst>
                                          <p:attrName>ppt_w</p:attrName>
                                        </p:attrNameLst>
                                      </p:cBhvr>
                                      <p:tavLst>
                                        <p:tav tm="0">
                                          <p:val>
                                            <p:fltVal val="0"/>
                                          </p:val>
                                        </p:tav>
                                        <p:tav tm="100000">
                                          <p:val>
                                            <p:strVal val="#ppt_w"/>
                                          </p:val>
                                        </p:tav>
                                      </p:tavLst>
                                    </p:anim>
                                    <p:anim calcmode="lin" valueType="num">
                                      <p:cBhvr>
                                        <p:cTn id="39" dur="1000" fill="hold"/>
                                        <p:tgtEl>
                                          <p:spTgt spid="66563">
                                            <p:txEl>
                                              <p:pRg st="5" end="5"/>
                                            </p:txEl>
                                          </p:spTgt>
                                        </p:tgtEl>
                                        <p:attrNameLst>
                                          <p:attrName>ppt_h</p:attrName>
                                        </p:attrNameLst>
                                      </p:cBhvr>
                                      <p:tavLst>
                                        <p:tav tm="0">
                                          <p:val>
                                            <p:fltVal val="0"/>
                                          </p:val>
                                        </p:tav>
                                        <p:tav tm="100000">
                                          <p:val>
                                            <p:strVal val="#ppt_h"/>
                                          </p:val>
                                        </p:tav>
                                      </p:tavLst>
                                    </p:anim>
                                    <p:anim calcmode="lin" valueType="num">
                                      <p:cBhvr>
                                        <p:cTn id="40" dur="1000" fill="hold"/>
                                        <p:tgtEl>
                                          <p:spTgt spid="66563">
                                            <p:txEl>
                                              <p:pRg st="5" end="5"/>
                                            </p:txEl>
                                          </p:spTgt>
                                        </p:tgtEl>
                                        <p:attrNameLst>
                                          <p:attrName>style.rotation</p:attrName>
                                        </p:attrNameLst>
                                      </p:cBhvr>
                                      <p:tavLst>
                                        <p:tav tm="0">
                                          <p:val>
                                            <p:fltVal val="90"/>
                                          </p:val>
                                        </p:tav>
                                        <p:tav tm="100000">
                                          <p:val>
                                            <p:fltVal val="0"/>
                                          </p:val>
                                        </p:tav>
                                      </p:tavLst>
                                    </p:anim>
                                    <p:animEffect transition="in" filter="fade">
                                      <p:cBhvr>
                                        <p:cTn id="41" dur="1000"/>
                                        <p:tgtEl>
                                          <p:spTgt spid="665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a:ln w="38100">
            <a:solidFill>
              <a:schemeClr val="bg1"/>
            </a:solidFill>
          </a:ln>
        </p:spPr>
        <p:txBody>
          <a:bodyPr/>
          <a:lstStyle/>
          <a:p>
            <a:pPr algn="ctr">
              <a:defRPr/>
            </a:pPr>
            <a:r>
              <a:rPr lang="en-US" sz="4400" dirty="0" smtClean="0"/>
              <a:t>Changes are occurring in India…</a:t>
            </a:r>
            <a:endParaRPr lang="en-US" sz="4400" dirty="0"/>
          </a:p>
        </p:txBody>
      </p:sp>
      <p:sp>
        <p:nvSpPr>
          <p:cNvPr id="67587" name="Content Placeholder 2"/>
          <p:cNvSpPr>
            <a:spLocks noGrp="1"/>
          </p:cNvSpPr>
          <p:nvPr>
            <p:ph idx="1"/>
          </p:nvPr>
        </p:nvSpPr>
        <p:spPr>
          <a:xfrm>
            <a:off x="381000" y="1676400"/>
            <a:ext cx="8229600" cy="4525963"/>
          </a:xfrm>
        </p:spPr>
        <p:txBody>
          <a:bodyPr/>
          <a:lstStyle/>
          <a:p>
            <a:pPr marL="0" indent="0" algn="ctr">
              <a:buFont typeface="Arial" charset="0"/>
              <a:buNone/>
            </a:pPr>
            <a:r>
              <a:rPr lang="en-US" sz="3600" b="1" smtClean="0">
                <a:solidFill>
                  <a:srgbClr val="FFFF00"/>
                </a:solidFill>
              </a:rPr>
              <a:t>As a result of these changes, the Indian economy has developed a strong tertiary (service) sector, increasingly integrating it into the world market.</a:t>
            </a:r>
          </a:p>
        </p:txBody>
      </p:sp>
      <p:pic>
        <p:nvPicPr>
          <p:cNvPr id="67588" name="Picture 4" descr="C:\Users\Owner\AppData\Local\Microsoft\Windows\Temporary Internet Files\Content.IE5\MSJ24HHB\MC900364458[1].wmf"/>
          <p:cNvPicPr>
            <a:picLocks noChangeAspect="1" noChangeArrowheads="1"/>
          </p:cNvPicPr>
          <p:nvPr/>
        </p:nvPicPr>
        <p:blipFill>
          <a:blip r:embed="rId2" cstate="print">
            <a:duotone>
              <a:schemeClr val="bg2">
                <a:shade val="45000"/>
                <a:satMod val="135000"/>
              </a:schemeClr>
              <a:prstClr val="white"/>
            </a:duotone>
            <a:lum contrast="40000"/>
            <a:extLst>
              <a:ext uri="{28A0092B-C50C-407E-A947-70E740481C1C}">
                <a14:useLocalDpi xmlns:a14="http://schemas.microsoft.com/office/drawing/2010/main" xmlns="" val="0"/>
              </a:ext>
            </a:extLst>
          </a:blip>
          <a:srcRect/>
          <a:stretch>
            <a:fillRect/>
          </a:stretch>
        </p:blipFill>
        <p:spPr bwMode="auto">
          <a:xfrm>
            <a:off x="3915770" y="4114800"/>
            <a:ext cx="1981200" cy="2300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fade">
                                      <p:cBhvr>
                                        <p:cTn id="7" dur="1000"/>
                                        <p:tgtEl>
                                          <p:spTgt spid="67587">
                                            <p:txEl>
                                              <p:pRg st="0" end="0"/>
                                            </p:txEl>
                                          </p:spTgt>
                                        </p:tgtEl>
                                      </p:cBhvr>
                                    </p:animEffect>
                                    <p:anim calcmode="lin" valueType="num">
                                      <p:cBhvr>
                                        <p:cTn id="8" dur="1000" fill="hold"/>
                                        <p:tgtEl>
                                          <p:spTgt spid="675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758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a:ln w="38100">
            <a:solidFill>
              <a:schemeClr val="bg1"/>
            </a:solidFill>
          </a:ln>
        </p:spPr>
        <p:txBody>
          <a:bodyPr>
            <a:normAutofit fontScale="90000"/>
          </a:bodyPr>
          <a:lstStyle/>
          <a:p>
            <a:pPr algn="ctr" eaLnBrk="1" hangingPunct="1">
              <a:defRPr/>
            </a:pPr>
            <a:r>
              <a:rPr lang="en-US" dirty="0" smtClean="0">
                <a:solidFill>
                  <a:schemeClr val="tx1"/>
                </a:solidFill>
                <a:effectLst>
                  <a:outerShdw blurRad="38100" dist="38100" dir="2700000" algn="tl">
                    <a:srgbClr val="000000">
                      <a:alpha val="43137"/>
                    </a:srgbClr>
                  </a:outerShdw>
                </a:effectLst>
              </a:rPr>
              <a:t>Key Terms and Concepts to </a:t>
            </a:r>
            <a:br>
              <a:rPr lang="en-US" dirty="0" smtClean="0">
                <a:solidFill>
                  <a:schemeClr val="tx1"/>
                </a:solidFill>
                <a:effectLst>
                  <a:outerShdw blurRad="38100" dist="38100" dir="2700000" algn="tl">
                    <a:srgbClr val="000000">
                      <a:alpha val="43137"/>
                    </a:srgbClr>
                  </a:outerShdw>
                </a:effectLst>
              </a:rPr>
            </a:br>
            <a:r>
              <a:rPr lang="en-US" dirty="0" smtClean="0">
                <a:solidFill>
                  <a:schemeClr val="tx1"/>
                </a:solidFill>
                <a:effectLst>
                  <a:outerShdw blurRad="38100" dist="38100" dir="2700000" algn="tl">
                    <a:srgbClr val="000000">
                      <a:alpha val="43137"/>
                    </a:srgbClr>
                  </a:outerShdw>
                </a:effectLst>
              </a:rPr>
              <a:t>Review for this Session</a:t>
            </a:r>
            <a:endParaRPr lang="en-US" dirty="0">
              <a:solidFill>
                <a:schemeClr val="tx1"/>
              </a:solidFill>
            </a:endParaRPr>
          </a:p>
        </p:txBody>
      </p:sp>
      <p:sp>
        <p:nvSpPr>
          <p:cNvPr id="3" name="Content Placeholder 2"/>
          <p:cNvSpPr>
            <a:spLocks noGrp="1"/>
          </p:cNvSpPr>
          <p:nvPr>
            <p:ph sz="half" idx="1"/>
          </p:nvPr>
        </p:nvSpPr>
        <p:spPr/>
        <p:txBody>
          <a:bodyPr/>
          <a:lstStyle/>
          <a:p>
            <a:pPr eaLnBrk="1" hangingPunct="1"/>
            <a:r>
              <a:rPr lang="en-US" smtClean="0"/>
              <a:t>Globalization</a:t>
            </a:r>
          </a:p>
          <a:p>
            <a:pPr eaLnBrk="1" hangingPunct="1"/>
            <a:r>
              <a:rPr lang="en-US" smtClean="0"/>
              <a:t>Space-time compression</a:t>
            </a:r>
          </a:p>
          <a:p>
            <a:pPr eaLnBrk="1" hangingPunct="1"/>
            <a:r>
              <a:rPr lang="en-US" smtClean="0"/>
              <a:t>Infrastructure</a:t>
            </a:r>
          </a:p>
          <a:p>
            <a:pPr eaLnBrk="1" hangingPunct="1"/>
            <a:r>
              <a:rPr lang="en-US" smtClean="0"/>
              <a:t>Primary industrial region</a:t>
            </a:r>
          </a:p>
          <a:p>
            <a:pPr eaLnBrk="1" hangingPunct="1"/>
            <a:r>
              <a:rPr lang="en-US" smtClean="0"/>
              <a:t>North American Manufacturing Belt</a:t>
            </a:r>
          </a:p>
          <a:p>
            <a:pPr eaLnBrk="1" hangingPunct="1"/>
            <a:r>
              <a:rPr lang="en-US" smtClean="0"/>
              <a:t>“Four Tigers”</a:t>
            </a:r>
          </a:p>
          <a:p>
            <a:pPr eaLnBrk="1" hangingPunct="1"/>
            <a:r>
              <a:rPr lang="en-US" smtClean="0"/>
              <a:t>Product life cycle</a:t>
            </a:r>
          </a:p>
        </p:txBody>
      </p:sp>
      <p:sp>
        <p:nvSpPr>
          <p:cNvPr id="4" name="Content Placeholder 3"/>
          <p:cNvSpPr>
            <a:spLocks noGrp="1"/>
          </p:cNvSpPr>
          <p:nvPr>
            <p:ph sz="half" idx="2"/>
          </p:nvPr>
        </p:nvSpPr>
        <p:spPr>
          <a:xfrm>
            <a:off x="4648200" y="2133600"/>
            <a:ext cx="4038600" cy="4114800"/>
          </a:xfrm>
        </p:spPr>
        <p:txBody>
          <a:bodyPr/>
          <a:lstStyle/>
          <a:p>
            <a:pPr eaLnBrk="1" hangingPunct="1"/>
            <a:r>
              <a:rPr lang="en-US" smtClean="0"/>
              <a:t>Special economic zones (SEZs)</a:t>
            </a:r>
          </a:p>
          <a:p>
            <a:pPr eaLnBrk="1" hangingPunct="1"/>
            <a:r>
              <a:rPr lang="en-US" smtClean="0"/>
              <a:t>Secondary industrial region</a:t>
            </a:r>
          </a:p>
          <a:p>
            <a:pPr eaLnBrk="1" hangingPunct="1"/>
            <a:r>
              <a:rPr lang="en-US" smtClean="0"/>
              <a:t>Maquiladoras</a:t>
            </a:r>
          </a:p>
          <a:p>
            <a:pPr eaLnBrk="1" hangingPunct="1"/>
            <a:r>
              <a:rPr lang="en-US" smtClean="0"/>
              <a:t>NAFTA</a:t>
            </a:r>
          </a:p>
          <a:p>
            <a:pPr eaLnBrk="1" hangingPunct="1"/>
            <a:r>
              <a:rPr lang="en-US" smtClean="0"/>
              <a:t>Tertiary development</a:t>
            </a:r>
          </a:p>
          <a:p>
            <a:pPr eaLnBrk="1" hangingPunct="1"/>
            <a:r>
              <a:rPr lang="en-US" smtClean="0"/>
              <a:t>“call centers”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42" presetClass="entr" presetSubtype="0" fill="hold" nodeType="clickEffect">
                                  <p:stCondLst>
                                    <p:cond delay="0"/>
                                  </p:stCondLst>
                                  <p:childTnLst>
                                    <p:set>
                                      <p:cBhvr>
                                        <p:cTn id="43" dur="1" fill="hold">
                                          <p:stCondLst>
                                            <p:cond delay="0"/>
                                          </p:stCondLst>
                                        </p:cTn>
                                        <p:tgtEl>
                                          <p:spTgt spid="4">
                                            <p:txEl>
                                              <p:pRg st="0" end="0"/>
                                            </p:txEl>
                                          </p:spTgt>
                                        </p:tgtEl>
                                        <p:attrNameLst>
                                          <p:attrName>style.visibility</p:attrName>
                                        </p:attrNameLst>
                                      </p:cBhvr>
                                      <p:to>
                                        <p:strVal val="visible"/>
                                      </p:to>
                                    </p:set>
                                    <p:animEffect transition="in" filter="fade">
                                      <p:cBhvr>
                                        <p:cTn id="44" dur="1000"/>
                                        <p:tgtEl>
                                          <p:spTgt spid="4">
                                            <p:txEl>
                                              <p:pRg st="0" end="0"/>
                                            </p:txEl>
                                          </p:spTgt>
                                        </p:tgtEl>
                                      </p:cBhvr>
                                    </p:animEffect>
                                    <p:anim calcmode="lin" valueType="num">
                                      <p:cBhvr>
                                        <p:cTn id="4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Effect transition="in" filter="fade">
                                      <p:cBhvr>
                                        <p:cTn id="49" dur="1000"/>
                                        <p:tgtEl>
                                          <p:spTgt spid="4">
                                            <p:txEl>
                                              <p:pRg st="1" end="1"/>
                                            </p:txEl>
                                          </p:spTgt>
                                        </p:tgtEl>
                                      </p:cBhvr>
                                    </p:animEffect>
                                    <p:anim calcmode="lin" valueType="num">
                                      <p:cBhvr>
                                        <p:cTn id="5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1" end="1"/>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4">
                                            <p:txEl>
                                              <p:pRg st="2" end="2"/>
                                            </p:txEl>
                                          </p:spTgt>
                                        </p:tgtEl>
                                        <p:attrNameLst>
                                          <p:attrName>style.visibility</p:attrName>
                                        </p:attrNameLst>
                                      </p:cBhvr>
                                      <p:to>
                                        <p:strVal val="visible"/>
                                      </p:to>
                                    </p:set>
                                    <p:animEffect transition="in" filter="fade">
                                      <p:cBhvr>
                                        <p:cTn id="54" dur="1000"/>
                                        <p:tgtEl>
                                          <p:spTgt spid="4">
                                            <p:txEl>
                                              <p:pRg st="2" end="2"/>
                                            </p:txEl>
                                          </p:spTgt>
                                        </p:tgtEl>
                                      </p:cBhvr>
                                    </p:animEffect>
                                    <p:anim calcmode="lin" valueType="num">
                                      <p:cBhvr>
                                        <p:cTn id="5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2" end="2"/>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4">
                                            <p:txEl>
                                              <p:pRg st="3" end="3"/>
                                            </p:txEl>
                                          </p:spTgt>
                                        </p:tgtEl>
                                        <p:attrNameLst>
                                          <p:attrName>style.visibility</p:attrName>
                                        </p:attrNameLst>
                                      </p:cBhvr>
                                      <p:to>
                                        <p:strVal val="visible"/>
                                      </p:to>
                                    </p:set>
                                    <p:animEffect transition="in" filter="fade">
                                      <p:cBhvr>
                                        <p:cTn id="59" dur="1000"/>
                                        <p:tgtEl>
                                          <p:spTgt spid="4">
                                            <p:txEl>
                                              <p:pRg st="3" end="3"/>
                                            </p:txEl>
                                          </p:spTgt>
                                        </p:tgtEl>
                                      </p:cBhvr>
                                    </p:animEffect>
                                    <p:anim calcmode="lin" valueType="num">
                                      <p:cBhvr>
                                        <p:cTn id="6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4">
                                            <p:txEl>
                                              <p:pRg st="4" end="4"/>
                                            </p:txEl>
                                          </p:spTgt>
                                        </p:tgtEl>
                                        <p:attrNameLst>
                                          <p:attrName>style.visibility</p:attrName>
                                        </p:attrNameLst>
                                      </p:cBhvr>
                                      <p:to>
                                        <p:strVal val="visible"/>
                                      </p:to>
                                    </p:set>
                                    <p:animEffect transition="in" filter="fade">
                                      <p:cBhvr>
                                        <p:cTn id="64" dur="1000"/>
                                        <p:tgtEl>
                                          <p:spTgt spid="4">
                                            <p:txEl>
                                              <p:pRg st="4" end="4"/>
                                            </p:txEl>
                                          </p:spTgt>
                                        </p:tgtEl>
                                      </p:cBhvr>
                                    </p:animEffect>
                                    <p:anim calcmode="lin" valueType="num">
                                      <p:cBhvr>
                                        <p:cTn id="6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6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
                                            <p:txEl>
                                              <p:pRg st="5" end="5"/>
                                            </p:txEl>
                                          </p:spTgt>
                                        </p:tgtEl>
                                        <p:attrNameLst>
                                          <p:attrName>style.visibility</p:attrName>
                                        </p:attrNameLst>
                                      </p:cBhvr>
                                      <p:to>
                                        <p:strVal val="visible"/>
                                      </p:to>
                                    </p:set>
                                    <p:animEffect transition="in" filter="fade">
                                      <p:cBhvr>
                                        <p:cTn id="69" dur="1000"/>
                                        <p:tgtEl>
                                          <p:spTgt spid="4">
                                            <p:txEl>
                                              <p:pRg st="5" end="5"/>
                                            </p:txEl>
                                          </p:spTgt>
                                        </p:tgtEl>
                                      </p:cBhvr>
                                    </p:animEffect>
                                    <p:anim calcmode="lin" valueType="num">
                                      <p:cBhvr>
                                        <p:cTn id="7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7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p:spPr>
        <p:txBody>
          <a:bodyPr/>
          <a:lstStyle/>
          <a:p>
            <a:pPr algn="ctr">
              <a:defRPr/>
            </a:pPr>
            <a:r>
              <a:rPr lang="en-US" sz="4400" dirty="0" smtClean="0"/>
              <a:t>Globalization</a:t>
            </a:r>
            <a:endParaRPr lang="en-US" sz="4400" dirty="0"/>
          </a:p>
        </p:txBody>
      </p:sp>
      <p:sp>
        <p:nvSpPr>
          <p:cNvPr id="19459" name="Content Placeholder 2"/>
          <p:cNvSpPr>
            <a:spLocks noGrp="1"/>
          </p:cNvSpPr>
          <p:nvPr>
            <p:ph idx="1"/>
          </p:nvPr>
        </p:nvSpPr>
        <p:spPr>
          <a:xfrm>
            <a:off x="609600" y="4800600"/>
            <a:ext cx="8229600" cy="1295400"/>
          </a:xfrm>
        </p:spPr>
        <p:txBody>
          <a:bodyPr/>
          <a:lstStyle/>
          <a:p>
            <a:pPr algn="just"/>
            <a:r>
              <a:rPr lang="en-US" sz="3600" b="1" smtClean="0">
                <a:solidFill>
                  <a:srgbClr val="FFFF00"/>
                </a:solidFill>
              </a:rPr>
              <a:t>Infrastructure</a:t>
            </a:r>
            <a:r>
              <a:rPr lang="en-US" sz="3600" smtClean="0"/>
              <a:t> is made up services that support economic activities.</a:t>
            </a:r>
          </a:p>
        </p:txBody>
      </p:sp>
      <p:pic>
        <p:nvPicPr>
          <p:cNvPr id="19464" name="Picture 8" descr="C:\Users\Owner\AppData\Local\Microsoft\Windows\Temporary Internet Files\Content.IE5\VB892845\MC900341799[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43200" y="1828800"/>
            <a:ext cx="3657600" cy="2493264"/>
          </a:xfrm>
          <a:prstGeom prst="roundRect">
            <a:avLst>
              <a:gd name="adj" fmla="val 8594"/>
            </a:avLst>
          </a:prstGeom>
          <a:solidFill>
            <a:srgbClr val="FFFFFF">
              <a:shade val="85000"/>
            </a:srgbClr>
          </a:solidFill>
          <a:ln w="76200">
            <a:solidFill>
              <a:schemeClr val="bg2"/>
            </a:solidFill>
          </a:ln>
          <a:effectLst>
            <a:reflection blurRad="12700" stA="38000" endPos="28000" dist="5000" dir="5400000" sy="-100000" algn="bl" rotWithShape="0"/>
          </a:effectLs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1250"/>
                                        <p:tgtEl>
                                          <p:spTgt spid="19459">
                                            <p:txEl>
                                              <p:pRg st="0" end="0"/>
                                            </p:txEl>
                                          </p:spTgt>
                                        </p:tgtEl>
                                      </p:cBhvr>
                                    </p:animEffect>
                                    <p:anim calcmode="lin" valueType="num">
                                      <p:cBhvr>
                                        <p:cTn id="8" dur="1250" fill="hold"/>
                                        <p:tgtEl>
                                          <p:spTgt spid="19459">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1945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solidFill>
                  <a:schemeClr val="tx1"/>
                </a:solidFill>
              </a:rPr>
              <a:t>MAJOR INDUSTRIAL REGIONS</a:t>
            </a:r>
            <a:endParaRPr lang="en-US" dirty="0">
              <a:solidFill>
                <a:schemeClr val="tx1"/>
              </a:solidFill>
            </a:endParaRPr>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a:ln w="38100">
            <a:solidFill>
              <a:schemeClr val="bg1"/>
            </a:solidFill>
          </a:ln>
        </p:spPr>
        <p:txBody>
          <a:bodyPr/>
          <a:lstStyle/>
          <a:p>
            <a:pPr algn="ctr">
              <a:defRPr/>
            </a:pPr>
            <a:r>
              <a:rPr lang="en-US" dirty="0" smtClean="0"/>
              <a:t>Global Distribution of Industries</a:t>
            </a:r>
            <a:endParaRPr lang="en-US" dirty="0"/>
          </a:p>
        </p:txBody>
      </p:sp>
      <p:sp>
        <p:nvSpPr>
          <p:cNvPr id="21507" name="Content Placeholder 2"/>
          <p:cNvSpPr>
            <a:spLocks noGrp="1"/>
          </p:cNvSpPr>
          <p:nvPr>
            <p:ph idx="1"/>
          </p:nvPr>
        </p:nvSpPr>
        <p:spPr>
          <a:xfrm>
            <a:off x="457200" y="3319463"/>
            <a:ext cx="8229600" cy="3200400"/>
          </a:xfrm>
        </p:spPr>
        <p:txBody>
          <a:bodyPr/>
          <a:lstStyle/>
          <a:p>
            <a:pPr marL="0" indent="0" algn="ctr">
              <a:buFont typeface="Arial" charset="0"/>
              <a:buNone/>
            </a:pPr>
            <a:r>
              <a:rPr lang="en-US" sz="3600" b="1" dirty="0" smtClean="0">
                <a:solidFill>
                  <a:srgbClr val="FFFF00"/>
                </a:solidFill>
              </a:rPr>
              <a:t>Why is global distribution of industry uneven?</a:t>
            </a:r>
          </a:p>
          <a:p>
            <a:pPr lvl="1" algn="just"/>
            <a:r>
              <a:rPr lang="en-US" sz="2800" dirty="0" smtClean="0"/>
              <a:t>historical patterns of development</a:t>
            </a:r>
          </a:p>
          <a:p>
            <a:pPr lvl="1" algn="just"/>
            <a:r>
              <a:rPr lang="en-US" sz="2800" dirty="0" smtClean="0"/>
              <a:t>colonization</a:t>
            </a:r>
          </a:p>
          <a:p>
            <a:pPr lvl="1" algn="just"/>
            <a:r>
              <a:rPr lang="en-US" sz="2800" dirty="0" smtClean="0"/>
              <a:t>current power relations among nations</a:t>
            </a:r>
          </a:p>
          <a:p>
            <a:pPr lvl="1" algn="just"/>
            <a:r>
              <a:rPr lang="en-US" sz="2800" dirty="0" smtClean="0"/>
              <a:t>geographical context</a:t>
            </a:r>
          </a:p>
        </p:txBody>
      </p:sp>
      <p:pic>
        <p:nvPicPr>
          <p:cNvPr id="21511" name="Picture 7" descr="C:\Users\Owner\AppData\Local\Microsoft\Windows\Temporary Internet Files\Content.IE5\LTLN4AAN\MC900437211[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47097" y="1489881"/>
            <a:ext cx="1830541"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1000"/>
                                        <p:tgtEl>
                                          <p:spTgt spid="21507">
                                            <p:txEl>
                                              <p:pRg st="0" end="0"/>
                                            </p:txEl>
                                          </p:spTgt>
                                        </p:tgtEl>
                                      </p:cBhvr>
                                    </p:animEffect>
                                    <p:anim calcmode="lin" valueType="num">
                                      <p:cBhvr>
                                        <p:cTn id="8" dur="10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5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nodeType="clickEffect">
                                  <p:stCondLst>
                                    <p:cond delay="0"/>
                                  </p:stCondLst>
                                  <p:childTnLst>
                                    <p:set>
                                      <p:cBhvr>
                                        <p:cTn id="13" dur="1" fill="hold">
                                          <p:stCondLst>
                                            <p:cond delay="0"/>
                                          </p:stCondLst>
                                        </p:cTn>
                                        <p:tgtEl>
                                          <p:spTgt spid="21507">
                                            <p:txEl>
                                              <p:pRg st="1" end="1"/>
                                            </p:txEl>
                                          </p:spTgt>
                                        </p:tgtEl>
                                        <p:attrNameLst>
                                          <p:attrName>style.visibility</p:attrName>
                                        </p:attrNameLst>
                                      </p:cBhvr>
                                      <p:to>
                                        <p:strVal val="visible"/>
                                      </p:to>
                                    </p:set>
                                    <p:anim calcmode="lin" valueType="num">
                                      <p:cBhvr>
                                        <p:cTn id="14" dur="1000" fill="hold"/>
                                        <p:tgtEl>
                                          <p:spTgt spid="21507">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21507">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21507">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21507">
                                            <p:txEl>
                                              <p:pRg st="1" end="1"/>
                                            </p:txEl>
                                          </p:spTgt>
                                        </p:tgtEl>
                                      </p:cBhvr>
                                    </p:animEffect>
                                  </p:childTnLst>
                                </p:cTn>
                              </p:par>
                              <p:par>
                                <p:cTn id="18" presetID="31" presetClass="entr" presetSubtype="0" fill="hold" nodeType="withEffect">
                                  <p:stCondLst>
                                    <p:cond delay="0"/>
                                  </p:stCondLst>
                                  <p:childTnLst>
                                    <p:set>
                                      <p:cBhvr>
                                        <p:cTn id="19" dur="1" fill="hold">
                                          <p:stCondLst>
                                            <p:cond delay="0"/>
                                          </p:stCondLst>
                                        </p:cTn>
                                        <p:tgtEl>
                                          <p:spTgt spid="21507">
                                            <p:txEl>
                                              <p:pRg st="2" end="2"/>
                                            </p:txEl>
                                          </p:spTgt>
                                        </p:tgtEl>
                                        <p:attrNameLst>
                                          <p:attrName>style.visibility</p:attrName>
                                        </p:attrNameLst>
                                      </p:cBhvr>
                                      <p:to>
                                        <p:strVal val="visible"/>
                                      </p:to>
                                    </p:set>
                                    <p:anim calcmode="lin" valueType="num">
                                      <p:cBhvr>
                                        <p:cTn id="20" dur="1000" fill="hold"/>
                                        <p:tgtEl>
                                          <p:spTgt spid="21507">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21507">
                                            <p:txEl>
                                              <p:pRg st="2" end="2"/>
                                            </p:txEl>
                                          </p:spTgt>
                                        </p:tgtEl>
                                        <p:attrNameLst>
                                          <p:attrName>ppt_h</p:attrName>
                                        </p:attrNameLst>
                                      </p:cBhvr>
                                      <p:tavLst>
                                        <p:tav tm="0">
                                          <p:val>
                                            <p:fltVal val="0"/>
                                          </p:val>
                                        </p:tav>
                                        <p:tav tm="100000">
                                          <p:val>
                                            <p:strVal val="#ppt_h"/>
                                          </p:val>
                                        </p:tav>
                                      </p:tavLst>
                                    </p:anim>
                                    <p:anim calcmode="lin" valueType="num">
                                      <p:cBhvr>
                                        <p:cTn id="22" dur="1000" fill="hold"/>
                                        <p:tgtEl>
                                          <p:spTgt spid="21507">
                                            <p:txEl>
                                              <p:pRg st="2" end="2"/>
                                            </p:txEl>
                                          </p:spTgt>
                                        </p:tgtEl>
                                        <p:attrNameLst>
                                          <p:attrName>style.rotation</p:attrName>
                                        </p:attrNameLst>
                                      </p:cBhvr>
                                      <p:tavLst>
                                        <p:tav tm="0">
                                          <p:val>
                                            <p:fltVal val="90"/>
                                          </p:val>
                                        </p:tav>
                                        <p:tav tm="100000">
                                          <p:val>
                                            <p:fltVal val="0"/>
                                          </p:val>
                                        </p:tav>
                                      </p:tavLst>
                                    </p:anim>
                                    <p:animEffect transition="in" filter="fade">
                                      <p:cBhvr>
                                        <p:cTn id="23" dur="1000"/>
                                        <p:tgtEl>
                                          <p:spTgt spid="21507">
                                            <p:txEl>
                                              <p:pRg st="2" end="2"/>
                                            </p:txEl>
                                          </p:spTgt>
                                        </p:tgtEl>
                                      </p:cBhvr>
                                    </p:animEffect>
                                  </p:childTnLst>
                                </p:cTn>
                              </p:par>
                              <p:par>
                                <p:cTn id="24" presetID="31" presetClass="entr" presetSubtype="0" fill="hold" nodeType="withEffect">
                                  <p:stCondLst>
                                    <p:cond delay="0"/>
                                  </p:stCondLst>
                                  <p:childTnLst>
                                    <p:set>
                                      <p:cBhvr>
                                        <p:cTn id="25" dur="1" fill="hold">
                                          <p:stCondLst>
                                            <p:cond delay="0"/>
                                          </p:stCondLst>
                                        </p:cTn>
                                        <p:tgtEl>
                                          <p:spTgt spid="21507">
                                            <p:txEl>
                                              <p:pRg st="3" end="3"/>
                                            </p:txEl>
                                          </p:spTgt>
                                        </p:tgtEl>
                                        <p:attrNameLst>
                                          <p:attrName>style.visibility</p:attrName>
                                        </p:attrNameLst>
                                      </p:cBhvr>
                                      <p:to>
                                        <p:strVal val="visible"/>
                                      </p:to>
                                    </p:set>
                                    <p:anim calcmode="lin" valueType="num">
                                      <p:cBhvr>
                                        <p:cTn id="26" dur="1000" fill="hold"/>
                                        <p:tgtEl>
                                          <p:spTgt spid="21507">
                                            <p:txEl>
                                              <p:pRg st="3" end="3"/>
                                            </p:txEl>
                                          </p:spTgt>
                                        </p:tgtEl>
                                        <p:attrNameLst>
                                          <p:attrName>ppt_w</p:attrName>
                                        </p:attrNameLst>
                                      </p:cBhvr>
                                      <p:tavLst>
                                        <p:tav tm="0">
                                          <p:val>
                                            <p:fltVal val="0"/>
                                          </p:val>
                                        </p:tav>
                                        <p:tav tm="100000">
                                          <p:val>
                                            <p:strVal val="#ppt_w"/>
                                          </p:val>
                                        </p:tav>
                                      </p:tavLst>
                                    </p:anim>
                                    <p:anim calcmode="lin" valueType="num">
                                      <p:cBhvr>
                                        <p:cTn id="27" dur="1000" fill="hold"/>
                                        <p:tgtEl>
                                          <p:spTgt spid="21507">
                                            <p:txEl>
                                              <p:pRg st="3" end="3"/>
                                            </p:txEl>
                                          </p:spTgt>
                                        </p:tgtEl>
                                        <p:attrNameLst>
                                          <p:attrName>ppt_h</p:attrName>
                                        </p:attrNameLst>
                                      </p:cBhvr>
                                      <p:tavLst>
                                        <p:tav tm="0">
                                          <p:val>
                                            <p:fltVal val="0"/>
                                          </p:val>
                                        </p:tav>
                                        <p:tav tm="100000">
                                          <p:val>
                                            <p:strVal val="#ppt_h"/>
                                          </p:val>
                                        </p:tav>
                                      </p:tavLst>
                                    </p:anim>
                                    <p:anim calcmode="lin" valueType="num">
                                      <p:cBhvr>
                                        <p:cTn id="28" dur="1000" fill="hold"/>
                                        <p:tgtEl>
                                          <p:spTgt spid="21507">
                                            <p:txEl>
                                              <p:pRg st="3" end="3"/>
                                            </p:txEl>
                                          </p:spTgt>
                                        </p:tgtEl>
                                        <p:attrNameLst>
                                          <p:attrName>style.rotation</p:attrName>
                                        </p:attrNameLst>
                                      </p:cBhvr>
                                      <p:tavLst>
                                        <p:tav tm="0">
                                          <p:val>
                                            <p:fltVal val="90"/>
                                          </p:val>
                                        </p:tav>
                                        <p:tav tm="100000">
                                          <p:val>
                                            <p:fltVal val="0"/>
                                          </p:val>
                                        </p:tav>
                                      </p:tavLst>
                                    </p:anim>
                                    <p:animEffect transition="in" filter="fade">
                                      <p:cBhvr>
                                        <p:cTn id="29" dur="1000"/>
                                        <p:tgtEl>
                                          <p:spTgt spid="21507">
                                            <p:txEl>
                                              <p:pRg st="3" end="3"/>
                                            </p:txEl>
                                          </p:spTgt>
                                        </p:tgtEl>
                                      </p:cBhvr>
                                    </p:animEffect>
                                  </p:childTnLst>
                                </p:cTn>
                              </p:par>
                              <p:par>
                                <p:cTn id="30" presetID="31" presetClass="entr" presetSubtype="0" fill="hold" nodeType="withEffect">
                                  <p:stCondLst>
                                    <p:cond delay="0"/>
                                  </p:stCondLst>
                                  <p:childTnLst>
                                    <p:set>
                                      <p:cBhvr>
                                        <p:cTn id="31" dur="1" fill="hold">
                                          <p:stCondLst>
                                            <p:cond delay="0"/>
                                          </p:stCondLst>
                                        </p:cTn>
                                        <p:tgtEl>
                                          <p:spTgt spid="21507">
                                            <p:txEl>
                                              <p:pRg st="4" end="4"/>
                                            </p:txEl>
                                          </p:spTgt>
                                        </p:tgtEl>
                                        <p:attrNameLst>
                                          <p:attrName>style.visibility</p:attrName>
                                        </p:attrNameLst>
                                      </p:cBhvr>
                                      <p:to>
                                        <p:strVal val="visible"/>
                                      </p:to>
                                    </p:set>
                                    <p:anim calcmode="lin" valueType="num">
                                      <p:cBhvr>
                                        <p:cTn id="32" dur="1000" fill="hold"/>
                                        <p:tgtEl>
                                          <p:spTgt spid="21507">
                                            <p:txEl>
                                              <p:pRg st="4" end="4"/>
                                            </p:txEl>
                                          </p:spTgt>
                                        </p:tgtEl>
                                        <p:attrNameLst>
                                          <p:attrName>ppt_w</p:attrName>
                                        </p:attrNameLst>
                                      </p:cBhvr>
                                      <p:tavLst>
                                        <p:tav tm="0">
                                          <p:val>
                                            <p:fltVal val="0"/>
                                          </p:val>
                                        </p:tav>
                                        <p:tav tm="100000">
                                          <p:val>
                                            <p:strVal val="#ppt_w"/>
                                          </p:val>
                                        </p:tav>
                                      </p:tavLst>
                                    </p:anim>
                                    <p:anim calcmode="lin" valueType="num">
                                      <p:cBhvr>
                                        <p:cTn id="33" dur="1000" fill="hold"/>
                                        <p:tgtEl>
                                          <p:spTgt spid="21507">
                                            <p:txEl>
                                              <p:pRg st="4" end="4"/>
                                            </p:txEl>
                                          </p:spTgt>
                                        </p:tgtEl>
                                        <p:attrNameLst>
                                          <p:attrName>ppt_h</p:attrName>
                                        </p:attrNameLst>
                                      </p:cBhvr>
                                      <p:tavLst>
                                        <p:tav tm="0">
                                          <p:val>
                                            <p:fltVal val="0"/>
                                          </p:val>
                                        </p:tav>
                                        <p:tav tm="100000">
                                          <p:val>
                                            <p:strVal val="#ppt_h"/>
                                          </p:val>
                                        </p:tav>
                                      </p:tavLst>
                                    </p:anim>
                                    <p:anim calcmode="lin" valueType="num">
                                      <p:cBhvr>
                                        <p:cTn id="34" dur="1000" fill="hold"/>
                                        <p:tgtEl>
                                          <p:spTgt spid="21507">
                                            <p:txEl>
                                              <p:pRg st="4" end="4"/>
                                            </p:txEl>
                                          </p:spTgt>
                                        </p:tgtEl>
                                        <p:attrNameLst>
                                          <p:attrName>style.rotation</p:attrName>
                                        </p:attrNameLst>
                                      </p:cBhvr>
                                      <p:tavLst>
                                        <p:tav tm="0">
                                          <p:val>
                                            <p:fltVal val="90"/>
                                          </p:val>
                                        </p:tav>
                                        <p:tav tm="100000">
                                          <p:val>
                                            <p:fltVal val="0"/>
                                          </p:val>
                                        </p:tav>
                                      </p:tavLst>
                                    </p:anim>
                                    <p:animEffect transition="in" filter="fade">
                                      <p:cBhvr>
                                        <p:cTn id="35" dur="1000"/>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a:ln w="38100">
            <a:solidFill>
              <a:schemeClr val="bg1"/>
            </a:solidFill>
          </a:ln>
        </p:spPr>
        <p:txBody>
          <a:bodyPr/>
          <a:lstStyle/>
          <a:p>
            <a:pPr algn="ctr">
              <a:defRPr/>
            </a:pPr>
            <a:r>
              <a:rPr lang="en-US" dirty="0" smtClean="0"/>
              <a:t>Global Distribution of Industries</a:t>
            </a:r>
            <a:endParaRPr lang="en-US" dirty="0"/>
          </a:p>
        </p:txBody>
      </p:sp>
      <p:sp>
        <p:nvSpPr>
          <p:cNvPr id="3" name="Content Placeholder 2"/>
          <p:cNvSpPr>
            <a:spLocks noGrp="1"/>
          </p:cNvSpPr>
          <p:nvPr>
            <p:ph idx="1"/>
          </p:nvPr>
        </p:nvSpPr>
        <p:spPr/>
        <p:txBody>
          <a:bodyPr/>
          <a:lstStyle/>
          <a:p>
            <a:pPr marL="0" indent="0" algn="just">
              <a:buFont typeface="Arial" charset="0"/>
              <a:buNone/>
            </a:pPr>
            <a:r>
              <a:rPr lang="en-US" sz="4000" b="1" dirty="0" smtClean="0">
                <a:solidFill>
                  <a:srgbClr val="FFFF00"/>
                </a:solidFill>
              </a:rPr>
              <a:t>Only a few countries have become major industrial economies because they have:</a:t>
            </a:r>
          </a:p>
          <a:p>
            <a:pPr lvl="1" algn="just"/>
            <a:r>
              <a:rPr lang="en-US" sz="3600" dirty="0" smtClean="0"/>
              <a:t>abundant natural resources</a:t>
            </a:r>
          </a:p>
          <a:p>
            <a:pPr lvl="1" algn="just"/>
            <a:r>
              <a:rPr lang="en-US" sz="3600" dirty="0" smtClean="0"/>
              <a:t>favorable relative location</a:t>
            </a:r>
          </a:p>
          <a:p>
            <a:pPr lvl="1" algn="just"/>
            <a:r>
              <a:rPr lang="en-US" sz="3600" dirty="0" smtClean="0"/>
              <a:t>stable political circumstances</a:t>
            </a:r>
          </a:p>
          <a:p>
            <a:pPr marL="0" indent="0">
              <a:buFont typeface="Arial" charset="0"/>
              <a:buNone/>
            </a:pPr>
            <a:endParaRPr lang="en-US" dirty="0" smtClean="0"/>
          </a:p>
        </p:txBody>
      </p:sp>
      <p:pic>
        <p:nvPicPr>
          <p:cNvPr id="22532" name="Picture 7" descr="C:\Users\Owner\AppData\Local\Microsoft\Windows\Temporary Internet Files\Content.IE5\MSJ24HHB\MC900250204[1].wmf"/>
          <p:cNvPicPr>
            <a:picLocks noChangeAspect="1" noChangeArrowheads="1"/>
          </p:cNvPicPr>
          <p:nvPr/>
        </p:nvPicPr>
        <p:blipFill>
          <a:blip r:embed="rId2" cstate="print"/>
          <a:srcRect/>
          <a:stretch>
            <a:fillRect/>
          </a:stretch>
        </p:blipFill>
        <p:spPr bwMode="auto">
          <a:xfrm>
            <a:off x="6797675" y="4419600"/>
            <a:ext cx="1709738" cy="16002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1" end="1"/>
                                            </p:txEl>
                                          </p:spTgt>
                                        </p:tgtEl>
                                      </p:cBhvr>
                                    </p:animEffect>
                                  </p:childTnLst>
                                </p:cTn>
                              </p:par>
                              <p:par>
                                <p:cTn id="18" presetID="31"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2" end="2"/>
                                            </p:txEl>
                                          </p:spTgt>
                                        </p:tgtEl>
                                      </p:cBhvr>
                                    </p:animEffect>
                                  </p:childTnLst>
                                </p:cTn>
                              </p:par>
                              <p:par>
                                <p:cTn id="24" presetID="31"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Override1.xml><?xml version="1.0" encoding="utf-8"?>
<a:themeOverride xmlns:a="http://schemas.openxmlformats.org/drawingml/2006/main">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themeOverride>
</file>

<file path=docProps/app.xml><?xml version="1.0" encoding="utf-8"?>
<Properties xmlns="http://schemas.openxmlformats.org/officeDocument/2006/extended-properties" xmlns:vt="http://schemas.openxmlformats.org/officeDocument/2006/docPropsVTypes">
  <TotalTime>523</TotalTime>
  <Words>1830</Words>
  <Application>Microsoft Office PowerPoint</Application>
  <PresentationFormat>On-screen Show (4:3)</PresentationFormat>
  <Paragraphs>254</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Thatch</vt:lpstr>
      <vt:lpstr>Unit Six: INDUSTRIALIZATION</vt:lpstr>
      <vt:lpstr>CONTEMPORARY PATTERNS AND IMPACTS OF INDUSTRIALIZATION AND DEVELOPMENT</vt:lpstr>
      <vt:lpstr>Globalization</vt:lpstr>
      <vt:lpstr>Globalization</vt:lpstr>
      <vt:lpstr>Globalization</vt:lpstr>
      <vt:lpstr>Globalization</vt:lpstr>
      <vt:lpstr>MAJOR INDUSTRIAL REGIONS</vt:lpstr>
      <vt:lpstr>Global Distribution of Industries</vt:lpstr>
      <vt:lpstr>Global Distribution of Industries</vt:lpstr>
      <vt:lpstr>Global Distribution of Industries</vt:lpstr>
      <vt:lpstr>Primary Industrial Regions</vt:lpstr>
      <vt:lpstr>Slide 12</vt:lpstr>
      <vt:lpstr>Western  and Central Europe</vt:lpstr>
      <vt:lpstr>Western  and Central Europe</vt:lpstr>
      <vt:lpstr>North America</vt:lpstr>
      <vt:lpstr>Slide 16</vt:lpstr>
      <vt:lpstr>North America</vt:lpstr>
      <vt:lpstr>North America</vt:lpstr>
      <vt:lpstr>Slide 19</vt:lpstr>
      <vt:lpstr>Russia and the Other Former Soviet Republics</vt:lpstr>
      <vt:lpstr>Russia and the Other Former Soviet Republics</vt:lpstr>
      <vt:lpstr>Russia and the Other Former Soviet Republics</vt:lpstr>
      <vt:lpstr>Russia and the Other Former Soviet Republics</vt:lpstr>
      <vt:lpstr>Russia and the Other Former Soviet Republics</vt:lpstr>
      <vt:lpstr>Slide 25</vt:lpstr>
      <vt:lpstr>Eastern Asia </vt:lpstr>
      <vt:lpstr>Eastern Asia </vt:lpstr>
      <vt:lpstr>Eastern Asia </vt:lpstr>
      <vt:lpstr>Eastern Asia </vt:lpstr>
      <vt:lpstr>Eastern Asia </vt:lpstr>
      <vt:lpstr>Eastern Asia </vt:lpstr>
      <vt:lpstr>Eastern Asia </vt:lpstr>
      <vt:lpstr>Eastern Asia </vt:lpstr>
      <vt:lpstr>Eastern Asia </vt:lpstr>
      <vt:lpstr>Eastern Asia </vt:lpstr>
      <vt:lpstr>Eastern Asia </vt:lpstr>
      <vt:lpstr>Slide 37</vt:lpstr>
      <vt:lpstr>Eastern Asia </vt:lpstr>
      <vt:lpstr>Eastern Asia </vt:lpstr>
      <vt:lpstr>SECONDARY INDUSTRIAL REGIONS</vt:lpstr>
      <vt:lpstr>Secondary Industrial Regions</vt:lpstr>
      <vt:lpstr>Secondary Industrial Regions</vt:lpstr>
      <vt:lpstr>Maquiladoras</vt:lpstr>
      <vt:lpstr>Maquiladoras</vt:lpstr>
      <vt:lpstr>Maquiladoras</vt:lpstr>
      <vt:lpstr>NAFTA</vt:lpstr>
      <vt:lpstr>NAFTA</vt:lpstr>
      <vt:lpstr>NAFTA</vt:lpstr>
      <vt:lpstr>NAFTA</vt:lpstr>
      <vt:lpstr>INDUSTRIALIZATION AND TERTIARY DEVELOPMENT IN INDIA</vt:lpstr>
      <vt:lpstr>Changes are occurring in India…</vt:lpstr>
      <vt:lpstr>Changes are occurring in India…</vt:lpstr>
      <vt:lpstr>Changes are occurring in India…</vt:lpstr>
      <vt:lpstr>Changes are occurring in India…</vt:lpstr>
      <vt:lpstr>Changes are occurring in India…</vt:lpstr>
      <vt:lpstr>Key Terms and Concepts to  Review for this Session</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Six: INDUSTRIALIZATION</dc:title>
  <dc:creator>Owner</dc:creator>
  <cp:lastModifiedBy>Ethel Wood</cp:lastModifiedBy>
  <cp:revision>34</cp:revision>
  <dcterms:created xsi:type="dcterms:W3CDTF">2011-03-21T18:14:06Z</dcterms:created>
  <dcterms:modified xsi:type="dcterms:W3CDTF">2013-02-07T02:23:17Z</dcterms:modified>
</cp:coreProperties>
</file>