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31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4" r:id="rId26"/>
    <p:sldId id="309" r:id="rId27"/>
    <p:sldId id="284" r:id="rId28"/>
    <p:sldId id="283" r:id="rId29"/>
    <p:sldId id="285" r:id="rId30"/>
    <p:sldId id="286" r:id="rId31"/>
    <p:sldId id="287" r:id="rId32"/>
    <p:sldId id="292" r:id="rId33"/>
    <p:sldId id="293" r:id="rId34"/>
    <p:sldId id="265" r:id="rId35"/>
    <p:sldId id="288" r:id="rId36"/>
    <p:sldId id="289" r:id="rId37"/>
    <p:sldId id="290" r:id="rId38"/>
    <p:sldId id="291" r:id="rId39"/>
    <p:sldId id="294" r:id="rId40"/>
    <p:sldId id="27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1" r:id="rId51"/>
    <p:sldId id="304" r:id="rId52"/>
    <p:sldId id="305" r:id="rId53"/>
    <p:sldId id="306" r:id="rId54"/>
    <p:sldId id="307" r:id="rId55"/>
    <p:sldId id="308" r:id="rId56"/>
    <p:sldId id="260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085045-6B95-4E2F-9018-2B4CDCC8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DCF61F-8ADE-45E6-BF04-0077B75B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2A0608-5F1C-4689-8E94-7769D6AF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F8ECCE-9768-46FA-81D9-F8459FDC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9D8DA4-9BD8-4869-B455-50F2A56E2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ED282209-C61A-4EA5-A084-E436F784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763F76-E391-4593-90FF-6E2C2DCF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B0046D-7740-4FA8-9D5B-1140F5251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A484C7-EA35-44B6-8A0A-45B0973B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36CDCE-014A-4A6D-BC48-D4EFB681E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6C7902-82D3-4B7D-9D10-65E70C1DF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BB1D62-2DBA-44B2-9897-C472A6C14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5122E0-C39A-45A9-9782-75B76EF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125508-723C-405F-8F3C-D5343B913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CF7C75-B84C-449B-9CA6-25301680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EA1A5D-B32D-4947-9BD8-AE66AF67E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EDF76-C8B0-417A-91AC-B5111C2BF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BCA6A857-FFC9-4386-8A50-BE043611B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8A85E3-B7D1-439A-9075-C215437E1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FCC4A8-9A35-4ECE-88DE-799181C5C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0AE6F3-378F-499B-91FF-38D04FE16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43473E-3C79-4FA4-BE19-3448F9CF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8DFE5C7C-912D-4642-934B-C0ABDA1D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795239-DDBF-496B-93D2-128110EA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50E824-7F43-46AC-8F40-B4902363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AC777-6B9B-4040-B5AA-D913D7614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B6F4E6-B3CB-4705-AC3E-3620E61DC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840866-0AB0-4275-8C22-C3DED8914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16F010-6404-41A1-AF95-C5DEA3EB9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4CF6D9-6F0A-4B48-A6E5-E01340751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651A68-5150-4167-B91F-40CC98C0E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6DAD37-B98D-4CBD-B7F7-32B7AA8E9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713646-1AB8-41E0-BBD7-42531B7F4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321D40-B497-4B5E-9BB6-3A0CA7776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63BFAA-47BB-4BC8-8AD8-80DE43BC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93349F-0807-42C6-AF78-6AE1B5C7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446" y="2057400"/>
            <a:ext cx="4671646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Six: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Advanced Placement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Human Geography</a:t>
            </a:r>
          </a:p>
        </p:txBody>
      </p:sp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6248400" y="5181600"/>
            <a:ext cx="2133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rial" pitchFamily="34" charset="0"/>
              </a:rPr>
              <a:t>Session</a:t>
            </a:r>
            <a:r>
              <a:rPr lang="en-US" sz="2000" b="1">
                <a:latin typeface="Arial" pitchFamily="34" charset="0"/>
              </a:rPr>
              <a:t> 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mtClean="0"/>
              <a:t>No formal organization of states exists in </a:t>
            </a:r>
            <a:r>
              <a:rPr lang="en-US" b="1" smtClean="0">
                <a:solidFill>
                  <a:srgbClr val="FFFF00"/>
                </a:solidFill>
              </a:rPr>
              <a:t>East Asia.</a:t>
            </a:r>
          </a:p>
          <a:p>
            <a:pPr algn="just" eaLnBrk="1" hangingPunct="1"/>
            <a:r>
              <a:rPr lang="en-US" smtClean="0"/>
              <a:t>However, </a:t>
            </a:r>
            <a:r>
              <a:rPr lang="en-US" smtClean="0">
                <a:solidFill>
                  <a:srgbClr val="FFFF00"/>
                </a:solidFill>
              </a:rPr>
              <a:t>Japanese companies </a:t>
            </a:r>
            <a:r>
              <a:rPr lang="en-US" smtClean="0"/>
              <a:t>play leading roles in the economies of the countries of that region.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3200" smtClean="0">
                <a:solidFill>
                  <a:schemeClr val="tx1"/>
                </a:solidFill>
              </a:rPr>
              <a:t>East Asia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6042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Important Trading Bloc</a:t>
            </a:r>
          </a:p>
        </p:txBody>
      </p:sp>
      <p:pic>
        <p:nvPicPr>
          <p:cNvPr id="60421" name="Picture 2" descr="C:\Users\Owner\AppData\Local\Microsoft\Windows\Temporary Internet Files\Content.IE5\MSJ24HHB\MC900438066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876800" y="4267200"/>
            <a:ext cx="2362200" cy="762000"/>
          </a:xfrm>
          <a:prstGeom prst="straightConnector1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3276600" y="4767263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/>
              <a:t>East Asia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273050"/>
            <a:ext cx="5867400" cy="5853113"/>
          </a:xfrm>
        </p:spPr>
        <p:txBody>
          <a:bodyPr/>
          <a:lstStyle/>
          <a:p>
            <a:pPr algn="just" eaLnBrk="1" hangingPunct="1"/>
            <a:r>
              <a:rPr lang="en-US" smtClean="0"/>
              <a:t>The rapid economic development of many </a:t>
            </a:r>
            <a:r>
              <a:rPr lang="en-US" b="1" smtClean="0">
                <a:solidFill>
                  <a:srgbClr val="FFFF00"/>
                </a:solidFill>
              </a:rPr>
              <a:t>Pacific Rim </a:t>
            </a:r>
            <a:r>
              <a:rPr lang="en-US" smtClean="0"/>
              <a:t>countries has created a strengthening trade bloc in East Asia in spite of tensions among countries in this region.</a:t>
            </a:r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3200" smtClean="0"/>
              <a:t>East Asia</a:t>
            </a:r>
            <a:endParaRPr sz="3200"/>
          </a:p>
        </p:txBody>
      </p:sp>
      <p:sp>
        <p:nvSpPr>
          <p:cNvPr id="6144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Important Trading Bloc</a:t>
            </a:r>
          </a:p>
        </p:txBody>
      </p:sp>
      <p:pic>
        <p:nvPicPr>
          <p:cNvPr id="61445" name="Picture 2" descr="C:\Users\Owner\AppData\Local\Microsoft\Windows\Temporary Internet Files\Content.IE5\7SOKX3GN\MC9002371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25828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Transnational Corporations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endParaRPr lang="en-US" sz="800" dirty="0" smtClean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Transnational corporations </a:t>
            </a:r>
            <a:r>
              <a:rPr lang="en-US" sz="2800" dirty="0" smtClean="0">
                <a:solidFill>
                  <a:srgbClr val="FFFF00"/>
                </a:solidFill>
              </a:rPr>
              <a:t>operate factories in countries other than the ones in which they are headquartered.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smtClean="0"/>
              <a:t>Most transnational corporations are also </a:t>
            </a:r>
            <a:r>
              <a:rPr lang="en-US" sz="2800" dirty="0" smtClean="0">
                <a:solidFill>
                  <a:srgbClr val="FFFF00"/>
                </a:solidFill>
              </a:rPr>
              <a:t>conglomerate corporations </a:t>
            </a:r>
            <a:r>
              <a:rPr lang="en-US" sz="2800" dirty="0" smtClean="0"/>
              <a:t>comprised of many smaller firms that support the overall industry.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smtClean="0"/>
              <a:t>Most transnational corporations are</a:t>
            </a:r>
            <a:r>
              <a:rPr lang="en-US" sz="2800" dirty="0" smtClean="0">
                <a:solidFill>
                  <a:srgbClr val="FFFF00"/>
                </a:solidFill>
              </a:rPr>
              <a:t> headquartered </a:t>
            </a:r>
            <a:r>
              <a:rPr lang="en-US" sz="2800" dirty="0" smtClean="0"/>
              <a:t>in the U.S., but other are located in Japan or Europe.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Disparities within Trading Blocs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European Union: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600" dirty="0" smtClean="0"/>
              <a:t>Industrialization is concentrated in Germany, France, and the United Kingdom.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600" dirty="0" smtClean="0"/>
              <a:t>Even within those individual countries some areas are more industrialized and richer than others.</a:t>
            </a:r>
          </a:p>
        </p:txBody>
      </p:sp>
      <p:pic>
        <p:nvPicPr>
          <p:cNvPr id="63492" name="Picture 4" descr="C:\Users\Owner\AppData\Local\Microsoft\Windows\Temporary Internet Files\Content.IE5\EQG2G7S1\MP9004280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9400"/>
            <a:ext cx="1239217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Disparities within Trading Blocs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European Union: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 of disparity:  </a:t>
            </a:r>
            <a:r>
              <a:rPr lang="en-US" sz="2600" dirty="0" smtClean="0"/>
              <a:t>In France, wealth and industry are concentrated around Paris.</a:t>
            </a:r>
          </a:p>
          <a:p>
            <a:pPr lvl="2" algn="just" eaLnBrk="1" hangingPunct="1">
              <a:buFont typeface="Arial" charset="0"/>
              <a:buChar char="•"/>
              <a:defRPr/>
            </a:pP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 of disparity:  </a:t>
            </a:r>
            <a:r>
              <a:rPr lang="en-US" sz="2600" dirty="0" smtClean="0"/>
              <a:t>The eastern part of Germany, formerly communist, lags behind the rest of Germany.</a:t>
            </a:r>
            <a:endParaRPr lang="en-US" sz="2600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4125913"/>
            <a:ext cx="1238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Disparities within Trading Blocs</a:t>
            </a:r>
            <a:endParaRPr lang="en-US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762000" y="2044700"/>
            <a:ext cx="5257800" cy="2286000"/>
          </a:xfrm>
        </p:spPr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Example:  </a:t>
            </a:r>
            <a:r>
              <a:rPr lang="en-US" sz="3200" dirty="0" smtClean="0"/>
              <a:t>Within the NAFTA countries, Mexico’s economy lags behind those of the U.S. and Canada.</a:t>
            </a:r>
          </a:p>
        </p:txBody>
      </p:sp>
      <p:pic>
        <p:nvPicPr>
          <p:cNvPr id="65540" name="Picture 5" descr="C:\Users\Owner\AppData\Local\Microsoft\Windows\Temporary Internet Files\Content.IE5\7SOKX3GN\MC9004415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2895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Deindustrialization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Deindustrialization</a:t>
            </a:r>
            <a:r>
              <a:rPr lang="en-US" sz="3200" dirty="0" smtClean="0"/>
              <a:t> refers to the decline in employment in the manufacturing sector of the economy.</a:t>
            </a:r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Deindustrialization </a:t>
            </a:r>
            <a:r>
              <a:rPr lang="en-US" sz="3200" dirty="0" smtClean="0">
                <a:solidFill>
                  <a:srgbClr val="FFFF00"/>
                </a:solidFill>
              </a:rPr>
              <a:t>is commonly found in more developed countries.</a:t>
            </a:r>
          </a:p>
        </p:txBody>
      </p:sp>
      <p:pic>
        <p:nvPicPr>
          <p:cNvPr id="67588" name="Picture 2" descr="C:\Users\Owner\AppData\Local\Microsoft\Windows\Temporary Internet Files\Content.IE5\816OX8L9\MC9000601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24272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sz="3200" dirty="0" smtClean="0"/>
              <a:t>Generally, the number of jobs in the </a:t>
            </a:r>
            <a:r>
              <a:rPr lang="en-US" sz="3200" b="1" dirty="0" smtClean="0">
                <a:solidFill>
                  <a:srgbClr val="FFFF00"/>
                </a:solidFill>
              </a:rPr>
              <a:t>service or tertiary sector</a:t>
            </a:r>
            <a:r>
              <a:rPr lang="en-US" sz="3200" dirty="0" smtClean="0"/>
              <a:t> increases as the percentage of jobs in industry decreases.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2466" name="Picture 2" descr="C:\Users\Owner\AppData\Local\Microsoft\Windows\Temporary Internet Files\Content.IE5\816OX8L9\MC900357021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416299"/>
            <a:ext cx="2396842" cy="2451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Deindustrialization is particular evident in:</a:t>
            </a:r>
          </a:p>
          <a:p>
            <a:pPr lvl="1" eaLnBrk="1" hangingPunct="1"/>
            <a:r>
              <a:rPr lang="en-US" sz="2400" dirty="0" smtClean="0"/>
              <a:t>The United States</a:t>
            </a:r>
          </a:p>
          <a:p>
            <a:pPr lvl="1" eaLnBrk="1" hangingPunct="1"/>
            <a:r>
              <a:rPr lang="en-US" sz="2400" dirty="0" smtClean="0"/>
              <a:t>Europe</a:t>
            </a:r>
          </a:p>
          <a:p>
            <a:pPr lvl="1" eaLnBrk="1" hangingPunct="1"/>
            <a:r>
              <a:rPr lang="en-US" sz="2400" dirty="0" smtClean="0"/>
              <a:t>Japan</a:t>
            </a:r>
          </a:p>
          <a:p>
            <a:pPr lvl="1" eaLnBrk="1" hangingPunct="1"/>
            <a:r>
              <a:rPr lang="en-US" sz="2400" dirty="0" smtClean="0"/>
              <a:t>The economies of the Four Tigers</a:t>
            </a:r>
          </a:p>
        </p:txBody>
      </p:sp>
      <p:pic>
        <p:nvPicPr>
          <p:cNvPr id="69636" name="Picture 3" descr="C:\Users\Owner\AppData\Local\Microsoft\Windows\Temporary Internet Files\Content.IE5\816OX8L9\MC900326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182562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C:\Users\Owner\AppData\Local\Microsoft\Windows\Temporary Internet Files\Content.IE5\816OX8L9\MC9000788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56088"/>
            <a:ext cx="257175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5" descr="C:\Users\Owner\AppData\Local\Microsoft\Windows\Temporary Internet Files\Content.IE5\M7A4I806\MC900326946[1].wmf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102225" y="4114800"/>
            <a:ext cx="18176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INEQUALITIES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Deindustrialization:  A Cause for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sz="2800" dirty="0" smtClean="0"/>
              <a:t>Some suggest that </a:t>
            </a:r>
            <a:r>
              <a:rPr lang="en-US" sz="3200" b="1" dirty="0" smtClean="0">
                <a:solidFill>
                  <a:srgbClr val="FFFF00"/>
                </a:solidFill>
              </a:rPr>
              <a:t>deindustrialization</a:t>
            </a:r>
            <a:r>
              <a:rPr lang="en-US" sz="2800" dirty="0" smtClean="0"/>
              <a:t> is the result of the globalization of </a:t>
            </a:r>
            <a:r>
              <a:rPr lang="en-US" sz="2800" dirty="0" smtClean="0"/>
              <a:t>markets as trade </a:t>
            </a:r>
            <a:r>
              <a:rPr lang="en-US" sz="2800" dirty="0" smtClean="0"/>
              <a:t>between advanced economies and the developing </a:t>
            </a:r>
            <a:r>
              <a:rPr lang="en-US" sz="2800" dirty="0" smtClean="0"/>
              <a:t>world has grown.</a:t>
            </a:r>
            <a:endParaRPr lang="en-US" sz="2800" dirty="0" smtClean="0"/>
          </a:p>
        </p:txBody>
      </p:sp>
      <p:pic>
        <p:nvPicPr>
          <p:cNvPr id="63490" name="Picture 2" descr="C:\Users\Owner\AppData\Local\Microsoft\Windows\Temporary Internet Files\Content.IE5\POZSG6VI\MP900433139[1]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667000" y="1447800"/>
            <a:ext cx="3962400" cy="2335213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Deindustrialization:  A Cause for Concern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smtClean="0"/>
              <a:t>Critics believe that the fast growth of </a:t>
            </a:r>
            <a:r>
              <a:rPr lang="en-US" sz="2800" b="1" smtClean="0">
                <a:solidFill>
                  <a:srgbClr val="FFFF00"/>
                </a:solidFill>
              </a:rPr>
              <a:t>labor-intensive manufacturing </a:t>
            </a:r>
            <a:r>
              <a:rPr lang="en-US" sz="2800" smtClean="0"/>
              <a:t>industries in LDCs is displacing the jobs of workers in advanced economies.</a:t>
            </a:r>
          </a:p>
        </p:txBody>
      </p:sp>
      <p:pic>
        <p:nvPicPr>
          <p:cNvPr id="60418" name="Picture 2" descr="C:\Users\Owner\AppData\Local\Microsoft\Windows\Temporary Internet Files\Content.IE5\M7A4I806\MC9003542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23807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Deindustrialization:  Some Optimism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Some believe that the adjustments between </a:t>
            </a:r>
            <a:r>
              <a:rPr lang="en-US" sz="2800" b="1" dirty="0" smtClean="0">
                <a:solidFill>
                  <a:srgbClr val="FFFF00"/>
                </a:solidFill>
              </a:rPr>
              <a:t>industrial and service sectors </a:t>
            </a:r>
            <a:r>
              <a:rPr lang="en-US" sz="2800" dirty="0" smtClean="0"/>
              <a:t>will work themselves through without interference.</a:t>
            </a:r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r>
              <a:rPr lang="en-US" sz="2800" dirty="0" smtClean="0"/>
              <a:t>Advances in the service sector, rather than in the manufacturing sector, are likely to encourage </a:t>
            </a:r>
            <a:r>
              <a:rPr lang="en-US" sz="2800" b="1" dirty="0" smtClean="0">
                <a:solidFill>
                  <a:srgbClr val="FFFF00"/>
                </a:solidFill>
              </a:rPr>
              <a:t>rising standards  of living </a:t>
            </a:r>
            <a:r>
              <a:rPr lang="en-US" sz="2800" dirty="0" smtClean="0"/>
              <a:t>in advanced economies.</a:t>
            </a:r>
          </a:p>
        </p:txBody>
      </p:sp>
      <p:pic>
        <p:nvPicPr>
          <p:cNvPr id="64514" name="Picture 2" descr="C:\Users\Owner\AppData\Local\Microsoft\Windows\Temporary Internet Files\Content.IE5\7SOKX3GN\MP900448798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CHALLENGES FOR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LESS DEVELOPED COUNTRIES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0"/>
            <a:ext cx="8229600" cy="2362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Industrial development not only lifts the value of exports, it generates money to buy other products.</a:t>
            </a:r>
            <a:endParaRPr lang="en-US" sz="4000" dirty="0"/>
          </a:p>
        </p:txBody>
      </p:sp>
      <p:pic>
        <p:nvPicPr>
          <p:cNvPr id="73731" name="Picture 2" descr="C:\Users\Owner\AppData\Local\Microsoft\Windows\Temporary Internet Files\Content.IE5\MSJ24HHB\MC9001883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6" y="1219200"/>
            <a:ext cx="18129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Problems Encountered by LDCs</a:t>
            </a:r>
            <a:endParaRPr lang="en-US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Distance from markets</a:t>
            </a:r>
          </a:p>
          <a:p>
            <a:pPr eaLnBrk="1" hangingPunct="1">
              <a:defRPr/>
            </a:pPr>
            <a:r>
              <a:rPr lang="en-US" sz="3200" dirty="0" smtClean="0"/>
              <a:t>Inadequate infrastructure</a:t>
            </a:r>
          </a:p>
          <a:p>
            <a:pPr eaLnBrk="1" hangingPunct="1">
              <a:defRPr/>
            </a:pPr>
            <a:r>
              <a:rPr lang="en-US" sz="3200" dirty="0" smtClean="0"/>
              <a:t>Competition with existing manufacturers in other countries</a:t>
            </a:r>
          </a:p>
        </p:txBody>
      </p:sp>
      <p:pic>
        <p:nvPicPr>
          <p:cNvPr id="74756" name="Picture 2" descr="C:\Users\Owner\AppData\Local\Microsoft\Windows\Temporary Internet Files\Content.IE5\7SOKX3GN\MP90044672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54200"/>
            <a:ext cx="17748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00400"/>
            <a:ext cx="7315200" cy="2667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/>
              <a:t>Less developed countries face the </a:t>
            </a:r>
            <a:r>
              <a:rPr lang="en-US" dirty="0" smtClean="0">
                <a:solidFill>
                  <a:srgbClr val="FFFF00"/>
                </a:solidFill>
              </a:rPr>
              <a:t>challenge </a:t>
            </a:r>
            <a:r>
              <a:rPr lang="en-US" b="0" dirty="0" smtClean="0"/>
              <a:t>of reducing the disparities between their economies and those of more developed countries.</a:t>
            </a:r>
            <a:endParaRPr lang="en-US" b="0" dirty="0"/>
          </a:p>
        </p:txBody>
      </p:sp>
      <p:pic>
        <p:nvPicPr>
          <p:cNvPr id="76803" name="Picture 2" descr="C:\Users\Owner\AppData\Local\Microsoft\Windows\Temporary Internet Files\Content.IE5\7SOKX3GN\MC900215484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81400" y="990600"/>
            <a:ext cx="22415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>
                <a:solidFill>
                  <a:srgbClr val="FFFF00"/>
                </a:solidFill>
              </a:rPr>
              <a:t>Wealthy consumers in MDCs are generally far away, so industrializing countries have had to invest scarce resources in constructing and subsidizing transportation facilities such as:</a:t>
            </a:r>
          </a:p>
          <a:p>
            <a:pPr lvl="2" eaLnBrk="1" hangingPunct="1"/>
            <a:r>
              <a:rPr lang="en-US" sz="2800" dirty="0" smtClean="0"/>
              <a:t>airports</a:t>
            </a:r>
          </a:p>
          <a:p>
            <a:pPr lvl="2" eaLnBrk="1" hangingPunct="1"/>
            <a:r>
              <a:rPr lang="en-US" sz="2800" dirty="0" smtClean="0"/>
              <a:t>docks</a:t>
            </a:r>
          </a:p>
          <a:p>
            <a:pPr lvl="2" eaLnBrk="1" hangingPunct="1"/>
            <a:r>
              <a:rPr lang="en-US" sz="2800" dirty="0" smtClean="0"/>
              <a:t>ships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2800" smtClean="0"/>
              <a:t>Distance from Markets</a:t>
            </a:r>
            <a:endParaRPr sz="2800"/>
          </a:p>
        </p:txBody>
      </p:sp>
      <p:pic>
        <p:nvPicPr>
          <p:cNvPr id="77828" name="Picture 2" descr="C:\Users\Owner\AppData\Local\Microsoft\Windows\Temporary Internet Files\Content.IE5\MSJ24HHB\MC900183448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943600" y="3733800"/>
            <a:ext cx="240506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Support services for industrial development are often lacking in LDCs.</a:t>
            </a:r>
          </a:p>
          <a:p>
            <a:pPr eaLnBrk="1" hangingPunct="1"/>
            <a:r>
              <a:rPr lang="en-US" dirty="0" smtClean="0"/>
              <a:t>These services include:</a:t>
            </a:r>
          </a:p>
          <a:p>
            <a:pPr lvl="2" eaLnBrk="1" hangingPunct="1"/>
            <a:r>
              <a:rPr lang="en-US" dirty="0" smtClean="0"/>
              <a:t>transportation</a:t>
            </a:r>
          </a:p>
          <a:p>
            <a:pPr lvl="2" eaLnBrk="1" hangingPunct="1"/>
            <a:r>
              <a:rPr lang="en-US" dirty="0" smtClean="0"/>
              <a:t>communications</a:t>
            </a:r>
          </a:p>
          <a:p>
            <a:pPr lvl="2" eaLnBrk="1" hangingPunct="1"/>
            <a:r>
              <a:rPr lang="en-US" dirty="0" smtClean="0"/>
              <a:t>equipment production</a:t>
            </a:r>
          </a:p>
          <a:p>
            <a:pPr lvl="2" eaLnBrk="1" hangingPunct="1"/>
            <a:r>
              <a:rPr lang="en-US" dirty="0" smtClean="0"/>
              <a:t>fewer schools and universities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2800" smtClean="0"/>
              <a:t>Inadequate infrastructure</a:t>
            </a:r>
            <a:endParaRPr sz="2800"/>
          </a:p>
        </p:txBody>
      </p:sp>
      <p:pic>
        <p:nvPicPr>
          <p:cNvPr id="78852" name="Picture 2" descr="C:\Users\Owner\AppData\Local\Microsoft\Windows\Temporary Internet Files\Content.IE5\POZSG6VI\MC9000902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24400"/>
            <a:ext cx="22955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US" sz="360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360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360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360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sz="3600" smtClean="0">
                <a:solidFill>
                  <a:srgbClr val="FFFF00"/>
                </a:solidFill>
              </a:rPr>
              <a:t>The control exerted by transnational corporations headquartered in MDCs, but doing business globally, is a problem for LDCs.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81200"/>
            <a:ext cx="2377440" cy="1676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400" smtClean="0"/>
              <a:t>Competition with Existing Manufacturers in Other Countries</a:t>
            </a:r>
            <a:endParaRPr sz="2400"/>
          </a:p>
        </p:txBody>
      </p:sp>
      <p:pic>
        <p:nvPicPr>
          <p:cNvPr id="57347" name="Picture 3" descr="C:\Users\Owner\AppData\Local\Microsoft\Windows\Temporary Internet Files\Content.IE5\LTLN4AAN\MC900238999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3301228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3154362"/>
          </a:xfr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/>
              <a:t>The Industrial Revolution set in motion dramatic global inequalities that exist among people and nations today.</a:t>
            </a:r>
            <a:endParaRPr lang="en-US" sz="4800" dirty="0"/>
          </a:p>
        </p:txBody>
      </p:sp>
      <p:pic>
        <p:nvPicPr>
          <p:cNvPr id="79874" name="Picture 2" descr="C:\Users\Owner\AppData\Local\Microsoft\Windows\Temporary Internet Files\Content.IE5\VB892845\MC9102169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"/>
            <a:ext cx="3316288" cy="208597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152400" y="1993189"/>
            <a:ext cx="2377440" cy="16644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400"/>
              <a:t>Competition with Existing Manufacturers in Other Countries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just" eaLnBrk="1" hangingPunct="1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Transnational corporations </a:t>
            </a:r>
            <a:r>
              <a:rPr lang="en-US" sz="2800" dirty="0" smtClean="0"/>
              <a:t>have</a:t>
            </a:r>
          </a:p>
          <a:p>
            <a:pPr algn="just" eaLnBrk="1" hangingPunct="1">
              <a:buNone/>
              <a:defRPr/>
            </a:pPr>
            <a:r>
              <a:rPr lang="en-US" sz="2800" dirty="0" smtClean="0"/>
              <a:t>used low-cost labor in LDCs but have</a:t>
            </a:r>
          </a:p>
          <a:p>
            <a:pPr algn="just" eaLnBrk="1" hangingPunct="1">
              <a:buNone/>
              <a:defRPr/>
            </a:pPr>
            <a:r>
              <a:rPr lang="en-US" sz="2800" dirty="0" smtClean="0"/>
              <a:t>kept highly skilled jobs in the MDCs,</a:t>
            </a:r>
          </a:p>
          <a:p>
            <a:pPr algn="just" eaLnBrk="1" hangingPunct="1">
              <a:buNone/>
              <a:defRPr/>
            </a:pPr>
            <a:r>
              <a:rPr lang="en-US" sz="2800" dirty="0" smtClean="0"/>
              <a:t>a phenomenon known as </a:t>
            </a:r>
            <a:r>
              <a:rPr lang="en-US" sz="2800" b="1" dirty="0" smtClean="0">
                <a:solidFill>
                  <a:srgbClr val="FFFF00"/>
                </a:solidFill>
              </a:rPr>
              <a:t>the</a:t>
            </a:r>
          </a:p>
          <a:p>
            <a:pPr algn="just" eaLnBrk="1" hangingPunct="1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international division of labor.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0900" name="Picture 3" descr="C:\Users\Owner\AppData\Local\Microsoft\Windows\Temporary Internet Files\Content.IE5\MSJ24HHB\MC900183768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953000" y="254000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b="1" dirty="0" smtClean="0">
                <a:solidFill>
                  <a:srgbClr val="FFFF00"/>
                </a:solidFill>
              </a:rPr>
              <a:t>The international division of labor is a process that:</a:t>
            </a:r>
          </a:p>
          <a:p>
            <a:pPr lvl="1" algn="just" eaLnBrk="1" hangingPunct="1"/>
            <a:r>
              <a:rPr lang="en-US" dirty="0" smtClean="0"/>
              <a:t>keeps global inequalities in place</a:t>
            </a:r>
          </a:p>
          <a:p>
            <a:pPr lvl="1" algn="just" eaLnBrk="1" hangingPunct="1"/>
            <a:r>
              <a:rPr lang="en-US" dirty="0" smtClean="0"/>
              <a:t>discourages new industries from developing in LDCs</a:t>
            </a:r>
          </a:p>
          <a:p>
            <a:pPr lvl="1" algn="just" eaLnBrk="1" hangingPunct="1"/>
            <a:r>
              <a:rPr lang="en-US" dirty="0" smtClean="0"/>
              <a:t>prevents wealth from flowing from MDCs to LDCs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1600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2400"/>
              <a:t>Competition with Existing Manufacturers in Other Countries</a:t>
            </a:r>
          </a:p>
        </p:txBody>
      </p:sp>
      <p:pic>
        <p:nvPicPr>
          <p:cNvPr id="89090" name="Picture 2" descr="C:\Users\Owner\AppData\Local\Microsoft\Windows\Temporary Internet Files\Content.IE5\816OX8L9\MC9003030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363" y="4191000"/>
            <a:ext cx="2062162" cy="2017713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INDUSTRIALIZATION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THE ENVIRONMENT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Industrialization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5486400" cy="205740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en-US" sz="3200" smtClean="0"/>
              <a:t>As a result of the Industrial Revolution, </a:t>
            </a:r>
            <a:r>
              <a:rPr lang="en-US" sz="3200" smtClean="0">
                <a:solidFill>
                  <a:srgbClr val="FFFF00"/>
                </a:solidFill>
              </a:rPr>
              <a:t>coal replaced wood </a:t>
            </a:r>
            <a:r>
              <a:rPr lang="en-US" sz="3200" smtClean="0"/>
              <a:t>as the leading energy source in North America and Western Europe.</a:t>
            </a:r>
          </a:p>
        </p:txBody>
      </p:sp>
      <p:pic>
        <p:nvPicPr>
          <p:cNvPr id="83972" name="Picture 2" descr="C:\Users\Owner\AppData\Local\Microsoft\Windows\Temporary Internet Files\Content.IE5\816OX8L9\MC9000546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339883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Industrialization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The change from wood to coal </a:t>
            </a:r>
            <a:r>
              <a:rPr lang="en-US" sz="3200" dirty="0" smtClean="0"/>
              <a:t>relieved </a:t>
            </a:r>
            <a:r>
              <a:rPr lang="en-US" sz="3200" dirty="0" smtClean="0"/>
              <a:t>the environmental pressure of </a:t>
            </a:r>
            <a:r>
              <a:rPr lang="en-US" sz="3200" b="1" dirty="0" smtClean="0">
                <a:solidFill>
                  <a:srgbClr val="FFFF00"/>
                </a:solidFill>
              </a:rPr>
              <a:t>deforestation.</a:t>
            </a:r>
          </a:p>
          <a:p>
            <a:pPr algn="just" eaLnBrk="1" hangingPunct="1"/>
            <a:r>
              <a:rPr lang="en-US" sz="3200" dirty="0" smtClean="0">
                <a:solidFill>
                  <a:srgbClr val="FFFF00"/>
                </a:solidFill>
              </a:rPr>
              <a:t>However, it increased the likelihood that coal, and eventually petroleum and natural gas, would be depleted as natural resources.</a:t>
            </a:r>
          </a:p>
        </p:txBody>
      </p:sp>
      <p:pic>
        <p:nvPicPr>
          <p:cNvPr id="66562" name="Picture 2" descr="C:\Users\Owner\AppData\Local\Microsoft\Windows\Temporary Internet Files\Content.IE5\M7A4I806\MC9004373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45000"/>
            <a:ext cx="1831975" cy="1676400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Industrialization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	Population growth has added to the problem but energy use in MDCs is far greater than it is in LDCs.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86020" name="Picture 2" descr="C:\Users\Owner\AppData\Local\Microsoft\Windows\Temporary Internet Files\Content.IE5\POZSG6VI\MC9004343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43300"/>
            <a:ext cx="2757488" cy="2438400"/>
          </a:xfrm>
          <a:prstGeom prst="rect">
            <a:avLst/>
          </a:prstGeom>
          <a:noFill/>
          <a:ln w="76200">
            <a:solidFill>
              <a:schemeClr val="bg1"/>
            </a:solidFill>
            <a:prstDash val="lgDash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Industrialization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81200"/>
            <a:ext cx="6311900" cy="3429000"/>
          </a:xfrm>
        </p:spPr>
        <p:txBody>
          <a:bodyPr/>
          <a:lstStyle/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Fossil fuels </a:t>
            </a:r>
            <a:r>
              <a:rPr lang="en-US" sz="2800" dirty="0" smtClean="0">
                <a:solidFill>
                  <a:schemeClr val="tx1"/>
                </a:solidFill>
              </a:rPr>
              <a:t>–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i</a:t>
            </a:r>
            <a:r>
              <a:rPr lang="en-US" sz="2800" dirty="0" smtClean="0"/>
              <a:t>ncluding </a:t>
            </a:r>
            <a:r>
              <a:rPr lang="en-US" sz="2800" dirty="0" smtClean="0"/>
              <a:t>coal, petroleum, and natural gas – are residues of plants and animals that were buried millions of years ago.</a:t>
            </a:r>
          </a:p>
          <a:p>
            <a:pPr algn="just" eaLnBrk="1" hangingPunct="1"/>
            <a:r>
              <a:rPr lang="en-US" sz="2800" dirty="0" smtClean="0">
                <a:solidFill>
                  <a:srgbClr val="FFFF00"/>
                </a:solidFill>
              </a:rPr>
              <a:t>The world faces an energy problem because fossil fuels, especially petroleum, are rapidly being depleted.</a:t>
            </a:r>
          </a:p>
        </p:txBody>
      </p:sp>
      <p:pic>
        <p:nvPicPr>
          <p:cNvPr id="90115" name="Picture 3" descr="C:\Users\Owner\AppData\Local\Microsoft\Windows\Temporary Internet Files\Content.IE5\M7A4I806\MC9004378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9271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Fossil Fuel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just" eaLnBrk="1" hangingPunct="1"/>
            <a:r>
              <a:rPr lang="en-US" sz="2800" smtClean="0"/>
              <a:t>Energy deposits that have been discovered are called </a:t>
            </a:r>
            <a:r>
              <a:rPr lang="en-US" sz="2800" smtClean="0">
                <a:solidFill>
                  <a:srgbClr val="FFFF00"/>
                </a:solidFill>
              </a:rPr>
              <a:t>proven reserves.</a:t>
            </a:r>
          </a:p>
          <a:p>
            <a:pPr algn="just" eaLnBrk="1" hangingPunct="1"/>
            <a:r>
              <a:rPr lang="en-US" sz="2800" smtClean="0"/>
              <a:t>We do not know how many </a:t>
            </a:r>
            <a:r>
              <a:rPr lang="en-US" sz="2800" smtClean="0">
                <a:solidFill>
                  <a:srgbClr val="FFFF00"/>
                </a:solidFill>
              </a:rPr>
              <a:t>potential (undiscovered) reserves </a:t>
            </a:r>
            <a:r>
              <a:rPr lang="en-US" sz="2800" smtClean="0"/>
              <a:t>there are.</a:t>
            </a:r>
          </a:p>
          <a:p>
            <a:pPr algn="just" eaLnBrk="1" hangingPunct="1"/>
            <a:r>
              <a:rPr lang="en-US" sz="2800" smtClean="0">
                <a:solidFill>
                  <a:srgbClr val="FFFF00"/>
                </a:solidFill>
              </a:rPr>
              <a:t>Petroleum </a:t>
            </a:r>
            <a:r>
              <a:rPr lang="en-US" sz="2800" smtClean="0"/>
              <a:t>is being consumed at a more rapid rate than it is being found.</a:t>
            </a:r>
          </a:p>
        </p:txBody>
      </p:sp>
      <p:pic>
        <p:nvPicPr>
          <p:cNvPr id="69635" name="Picture 3" descr="C:\Users\Owner\AppData\Local\Microsoft\Windows\Temporary Internet Files\Content.IE5\7SOKX3GN\MP9004372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2362200" cy="1581150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11350" y="1431925"/>
          <a:ext cx="5861050" cy="4359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78"/>
                <a:gridCol w="2921672"/>
              </a:tblGrid>
              <a:tr h="396298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Country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United States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20,700,000 </a:t>
                      </a:r>
                      <a:r>
                        <a:rPr lang="en-US" sz="1400" dirty="0" err="1">
                          <a:effectLst/>
                        </a:rPr>
                        <a:t>bbl</a:t>
                      </a:r>
                      <a:r>
                        <a:rPr lang="en-US" sz="1400" dirty="0">
                          <a:effectLst/>
                        </a:rPr>
                        <a:t>/day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China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6,534,000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Japan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5,578,000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Germany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2,650,000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Russia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2,500,000 </a:t>
                      </a:r>
                      <a:r>
                        <a:rPr lang="en-US" sz="1400" dirty="0" err="1">
                          <a:effectLst/>
                        </a:rPr>
                        <a:t>bbl</a:t>
                      </a:r>
                      <a:r>
                        <a:rPr lang="en-US" sz="1400" dirty="0">
                          <a:effectLst/>
                        </a:rPr>
                        <a:t>/day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India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2,450,000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Canada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2,294,000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South </a:t>
                      </a:r>
                      <a:r>
                        <a:rPr lang="en-US" sz="1600" dirty="0">
                          <a:effectLst/>
                        </a:rPr>
                        <a:t>Korea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2,149,000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</a:rPr>
                        <a:t>Brazil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2,100,000 bbl/day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96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France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1,970,000 </a:t>
                      </a:r>
                      <a:r>
                        <a:rPr lang="en-US" sz="1400" dirty="0" err="1">
                          <a:effectLst/>
                        </a:rPr>
                        <a:t>bbl</a:t>
                      </a:r>
                      <a:r>
                        <a:rPr lang="en-US" sz="1400" dirty="0">
                          <a:effectLst/>
                        </a:rPr>
                        <a:t>/day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89128" name="TextBox 4"/>
          <p:cNvSpPr txBox="1">
            <a:spLocks noChangeArrowheads="1"/>
          </p:cNvSpPr>
          <p:nvPr/>
        </p:nvSpPr>
        <p:spPr bwMode="auto">
          <a:xfrm>
            <a:off x="1752600" y="533400"/>
            <a:ext cx="6019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TOP CONSUMERS OF OIL</a:t>
            </a:r>
          </a:p>
        </p:txBody>
      </p:sp>
      <p:sp>
        <p:nvSpPr>
          <p:cNvPr id="89129" name="TextBox 5"/>
          <p:cNvSpPr txBox="1">
            <a:spLocks noChangeArrowheads="1"/>
          </p:cNvSpPr>
          <p:nvPr/>
        </p:nvSpPr>
        <p:spPr bwMode="auto">
          <a:xfrm>
            <a:off x="762000" y="6084888"/>
            <a:ext cx="335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 NationMaster.com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Consumption of Fossil Fuels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200" smtClean="0">
                <a:solidFill>
                  <a:srgbClr val="FFFF00"/>
                </a:solidFill>
              </a:rPr>
              <a:t>MDCs, with about 25% of the world’s population, consume about 75% of the world’s fossil fuels.</a:t>
            </a:r>
          </a:p>
        </p:txBody>
      </p:sp>
      <p:pic>
        <p:nvPicPr>
          <p:cNvPr id="70659" name="Picture 3" descr="C:\Users\Owner\AppData\Local\Microsoft\Windows\Temporary Internet Files\Content.IE5\MSJ24HHB\MC9001498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27289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Today…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algn="just"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3200" dirty="0" smtClean="0"/>
              <a:t>An increasingly </a:t>
            </a:r>
            <a:r>
              <a:rPr lang="en-US" sz="3200" b="1" dirty="0" smtClean="0">
                <a:solidFill>
                  <a:srgbClr val="FFFF00"/>
                </a:solidFill>
              </a:rPr>
              <a:t>integrated global economy </a:t>
            </a:r>
            <a:r>
              <a:rPr lang="en-US" sz="3200" dirty="0" smtClean="0"/>
              <a:t>provides challenges for all countries, despite their levels of development.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The problems for more developed countries generally differ from those of less developed countries.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4276" name="Picture 2" descr="C:\Users\Owner\AppData\Local\Microsoft\Windows\Temporary Internet Files\Content.IE5\LTLN4AAN\MC9002953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"/>
            <a:ext cx="1835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Consumption of 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159000"/>
            <a:ext cx="4876800" cy="2819400"/>
          </a:xfrm>
          <a:ln w="76200">
            <a:solidFill>
              <a:schemeClr val="bg1">
                <a:lumMod val="95000"/>
                <a:lumOff val="5000"/>
              </a:schemeClr>
            </a:solidFill>
            <a:prstDash val="lgDash"/>
          </a:ln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sz="3000" dirty="0" smtClean="0"/>
              <a:t>As countries with large populations, such as </a:t>
            </a:r>
            <a:r>
              <a:rPr lang="en-US" sz="3000" dirty="0" smtClean="0">
                <a:solidFill>
                  <a:srgbClr val="FFFF00"/>
                </a:solidFill>
              </a:rPr>
              <a:t>China and India</a:t>
            </a:r>
            <a:r>
              <a:rPr lang="en-US" sz="3000" dirty="0" smtClean="0"/>
              <a:t>, develop industries, their share of the world’s consumption of energy is increasing.</a:t>
            </a:r>
            <a:endParaRPr lang="en-US" sz="3000" dirty="0"/>
          </a:p>
        </p:txBody>
      </p:sp>
      <p:pic>
        <p:nvPicPr>
          <p:cNvPr id="91140" name="Picture 2" descr="C:\Users\Owner\AppData\Local\Microsoft\Windows\Temporary Internet Files\Content.IE5\MSJ24HHB\MC9003355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11400"/>
            <a:ext cx="293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INDUSTRIAL POLLUTION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Industrial products have greatly added to the overall pollution of air, water, and land resources on Earth.</a:t>
            </a:r>
            <a:endParaRPr lang="en-US" sz="4000" dirty="0"/>
          </a:p>
        </p:txBody>
      </p:sp>
      <p:pic>
        <p:nvPicPr>
          <p:cNvPr id="72706" name="Picture 2" descr="C:\Users\Owner\AppData\Local\Microsoft\Windows\Temporary Internet Files\Content.IE5\LTLN4AAN\MP9004486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3200400" cy="2130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Global Warming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000" dirty="0" smtClean="0">
                <a:solidFill>
                  <a:srgbClr val="FFFF00"/>
                </a:solidFill>
              </a:rPr>
              <a:t>Global warming </a:t>
            </a:r>
            <a:r>
              <a:rPr lang="en-US" sz="3000" dirty="0" smtClean="0"/>
              <a:t>is the increase in earth’s temperature caused primarily by the burning of fossil fuels.</a:t>
            </a:r>
          </a:p>
          <a:p>
            <a:pPr algn="just" eaLnBrk="1" hangingPunct="1"/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FF00"/>
                </a:solidFill>
              </a:rPr>
              <a:t>greenhouse effect </a:t>
            </a:r>
            <a:r>
              <a:rPr lang="en-US" sz="3000" dirty="0" smtClean="0"/>
              <a:t>is an anticipated warming of earth’s surface that could melt the polar icecaps and raise the level of the oceans enough to destroy coastal cities.</a:t>
            </a:r>
          </a:p>
        </p:txBody>
      </p:sp>
      <p:pic>
        <p:nvPicPr>
          <p:cNvPr id="73732" name="Picture 4" descr="C:\Users\Owner\AppData\Local\Microsoft\Windows\Temporary Internet Files\Content.IE5\MSJ24HHB\MP9004373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163169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3657600"/>
            <a:ext cx="8229600" cy="2667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800" dirty="0" smtClean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smtClean="0"/>
              <a:t>Another by-product of air pollution is </a:t>
            </a:r>
            <a:r>
              <a:rPr lang="en-US" sz="2800" dirty="0" smtClean="0">
                <a:solidFill>
                  <a:srgbClr val="FFFF00"/>
                </a:solidFill>
              </a:rPr>
              <a:t>acid rain,</a:t>
            </a:r>
            <a:r>
              <a:rPr lang="en-US" sz="2800" dirty="0" smtClean="0"/>
              <a:t> which forms when sulfur dioxide and nitrogen oxides are released into the atmosphere by </a:t>
            </a:r>
            <a:r>
              <a:rPr lang="en-US" sz="2800" dirty="0" smtClean="0">
                <a:solidFill>
                  <a:srgbClr val="FFFF00"/>
                </a:solidFill>
              </a:rPr>
              <a:t>burning fossil fuels.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Pollutants </a:t>
            </a:r>
            <a:r>
              <a:rPr lang="en-US" sz="2800" dirty="0" smtClean="0"/>
              <a:t>eventually make their way into lakes and streams.</a:t>
            </a:r>
            <a:endParaRPr lang="en-US" sz="2800" dirty="0"/>
          </a:p>
        </p:txBody>
      </p:sp>
      <p:pic>
        <p:nvPicPr>
          <p:cNvPr id="95236" name="Picture 2" descr="C:\Users\Owner\AppData\Local\Microsoft\Windows\Temporary Internet Files\Content.IE5\816OX8L9\MC9000145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1482725"/>
            <a:ext cx="13271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Results include:</a:t>
            </a:r>
          </a:p>
          <a:p>
            <a:pPr lvl="1" eaLnBrk="1" hangingPunct="1"/>
            <a:r>
              <a:rPr lang="en-US" sz="3200" dirty="0" smtClean="0"/>
              <a:t>corrosion of buildings and monuments</a:t>
            </a:r>
          </a:p>
          <a:p>
            <a:pPr lvl="1" eaLnBrk="1" hangingPunct="1"/>
            <a:r>
              <a:rPr lang="en-US" sz="3200" dirty="0" smtClean="0"/>
              <a:t>stunted growth of forests</a:t>
            </a:r>
          </a:p>
          <a:p>
            <a:pPr lvl="1" eaLnBrk="1" hangingPunct="1"/>
            <a:r>
              <a:rPr lang="en-US" sz="3200" dirty="0" smtClean="0"/>
              <a:t>death of fish</a:t>
            </a:r>
          </a:p>
          <a:p>
            <a:pPr lvl="1" eaLnBrk="1" hangingPunct="1"/>
            <a:r>
              <a:rPr lang="en-US" sz="3200" dirty="0" smtClean="0"/>
              <a:t>loss of crops</a:t>
            </a:r>
          </a:p>
        </p:txBody>
      </p:sp>
      <p:pic>
        <p:nvPicPr>
          <p:cNvPr id="96260" name="Picture 6" descr="C:\Users\Owner\AppData\Local\Microsoft\Windows\Temporary Internet Files\Content.IE5\LTLN4AAN\MC900311120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86400" y="3048000"/>
            <a:ext cx="26177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SUSTAINABLE DEVELOPMENT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590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600" smtClean="0"/>
              <a:t>The basic premise of </a:t>
            </a:r>
            <a:r>
              <a:rPr lang="en-US" sz="3600" b="1" smtClean="0">
                <a:solidFill>
                  <a:srgbClr val="FFFF00"/>
                </a:solidFill>
              </a:rPr>
              <a:t>sustainable development </a:t>
            </a:r>
            <a:r>
              <a:rPr lang="en-US" sz="3600" smtClean="0"/>
              <a:t>is that people living today should not impair the ability of future generations to meet their needs.</a:t>
            </a:r>
          </a:p>
        </p:txBody>
      </p:sp>
      <p:pic>
        <p:nvPicPr>
          <p:cNvPr id="97284" name="Picture 4" descr="C:\Users\Owner\AppData\Local\Microsoft\Windows\Temporary Internet Files\Content.IE5\4HBAF0LP\MP9004373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267200"/>
            <a:ext cx="14478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Irreparable harm </a:t>
            </a:r>
            <a:r>
              <a:rPr lang="en-US" sz="2800" dirty="0" smtClean="0"/>
              <a:t>to the environment would compromise </a:t>
            </a:r>
            <a:r>
              <a:rPr lang="en-US" sz="2800" dirty="0" smtClean="0"/>
              <a:t>the earth’s </a:t>
            </a:r>
            <a:r>
              <a:rPr lang="en-US" sz="2800" dirty="0" smtClean="0"/>
              <a:t>future.</a:t>
            </a:r>
          </a:p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Many critics </a:t>
            </a:r>
            <a:r>
              <a:rPr lang="en-US" sz="2800" dirty="0" smtClean="0"/>
              <a:t>believe that the pace of economic development today is no longer sustainable, despite the fact that natural resources still abound.</a:t>
            </a:r>
          </a:p>
        </p:txBody>
      </p:sp>
      <p:pic>
        <p:nvPicPr>
          <p:cNvPr id="4" name="Picture 4" descr="C:\Users\Owner\AppData\Local\Microsoft\Windows\Temporary Internet Files\Content.IE5\4HBAF0LP\MP9004373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267200"/>
            <a:ext cx="14478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Possible Solutions to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Humans may respond to environmental problems in many ways, including the following: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800" dirty="0"/>
              <a:t>p</a:t>
            </a:r>
            <a:r>
              <a:rPr lang="en-US" sz="2800" dirty="0" smtClean="0"/>
              <a:t>revention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800" dirty="0"/>
              <a:t>t</a:t>
            </a:r>
            <a:r>
              <a:rPr lang="en-US" sz="2800" dirty="0" smtClean="0"/>
              <a:t>echnological change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800" dirty="0"/>
              <a:t>m</a:t>
            </a:r>
            <a:r>
              <a:rPr lang="en-US" sz="2800" dirty="0" smtClean="0"/>
              <a:t>itigation</a:t>
            </a:r>
          </a:p>
          <a:p>
            <a:pPr lvl="1" algn="just" eaLnBrk="1" hangingPunct="1">
              <a:buFont typeface="Arial" charset="0"/>
              <a:buChar char="•"/>
              <a:defRPr/>
            </a:pPr>
            <a:r>
              <a:rPr lang="en-US" sz="2800" dirty="0"/>
              <a:t>c</a:t>
            </a:r>
            <a:r>
              <a:rPr lang="en-US" sz="2800" dirty="0" smtClean="0"/>
              <a:t>ompensation</a:t>
            </a:r>
          </a:p>
          <a:p>
            <a:pPr marL="365125" lvl="1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00356" name="Picture 3" descr="C:\Users\Owner\AppData\Local\Microsoft\Windows\Temporary Internet Files\Content.IE5\816OX8L9\MC9002149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819400"/>
            <a:ext cx="335756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CHALLENGES FOR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MORE DEVELOPED COUNTRIES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smtClean="0"/>
              <a:t>Some </a:t>
            </a:r>
            <a:r>
              <a:rPr lang="en-US" dirty="0" smtClean="0">
                <a:solidFill>
                  <a:srgbClr val="FFFF00"/>
                </a:solidFill>
              </a:rPr>
              <a:t>government policies </a:t>
            </a:r>
            <a:r>
              <a:rPr lang="en-US" dirty="0" smtClean="0"/>
              <a:t>have encouraged destruction of the environment (e.g. cheap gasoline).</a:t>
            </a:r>
          </a:p>
          <a:p>
            <a:pPr algn="just"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one-child policy in China </a:t>
            </a:r>
            <a:r>
              <a:rPr lang="en-US" dirty="0" smtClean="0"/>
              <a:t>is an example of prevention of over-use of natural resources through limiting population growth.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Prevention</a:t>
            </a:r>
            <a:endParaRPr/>
          </a:p>
        </p:txBody>
      </p:sp>
      <p:pic>
        <p:nvPicPr>
          <p:cNvPr id="101380" name="Picture 2" descr="C:\Users\Owner\AppData\Local\Microsoft\Windows\Temporary Internet Files\Content.IE5\7SOKX3GN\MC9002153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572000"/>
            <a:ext cx="17907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304800"/>
            <a:ext cx="4724400" cy="585311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Technological possibilities include:</a:t>
            </a:r>
          </a:p>
          <a:p>
            <a:pPr lvl="1" eaLnBrk="1" hangingPunct="1"/>
            <a:r>
              <a:rPr lang="en-US" dirty="0" smtClean="0"/>
              <a:t>installing pollution-capturing filters for industrial runoff</a:t>
            </a:r>
          </a:p>
          <a:p>
            <a:pPr lvl="1" eaLnBrk="1" hangingPunct="1"/>
            <a:r>
              <a:rPr lang="en-US" dirty="0" smtClean="0"/>
              <a:t>recycling industrial waste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Technological Change</a:t>
            </a:r>
            <a:endParaRPr/>
          </a:p>
        </p:txBody>
      </p:sp>
      <p:pic>
        <p:nvPicPr>
          <p:cNvPr id="102404" name="Picture 3" descr="C:\Users\Owner\AppData\Local\Microsoft\Windows\Temporary Internet Files\Content.IE5\LTLN4AAN\MC9002153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23891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8975" y="3352800"/>
            <a:ext cx="5486400" cy="2528888"/>
          </a:xfrm>
        </p:spPr>
        <p:txBody>
          <a:bodyPr/>
          <a:lstStyle/>
          <a:p>
            <a:pPr algn="just" eaLnBrk="1" hangingPunct="1"/>
            <a:r>
              <a:rPr lang="en-US" smtClean="0">
                <a:solidFill>
                  <a:srgbClr val="FFFF00"/>
                </a:solidFill>
              </a:rPr>
              <a:t>Damage may be undone or reduced once it has occurred.</a:t>
            </a:r>
          </a:p>
          <a:p>
            <a:pPr algn="just" eaLnBrk="1" hangingPunct="1"/>
            <a:r>
              <a:rPr lang="en-US" smtClean="0"/>
              <a:t>Example:  Chemical spills may be cleaned up.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/>
              <a:t>Mitigation</a:t>
            </a:r>
            <a:endParaRPr/>
          </a:p>
        </p:txBody>
      </p:sp>
      <p:pic>
        <p:nvPicPr>
          <p:cNvPr id="103428" name="Picture 2" descr="C:\Users\Owner\AppData\Local\Microsoft\Windows\Temporary Internet Files\Content.IE5\MSJ24HHB\MC9002153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381000"/>
            <a:ext cx="31051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838200"/>
            <a:ext cx="5486400" cy="483235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Political bodies may negotiate compensation for those negatively impacted by industrial wastes.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Example:  </a:t>
            </a:r>
            <a:r>
              <a:rPr lang="en-US" dirty="0" smtClean="0"/>
              <a:t>A company whose chemical wastes have resulted in illness and/or death among </a:t>
            </a:r>
            <a:r>
              <a:rPr lang="en-US" smtClean="0"/>
              <a:t>workers </a:t>
            </a:r>
            <a:r>
              <a:rPr lang="en-US" smtClean="0"/>
              <a:t>may </a:t>
            </a:r>
            <a:r>
              <a:rPr lang="en-US" dirty="0" smtClean="0"/>
              <a:t>be held legally responsible for damages.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Compensation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Global inequalities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Global economy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Trading blocs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Trade barriers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Transnational corporations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Conglomerate corporations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Deindustrialization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Infrastructure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International division of labor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Fossil fuels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Global warming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Greenhouse effect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Acid 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S</a:t>
            </a:r>
            <a:r>
              <a:rPr lang="en-US" smtClean="0"/>
              <a:t>ustainable </a:t>
            </a:r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39938" name="Picture 2" descr="C:\Users\Owner\AppData\Local\Microsoft\Windows\Temporary Internet Files\Content.IE5\MSJ24HHB\MC9001883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9" y="4495800"/>
            <a:ext cx="1812341" cy="138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Challenges for More </a:t>
            </a:r>
            <a:br>
              <a:rPr lang="en-US" dirty="0" smtClean="0"/>
            </a:br>
            <a:r>
              <a:rPr lang="en-US" dirty="0" smtClean="0"/>
              <a:t>Developed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FFFF00"/>
                </a:solidFill>
              </a:rPr>
              <a:t>important challenge </a:t>
            </a:r>
            <a:r>
              <a:rPr lang="en-US" sz="2800" dirty="0" smtClean="0"/>
              <a:t>for more developed regions is the protection of their markets from new competitors.</a:t>
            </a:r>
          </a:p>
          <a:p>
            <a:pPr algn="just" eaLnBrk="1" hangingPunct="1"/>
            <a:r>
              <a:rPr lang="en-US" sz="2800" dirty="0" smtClean="0"/>
              <a:t>This </a:t>
            </a:r>
            <a:r>
              <a:rPr lang="en-US" sz="2800" b="1" dirty="0" smtClean="0">
                <a:solidFill>
                  <a:srgbClr val="FFFF00"/>
                </a:solidFill>
              </a:rPr>
              <a:t>challenge is increasing </a:t>
            </a:r>
            <a:r>
              <a:rPr lang="en-US" sz="2800" dirty="0" smtClean="0"/>
              <a:t>since competition now occurs more frequently within </a:t>
            </a:r>
            <a:r>
              <a:rPr lang="en-US" sz="2800" b="1" dirty="0" smtClean="0">
                <a:solidFill>
                  <a:srgbClr val="FFFF00"/>
                </a:solidFill>
              </a:rPr>
              <a:t>regional trading blocs</a:t>
            </a:r>
            <a:r>
              <a:rPr lang="en-US" sz="2800" dirty="0" smtClean="0"/>
              <a:t>, or conglomerations of </a:t>
            </a:r>
            <a:r>
              <a:rPr lang="en-US" sz="2800" dirty="0" smtClean="0"/>
              <a:t>trade </a:t>
            </a:r>
            <a:r>
              <a:rPr lang="en-US" sz="2800" dirty="0" smtClean="0"/>
              <a:t>among countries within a region.</a:t>
            </a:r>
          </a:p>
        </p:txBody>
      </p:sp>
      <p:pic>
        <p:nvPicPr>
          <p:cNvPr id="56324" name="Picture 2" descr="C:\Users\Owner\AppData\Local\Microsoft\Windows\Temporary Internet Files\Content.IE5\LTLN4AAN\MC900037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193357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Impact of Trading Blocs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just" eaLnBrk="1" hangingPunct="1"/>
            <a:endParaRPr lang="en-US" sz="2800" dirty="0" smtClean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sz="3200" dirty="0" smtClean="0">
                <a:solidFill>
                  <a:srgbClr val="FFFF00"/>
                </a:solidFill>
              </a:rPr>
              <a:t>The three most important trading blocs are:</a:t>
            </a:r>
          </a:p>
          <a:p>
            <a:pPr lvl="1" algn="just" eaLnBrk="1" hangingPunct="1"/>
            <a:r>
              <a:rPr lang="en-US" sz="2800" dirty="0" smtClean="0"/>
              <a:t>North America</a:t>
            </a:r>
          </a:p>
          <a:p>
            <a:pPr lvl="1" algn="just" eaLnBrk="1" hangingPunct="1"/>
            <a:r>
              <a:rPr lang="en-US" sz="2800" dirty="0" smtClean="0"/>
              <a:t>The European Union</a:t>
            </a:r>
          </a:p>
          <a:p>
            <a:pPr lvl="1" algn="just" eaLnBrk="1" hangingPunct="1"/>
            <a:r>
              <a:rPr lang="en-US" sz="2800" dirty="0" smtClean="0"/>
              <a:t>East Asia</a:t>
            </a:r>
          </a:p>
        </p:txBody>
      </p:sp>
      <p:pic>
        <p:nvPicPr>
          <p:cNvPr id="57348" name="Picture 3" descr="C:\Users\Owner\AppData\Local\Microsoft\Windows\Temporary Internet Files\Content.IE5\VB892845\MC9003541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638" y="1524000"/>
            <a:ext cx="17367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sz="3600" dirty="0" smtClean="0"/>
              <a:t>Since 1994, </a:t>
            </a:r>
            <a:r>
              <a:rPr lang="en-US" sz="3600" b="1" dirty="0" smtClean="0">
                <a:solidFill>
                  <a:srgbClr val="FFFF00"/>
                </a:solidFill>
              </a:rPr>
              <a:t>NAFTA</a:t>
            </a:r>
            <a:r>
              <a:rPr lang="en-US" sz="3600" dirty="0" smtClean="0"/>
              <a:t> countries have negotiated with other Latin American countries to extend the trading bloc to new areas of the Western Hemisphere.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3200" smtClean="0">
                <a:solidFill>
                  <a:schemeClr val="tx1"/>
                </a:solidFill>
              </a:rPr>
              <a:t>North America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58372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Important Trading Bloc</a:t>
            </a:r>
          </a:p>
        </p:txBody>
      </p:sp>
      <p:pic>
        <p:nvPicPr>
          <p:cNvPr id="58373" name="Picture 2" descr="C:\Users\Owner\AppData\Local\Microsoft\Windows\Temporary Internet Files\Content.IE5\M7A4I806\MC9000533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86200"/>
            <a:ext cx="19812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273050"/>
            <a:ext cx="5715000" cy="5853113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algn="just" eaLnBrk="1" hangingPunct="1">
              <a:buFont typeface="Arial" charset="0"/>
              <a:buChar char="•"/>
              <a:defRPr/>
            </a:pPr>
            <a:endParaRPr lang="en-US" dirty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dirty="0" smtClean="0"/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dirty="0" smtClean="0"/>
              <a:t>Most trade barriers have been eliminated </a:t>
            </a:r>
            <a:r>
              <a:rPr lang="en-US" dirty="0" smtClean="0">
                <a:solidFill>
                  <a:srgbClr val="FFFF00"/>
                </a:solidFill>
              </a:rPr>
              <a:t>among the members of the EU.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dirty="0" smtClean="0"/>
              <a:t>Even European nations that </a:t>
            </a:r>
            <a:r>
              <a:rPr lang="en-US" dirty="0" smtClean="0"/>
              <a:t>are not EU </a:t>
            </a:r>
            <a:r>
              <a:rPr lang="en-US" dirty="0" smtClean="0"/>
              <a:t>member-states depend heavily on trade with members.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sz="2800" smtClean="0">
                <a:solidFill>
                  <a:schemeClr val="tx1"/>
                </a:solidFill>
              </a:rPr>
              <a:t>The European Union (EU)</a:t>
            </a:r>
            <a:endParaRPr sz="2800">
              <a:solidFill>
                <a:schemeClr val="tx1"/>
              </a:solidFill>
            </a:endParaRPr>
          </a:p>
        </p:txBody>
      </p:sp>
      <p:sp>
        <p:nvSpPr>
          <p:cNvPr id="59396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425"/>
            <a:ext cx="2378075" cy="1371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Important Trading Bloc</a:t>
            </a:r>
          </a:p>
        </p:txBody>
      </p:sp>
      <p:pic>
        <p:nvPicPr>
          <p:cNvPr id="59397" name="Picture 3" descr="C:\Users\Owner\AppData\Local\Microsoft\Windows\Temporary Internet Files\Content.IE5\POZSG6VI\MC9000650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7800"/>
            <a:ext cx="20907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2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3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1429</Words>
  <Application>Microsoft Office PowerPoint</Application>
  <PresentationFormat>On-screen Show (4:3)</PresentationFormat>
  <Paragraphs>237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Thatch</vt:lpstr>
      <vt:lpstr>2_Thatch</vt:lpstr>
      <vt:lpstr>3_Thatch</vt:lpstr>
      <vt:lpstr>Unit Six: INDUSTRIALIZATION</vt:lpstr>
      <vt:lpstr>GLOBAL INEQUALITIES</vt:lpstr>
      <vt:lpstr>The Industrial Revolution set in motion dramatic global inequalities that exist among people and nations today.</vt:lpstr>
      <vt:lpstr>Today… </vt:lpstr>
      <vt:lpstr>CHALLENGES FOR  MORE DEVELOPED COUNTRIES</vt:lpstr>
      <vt:lpstr>Challenges for More  Developed Countries</vt:lpstr>
      <vt:lpstr>Impact of Trading Blocs</vt:lpstr>
      <vt:lpstr>North America</vt:lpstr>
      <vt:lpstr>The European Union (EU)</vt:lpstr>
      <vt:lpstr>East Asia</vt:lpstr>
      <vt:lpstr>East Asia</vt:lpstr>
      <vt:lpstr>Transnational Corporations</vt:lpstr>
      <vt:lpstr>Disparities within Trading Blocs</vt:lpstr>
      <vt:lpstr>Disparities within Trading Blocs</vt:lpstr>
      <vt:lpstr>Disparities within Trading Blocs</vt:lpstr>
      <vt:lpstr>Deindustrialization</vt:lpstr>
      <vt:lpstr>Deindustrialization</vt:lpstr>
      <vt:lpstr>Deindustrialization</vt:lpstr>
      <vt:lpstr>Deindustrialization</vt:lpstr>
      <vt:lpstr>Deindustrialization:  A Cause for Concern</vt:lpstr>
      <vt:lpstr>Deindustrialization:  A Cause for Concern</vt:lpstr>
      <vt:lpstr>Deindustrialization:  Some Optimism</vt:lpstr>
      <vt:lpstr>CHALLENGES FOR  LESS DEVELOPED COUNTRIES</vt:lpstr>
      <vt:lpstr>Industrial development not only lifts the value of exports, it generates money to buy other products.</vt:lpstr>
      <vt:lpstr>Problems Encountered by LDCs</vt:lpstr>
      <vt:lpstr>Less developed countries face the challenge of reducing the disparities between their economies and those of more developed countries.</vt:lpstr>
      <vt:lpstr>Distance from Markets</vt:lpstr>
      <vt:lpstr>Inadequate infrastructure</vt:lpstr>
      <vt:lpstr>Competition with Existing Manufacturers in Other Countries</vt:lpstr>
      <vt:lpstr>Competition with Existing Manufacturers in Other Countries</vt:lpstr>
      <vt:lpstr>Competition with Existing Manufacturers in Other Countries</vt:lpstr>
      <vt:lpstr>INDUSTRIALIZATION  AND THE ENVIRONMENT</vt:lpstr>
      <vt:lpstr>Industrialization and the Environment</vt:lpstr>
      <vt:lpstr>Industrialization and the Environment</vt:lpstr>
      <vt:lpstr>Industrialization and the Environment</vt:lpstr>
      <vt:lpstr>Industrialization and the Environment</vt:lpstr>
      <vt:lpstr>Fossil Fuel Reserves</vt:lpstr>
      <vt:lpstr>Slide 38</vt:lpstr>
      <vt:lpstr>Consumption of Fossil Fuels</vt:lpstr>
      <vt:lpstr>Consumption of Fossil Fuels</vt:lpstr>
      <vt:lpstr>INDUSTRIAL POLLUTION</vt:lpstr>
      <vt:lpstr>Industrial products have greatly added to the overall pollution of air, water, and land resources on Earth.</vt:lpstr>
      <vt:lpstr>Global Warming</vt:lpstr>
      <vt:lpstr>Acid Rain</vt:lpstr>
      <vt:lpstr>Acid Rain</vt:lpstr>
      <vt:lpstr>SUSTAINABLE DEVELOPMENT</vt:lpstr>
      <vt:lpstr>Sustainable Development</vt:lpstr>
      <vt:lpstr>Sustainable Development</vt:lpstr>
      <vt:lpstr>Possible Solutions to Environmental Problems</vt:lpstr>
      <vt:lpstr>Prevention</vt:lpstr>
      <vt:lpstr>Technological Change</vt:lpstr>
      <vt:lpstr>Mitigation</vt:lpstr>
      <vt:lpstr>Compensation</vt:lpstr>
      <vt:lpstr>Key Terms and Concepts to  Review for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Six: INDUSTRIALIZATION</dc:title>
  <dc:creator>Owner</dc:creator>
  <cp:lastModifiedBy>Ethel Wood</cp:lastModifiedBy>
  <cp:revision>33</cp:revision>
  <dcterms:created xsi:type="dcterms:W3CDTF">2011-03-21T20:43:31Z</dcterms:created>
  <dcterms:modified xsi:type="dcterms:W3CDTF">2012-11-03T00:39:53Z</dcterms:modified>
</cp:coreProperties>
</file>