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3" r:id="rId17"/>
    <p:sldId id="274" r:id="rId18"/>
    <p:sldId id="275" r:id="rId19"/>
    <p:sldId id="297" r:id="rId20"/>
    <p:sldId id="277" r:id="rId21"/>
    <p:sldId id="278" r:id="rId22"/>
    <p:sldId id="279" r:id="rId23"/>
    <p:sldId id="280" r:id="rId24"/>
    <p:sldId id="281" r:id="rId25"/>
    <p:sldId id="272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D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990600"/>
          </a:xfrm>
        </p:spPr>
        <p:txBody>
          <a:bodyPr vert="horz"/>
          <a:lstStyle>
            <a:lvl1pPr>
              <a:defRPr sz="4400" i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4864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28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8F4E52-06B2-49E4-9BD4-8732A557B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E3BB0D-F7EB-41AB-9F7B-7F248A842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990600"/>
            <a:ext cx="1752600" cy="495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990600"/>
            <a:ext cx="5105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A9A957-31DA-4194-9694-9B6546E03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12767E-B923-4951-B2AC-06D0D98F8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08159C-232A-411D-B846-8A553E4E2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B4E7ED-40CA-4F1F-8CEA-C33C3403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A845F1-595A-456D-98A9-E23FA970C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4A2962-79E0-4B45-8023-914F81D5B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D6E341-5037-408A-A019-033FCA4EE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4243AA-9A04-47C0-8E06-6B84669E5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A6F000-8192-48B4-955F-1CB4A8CF0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90600"/>
            <a:ext cx="106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1430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8CDFC6-6B7E-4C4C-B97B-038741302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Unit Seven:  Cities and Urban Land Use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Advanced Placement Human Geography</a:t>
            </a:r>
            <a:endParaRPr lang="en-US" sz="115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7010400" y="6216650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Session 1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Urbanization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Suburbs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Suburbs are </a:t>
            </a:r>
            <a:r>
              <a:rPr lang="en-US" b="1" dirty="0" smtClean="0">
                <a:solidFill>
                  <a:srgbClr val="92D050"/>
                </a:solidFill>
              </a:rPr>
              <a:t>not self-sufficient </a:t>
            </a:r>
            <a:r>
              <a:rPr lang="en-US" dirty="0" smtClean="0">
                <a:solidFill>
                  <a:schemeClr val="accent1"/>
                </a:solidFill>
              </a:rPr>
              <a:t>and would not exist except for their locations near cities.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Suburbs are </a:t>
            </a:r>
            <a:r>
              <a:rPr lang="en-US" b="1" dirty="0" smtClean="0">
                <a:solidFill>
                  <a:srgbClr val="92D050"/>
                </a:solidFill>
              </a:rPr>
              <a:t>economically dependent on cities</a:t>
            </a:r>
            <a:r>
              <a:rPr lang="en-US" dirty="0" smtClean="0">
                <a:solidFill>
                  <a:schemeClr val="accent1"/>
                </a:solidFill>
              </a:rPr>
              <a:t>, but they have their own governments and are separated from the </a:t>
            </a:r>
            <a:r>
              <a:rPr lang="en-US" b="1" dirty="0" smtClean="0">
                <a:solidFill>
                  <a:srgbClr val="92D050"/>
                </a:solidFill>
              </a:rPr>
              <a:t>central city </a:t>
            </a:r>
            <a:r>
              <a:rPr lang="en-US" dirty="0" smtClean="0">
                <a:solidFill>
                  <a:schemeClr val="accent1"/>
                </a:solidFill>
              </a:rPr>
              <a:t>by political boundaries.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Urbanization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5791200" cy="4876800"/>
          </a:xfrm>
        </p:spPr>
        <p:txBody>
          <a:bodyPr/>
          <a:lstStyle/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Urbanized area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An urbanized area consists of </a:t>
            </a:r>
            <a:r>
              <a:rPr lang="en-US" dirty="0" smtClean="0">
                <a:solidFill>
                  <a:schemeClr val="accent1"/>
                </a:solidFill>
              </a:rPr>
              <a:t>a continuously </a:t>
            </a:r>
            <a:r>
              <a:rPr lang="en-US" dirty="0" smtClean="0">
                <a:solidFill>
                  <a:schemeClr val="accent1"/>
                </a:solidFill>
              </a:rPr>
              <a:t>built-up landscape of buildings and populations so that political boundaries are simply imaginary lines that separate them.</a:t>
            </a:r>
          </a:p>
        </p:txBody>
      </p:sp>
      <p:pic>
        <p:nvPicPr>
          <p:cNvPr id="13315" name="Picture 3" descr="C:\Users\Owner\AppData\Local\Microsoft\Windows\Temporary Internet Files\Content.IE5\7SOKX3GN\MP9001775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2819400" cy="18514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Urbanization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 physical city </a:t>
            </a:r>
            <a:r>
              <a:rPr lang="en-US" dirty="0" smtClean="0">
                <a:solidFill>
                  <a:schemeClr val="accent1"/>
                </a:solidFill>
              </a:rPr>
              <a:t>is </a:t>
            </a: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b="1" dirty="0" smtClean="0">
                <a:solidFill>
                  <a:srgbClr val="92D050"/>
                </a:solidFill>
              </a:rPr>
              <a:t>continuous development </a:t>
            </a:r>
            <a:r>
              <a:rPr lang="en-US" dirty="0" smtClean="0">
                <a:solidFill>
                  <a:schemeClr val="accent1"/>
                </a:solidFill>
              </a:rPr>
              <a:t>that contains a central city and many nearby cities, towns, and suburbs.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 physical city may be separated by less developed landscapes, but may still </a:t>
            </a:r>
            <a:r>
              <a:rPr lang="en-US" dirty="0" smtClean="0">
                <a:solidFill>
                  <a:schemeClr val="accent1"/>
                </a:solidFill>
              </a:rPr>
              <a:t>be </a:t>
            </a:r>
            <a:r>
              <a:rPr lang="en-US" b="1" dirty="0" smtClean="0">
                <a:solidFill>
                  <a:srgbClr val="92D050"/>
                </a:solidFill>
              </a:rPr>
              <a:t>part of a larger metropolitan area.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Urbanization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0"/>
            <a:ext cx="5791200" cy="5105400"/>
          </a:xfrm>
        </p:spPr>
        <p:txBody>
          <a:bodyPr/>
          <a:lstStyle/>
          <a:p>
            <a:pPr eaLnBrk="1" hangingPunct="1">
              <a:defRPr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Metropolitan Statistical Area</a:t>
            </a:r>
          </a:p>
          <a:p>
            <a:pPr lvl="1" algn="just"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Metropolitan Statistical Areas are defined by the U.S. Bureau of Statistics.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An MSA is a central county or counties with at least one urbanized area of </a:t>
            </a:r>
            <a:r>
              <a:rPr lang="en-US" b="1" dirty="0" smtClean="0">
                <a:solidFill>
                  <a:srgbClr val="92D050"/>
                </a:solidFill>
              </a:rPr>
              <a:t>at least 50,000 people </a:t>
            </a:r>
            <a:r>
              <a:rPr lang="en-US" dirty="0" smtClean="0">
                <a:solidFill>
                  <a:schemeClr val="accent1"/>
                </a:solidFill>
              </a:rPr>
              <a:t>plus adjacent outlying counties with a large number of residents who commute into the area.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Urbanization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791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Micropolitan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Statistical Area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dirty="0" err="1" smtClean="0">
                <a:solidFill>
                  <a:schemeClr val="accent1"/>
                </a:solidFill>
              </a:rPr>
              <a:t>Micropolitan</a:t>
            </a:r>
            <a:r>
              <a:rPr lang="en-US" dirty="0" smtClean="0">
                <a:solidFill>
                  <a:schemeClr val="accent1"/>
                </a:solidFill>
              </a:rPr>
              <a:t> Statistical Area is a similar but </a:t>
            </a:r>
            <a:r>
              <a:rPr lang="en-US" b="1" dirty="0" smtClean="0">
                <a:solidFill>
                  <a:srgbClr val="92D050"/>
                </a:solidFill>
              </a:rPr>
              <a:t>smaller version of a metropolis.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It has at least one urban cluster </a:t>
            </a:r>
            <a:r>
              <a:rPr lang="en-US" b="1" dirty="0" smtClean="0">
                <a:solidFill>
                  <a:srgbClr val="92D050"/>
                </a:solidFill>
              </a:rPr>
              <a:t>between 10,000 and 50,000 people </a:t>
            </a:r>
            <a:r>
              <a:rPr lang="en-US" dirty="0" smtClean="0">
                <a:solidFill>
                  <a:schemeClr val="accent1"/>
                </a:solidFill>
              </a:rPr>
              <a:t>plus outlying counties.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There is considerable </a:t>
            </a:r>
            <a:r>
              <a:rPr lang="en-US" b="1" dirty="0" smtClean="0">
                <a:solidFill>
                  <a:srgbClr val="92D050"/>
                </a:solidFill>
              </a:rPr>
              <a:t>social and economic integration.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219200"/>
            <a:ext cx="5334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Urban Hierarchy</a:t>
            </a:r>
          </a:p>
        </p:txBody>
      </p:sp>
      <p:pic>
        <p:nvPicPr>
          <p:cNvPr id="14338" name="Picture 2" descr="C:\Users\Owner\AppData\Local\Microsoft\Windows\Temporary Internet Files\Content.IE5\VB892845\MC90020265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671588" cy="3096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en-US" dirty="0" smtClean="0"/>
          </a:p>
          <a:p>
            <a:pPr algn="just" eaLnBrk="1" hangingPunct="1"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Clustered settlements </a:t>
            </a:r>
            <a:r>
              <a:rPr lang="en-US" dirty="0" smtClean="0">
                <a:solidFill>
                  <a:schemeClr val="accent1"/>
                </a:solidFill>
              </a:rPr>
              <a:t>range in size from hamlets to megalopolises.</a:t>
            </a:r>
          </a:p>
          <a:p>
            <a:pPr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They may be arranged in a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hierarchy</a:t>
            </a:r>
            <a:r>
              <a:rPr lang="en-US" dirty="0" smtClean="0">
                <a:solidFill>
                  <a:schemeClr val="accent1"/>
                </a:solidFill>
              </a:rPr>
              <a:t> according to the complexity of their centralizing functions.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800" dirty="0" smtClean="0"/>
          </a:p>
          <a:p>
            <a:pPr marL="0" indent="0" eaLnBrk="1" hangingPunct="1">
              <a:buFontTx/>
              <a:buNone/>
              <a:defRPr/>
            </a:pPr>
            <a:endParaRPr lang="en-US" sz="800" dirty="0" smtClean="0"/>
          </a:p>
          <a:p>
            <a:pPr algn="just" eaLnBrk="1" hangingPunct="1"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From smallest to largest the hierarchy includes: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hamlet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village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town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city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megalopolis</a:t>
            </a:r>
          </a:p>
        </p:txBody>
      </p:sp>
      <p:pic>
        <p:nvPicPr>
          <p:cNvPr id="30724" name="Picture 2" descr="C:\Users\Owner\AppData\Local\Microsoft\Windows\Temporary Internet Files\Content.IE5\M7A4I806\MC900185984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22600"/>
            <a:ext cx="20621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Hierarchy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Hamlet:</a:t>
            </a:r>
            <a:r>
              <a:rPr lang="en-US" smtClean="0">
                <a:solidFill>
                  <a:srgbClr val="FFFF00"/>
                </a:solidFill>
              </a:rPr>
              <a:t>  </a:t>
            </a:r>
            <a:r>
              <a:rPr lang="en-US" smtClean="0">
                <a:solidFill>
                  <a:schemeClr val="accent1"/>
                </a:solidFill>
              </a:rPr>
              <a:t>smallest in size; few dozen people; limited services (e.g. general store); clustered housing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Owner\AppData\Local\Microsoft\Windows\Temporary Internet Files\Content.IE5\LTLN4AAN\MP900149111[1]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8" y="3378200"/>
            <a:ext cx="3290025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Hierarchy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smtClean="0">
              <a:solidFill>
                <a:schemeClr val="tx2"/>
              </a:solidFill>
            </a:endParaRPr>
          </a:p>
          <a:p>
            <a:pPr eaLnBrk="1" hangingPunct="1"/>
            <a:endParaRPr lang="en-US" b="1" smtClean="0">
              <a:solidFill>
                <a:schemeClr val="tx2"/>
              </a:solidFill>
            </a:endParaRPr>
          </a:p>
          <a:p>
            <a:pPr eaLnBrk="1" hangingPunct="1"/>
            <a:endParaRPr lang="en-US" sz="800" b="1" smtClean="0">
              <a:solidFill>
                <a:schemeClr val="tx2"/>
              </a:solidFill>
            </a:endParaRPr>
          </a:p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Villages:</a:t>
            </a:r>
            <a:r>
              <a:rPr lang="en-US" smtClean="0">
                <a:solidFill>
                  <a:srgbClr val="FFFF00"/>
                </a:solidFill>
              </a:rPr>
              <a:t>  </a:t>
            </a:r>
            <a:r>
              <a:rPr lang="en-US" smtClean="0">
                <a:solidFill>
                  <a:schemeClr val="accent1"/>
                </a:solidFill>
              </a:rPr>
              <a:t>larger than hamlets; offer more services</a:t>
            </a:r>
          </a:p>
          <a:p>
            <a:pPr lvl="1" eaLnBrk="1" hangingPunct="1"/>
            <a:r>
              <a:rPr lang="en-US" smtClean="0">
                <a:solidFill>
                  <a:schemeClr val="accent1"/>
                </a:solidFill>
              </a:rPr>
              <a:t>Instead of a general store, there may be more stores specializing in the sale of food, clothing, furniture, and other small items.</a:t>
            </a:r>
          </a:p>
        </p:txBody>
      </p:sp>
      <p:pic>
        <p:nvPicPr>
          <p:cNvPr id="8194" name="Picture 2" descr="C:\Users\Owner\AppData\Local\Microsoft\Windows\Temporary Internet Files\Content.IE5\M7A4I806\MC90009002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1"/>
            <a:ext cx="2249656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09800" y="1219200"/>
            <a:ext cx="5181600" cy="914400"/>
          </a:xfrm>
        </p:spPr>
        <p:txBody>
          <a:bodyPr vert="horz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Advanced Placement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Human Geography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Review Sessions:  Unit  Seven</a:t>
            </a:r>
          </a:p>
        </p:txBody>
      </p:sp>
      <p:pic>
        <p:nvPicPr>
          <p:cNvPr id="3" name="Picture 2" descr="C:\Users\Owner\AppData\Local\Microsoft\Windows\Temporary Internet Files\Content.IE5\CNBCS08V\MC910216337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69" y="2438400"/>
            <a:ext cx="3358662" cy="18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514600" y="435133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By Geri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Flanary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To accompany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AP Human Geography: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 Study Guide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3</a:t>
            </a:r>
            <a:r>
              <a:rPr lang="en-US" b="1" i="1" baseline="30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rd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edition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By Ethel Wood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Hierarchy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Towns: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re considered urban areas with a defined boundary but are </a:t>
            </a:r>
            <a:r>
              <a:rPr lang="en-US" b="1" dirty="0" smtClean="0">
                <a:solidFill>
                  <a:srgbClr val="92D050"/>
                </a:solidFill>
              </a:rPr>
              <a:t>smaller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than cities </a:t>
            </a:r>
            <a:r>
              <a:rPr lang="en-US" dirty="0" smtClean="0">
                <a:solidFill>
                  <a:schemeClr val="accent1"/>
                </a:solidFill>
              </a:rPr>
              <a:t>in terms of population and area. 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/>
                </a:solidFill>
              </a:rPr>
              <a:t>For </a:t>
            </a:r>
            <a:r>
              <a:rPr lang="en-US" b="1" dirty="0" smtClean="0">
                <a:solidFill>
                  <a:srgbClr val="92D050"/>
                </a:solidFill>
              </a:rPr>
              <a:t>example</a:t>
            </a:r>
            <a:r>
              <a:rPr lang="en-US" dirty="0" smtClean="0">
                <a:solidFill>
                  <a:schemeClr val="accent1"/>
                </a:solidFill>
              </a:rPr>
              <a:t>, many towns dot the landscape of the Great Plains.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/>
                </a:solidFill>
              </a:rPr>
              <a:t>The surrounding farms </a:t>
            </a:r>
            <a:r>
              <a:rPr lang="en-US" dirty="0" smtClean="0">
                <a:solidFill>
                  <a:schemeClr val="accent1"/>
                </a:solidFill>
              </a:rPr>
              <a:t>shape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b="1" dirty="0" smtClean="0">
                <a:solidFill>
                  <a:srgbClr val="92D050"/>
                </a:solidFill>
              </a:rPr>
              <a:t>hinterland (market area) </a:t>
            </a:r>
            <a:r>
              <a:rPr lang="en-US" dirty="0" smtClean="0">
                <a:solidFill>
                  <a:schemeClr val="accent1"/>
                </a:solidFill>
              </a:rPr>
              <a:t>of the towns. Towns usually have schools and libraries, also.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Hierarchy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5791200" cy="3733800"/>
          </a:xfrm>
        </p:spPr>
        <p:txBody>
          <a:bodyPr/>
          <a:lstStyle/>
          <a:p>
            <a:pPr algn="just" eaLnBrk="1" hangingPunct="1"/>
            <a:r>
              <a:rPr lang="en-US" b="1" smtClean="0">
                <a:solidFill>
                  <a:schemeClr val="tx2"/>
                </a:solidFill>
              </a:rPr>
              <a:t>Cities:</a:t>
            </a:r>
            <a:r>
              <a:rPr lang="en-US" smtClean="0">
                <a:solidFill>
                  <a:srgbClr val="FFFF00"/>
                </a:solidFill>
              </a:rPr>
              <a:t>  </a:t>
            </a:r>
          </a:p>
          <a:p>
            <a:pPr lvl="1" algn="just" eaLnBrk="1" hangingPunct="1"/>
            <a:r>
              <a:rPr lang="en-US" smtClean="0">
                <a:solidFill>
                  <a:schemeClr val="accent1"/>
                </a:solidFill>
              </a:rPr>
              <a:t>large, densely populated areas that may include tens of thousands of people </a:t>
            </a:r>
          </a:p>
        </p:txBody>
      </p:sp>
      <p:pic>
        <p:nvPicPr>
          <p:cNvPr id="9218" name="Picture 2" descr="C:\Users\Owner\AppData\Local\Microsoft\Windows\Temporary Internet Files\Content.IE5\816OX8L9\MC90043702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4205288" cy="14259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Hierarchy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5791200" cy="3733800"/>
          </a:xfrm>
        </p:spPr>
        <p:txBody>
          <a:bodyPr/>
          <a:lstStyle/>
          <a:p>
            <a:pPr algn="just" eaLnBrk="1" hangingPunct="1"/>
            <a:endParaRPr lang="en-US" sz="800" b="1" smtClean="0">
              <a:solidFill>
                <a:schemeClr val="tx2"/>
              </a:solidFill>
            </a:endParaRPr>
          </a:p>
          <a:p>
            <a:pPr algn="just" eaLnBrk="1" hangingPunct="1"/>
            <a:endParaRPr lang="en-US" sz="800" b="1" smtClean="0">
              <a:solidFill>
                <a:schemeClr val="tx2"/>
              </a:solidFill>
            </a:endParaRPr>
          </a:p>
          <a:p>
            <a:pPr algn="just" eaLnBrk="1" hangingPunct="1"/>
            <a:endParaRPr lang="en-US" sz="800" b="1" smtClean="0">
              <a:solidFill>
                <a:schemeClr val="tx2"/>
              </a:solidFill>
            </a:endParaRPr>
          </a:p>
          <a:p>
            <a:pPr algn="just" eaLnBrk="1" hangingPunct="1"/>
            <a:r>
              <a:rPr lang="en-US" b="1" smtClean="0">
                <a:solidFill>
                  <a:schemeClr val="tx2"/>
                </a:solidFill>
              </a:rPr>
              <a:t>Cities:</a:t>
            </a:r>
            <a:r>
              <a:rPr lang="en-US" smtClean="0">
                <a:solidFill>
                  <a:srgbClr val="FFFF00"/>
                </a:solidFill>
              </a:rPr>
              <a:t>  </a:t>
            </a:r>
          </a:p>
          <a:p>
            <a:pPr lvl="1" algn="just" eaLnBrk="1" hangingPunct="1"/>
            <a:r>
              <a:rPr lang="en-US" smtClean="0">
                <a:solidFill>
                  <a:schemeClr val="accent1"/>
                </a:solidFill>
              </a:rPr>
              <a:t>have a </a:t>
            </a:r>
            <a:r>
              <a:rPr lang="en-US" b="1" smtClean="0">
                <a:solidFill>
                  <a:srgbClr val="92D050"/>
                </a:solidFill>
              </a:rPr>
              <a:t>well-defined central business district (CBD) </a:t>
            </a:r>
            <a:r>
              <a:rPr lang="en-US" smtClean="0">
                <a:solidFill>
                  <a:schemeClr val="accent1"/>
                </a:solidFill>
              </a:rPr>
              <a:t>and suburbs</a:t>
            </a:r>
          </a:p>
          <a:p>
            <a:pPr lvl="1" algn="just" eaLnBrk="1" hangingPunct="1"/>
            <a:r>
              <a:rPr lang="en-US" smtClean="0">
                <a:solidFill>
                  <a:schemeClr val="accent1"/>
                </a:solidFill>
              </a:rPr>
              <a:t>may also have </a:t>
            </a:r>
            <a:r>
              <a:rPr lang="en-US" b="1" smtClean="0">
                <a:solidFill>
                  <a:srgbClr val="92D050"/>
                </a:solidFill>
              </a:rPr>
              <a:t>commercial centers </a:t>
            </a:r>
            <a:r>
              <a:rPr lang="en-US" smtClean="0">
                <a:solidFill>
                  <a:schemeClr val="accent1"/>
                </a:solidFill>
              </a:rPr>
              <a:t>or </a:t>
            </a:r>
            <a:r>
              <a:rPr lang="en-US" b="1" smtClean="0">
                <a:solidFill>
                  <a:srgbClr val="92D050"/>
                </a:solidFill>
              </a:rPr>
              <a:t>shopping malls</a:t>
            </a:r>
          </a:p>
        </p:txBody>
      </p:sp>
      <p:pic>
        <p:nvPicPr>
          <p:cNvPr id="10242" name="Picture 2" descr="C:\Users\Owner\AppData\Local\Microsoft\Windows\Temporary Internet Files\Content.IE5\LTLN4AAN\MC900447031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533400"/>
            <a:ext cx="1907977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Hierarchy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5791200" cy="2057400"/>
          </a:xfrm>
        </p:spPr>
        <p:txBody>
          <a:bodyPr/>
          <a:lstStyle/>
          <a:p>
            <a:pPr algn="just" eaLnBrk="1" hangingPunct="1"/>
            <a:r>
              <a:rPr lang="en-US" b="1" dirty="0" smtClean="0">
                <a:solidFill>
                  <a:schemeClr val="tx2"/>
                </a:solidFill>
              </a:rPr>
              <a:t>Metropolis: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</a:rPr>
              <a:t>large </a:t>
            </a:r>
            <a:r>
              <a:rPr lang="en-US" dirty="0" smtClean="0">
                <a:solidFill>
                  <a:schemeClr val="accent1"/>
                </a:solidFill>
              </a:rPr>
              <a:t>population, </a:t>
            </a:r>
            <a:r>
              <a:rPr lang="en-US" dirty="0" smtClean="0">
                <a:solidFill>
                  <a:schemeClr val="accent1"/>
                </a:solidFill>
              </a:rPr>
              <a:t>large land area, central city and its suburbs (also referred to, at times, as an </a:t>
            </a:r>
            <a:r>
              <a:rPr lang="en-US" b="1" dirty="0" smtClean="0">
                <a:solidFill>
                  <a:srgbClr val="92D050"/>
                </a:solidFill>
              </a:rPr>
              <a:t>urbanized area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11266" name="Picture 2" descr="C:\Users\Owner\AppData\Local\Microsoft\Windows\Temporary Internet Files\Content.IE5\816OX8L9\MC900150065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2848824" cy="213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Hierarchy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066800"/>
            <a:ext cx="5334000" cy="4724400"/>
          </a:xfrm>
        </p:spPr>
        <p:txBody>
          <a:bodyPr/>
          <a:lstStyle/>
          <a:p>
            <a:pPr algn="just" eaLnBrk="1" hangingPunct="1"/>
            <a:r>
              <a:rPr lang="en-US" b="1" smtClean="0">
                <a:solidFill>
                  <a:schemeClr val="tx2"/>
                </a:solidFill>
              </a:rPr>
              <a:t>Megalopolis: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chemeClr val="accent1"/>
                </a:solidFill>
              </a:rPr>
              <a:t> </a:t>
            </a:r>
          </a:p>
          <a:p>
            <a:pPr lvl="2" algn="just" eaLnBrk="1" hangingPunct="1"/>
            <a:r>
              <a:rPr lang="en-US" sz="2800" b="1" smtClean="0">
                <a:solidFill>
                  <a:srgbClr val="92D050"/>
                </a:solidFill>
              </a:rPr>
              <a:t>largest</a:t>
            </a:r>
            <a:r>
              <a:rPr lang="en-US" sz="2800" smtClean="0">
                <a:solidFill>
                  <a:schemeClr val="accent1"/>
                </a:solidFill>
              </a:rPr>
              <a:t> in the urban hierarchy</a:t>
            </a:r>
          </a:p>
          <a:p>
            <a:pPr lvl="2" algn="just" eaLnBrk="1" hangingPunct="1"/>
            <a:r>
              <a:rPr lang="en-US" sz="2800" smtClean="0">
                <a:solidFill>
                  <a:schemeClr val="accent1"/>
                </a:solidFill>
              </a:rPr>
              <a:t>a massive urban “blob” of overlapping, </a:t>
            </a:r>
            <a:r>
              <a:rPr lang="en-US" sz="2800" b="1" smtClean="0">
                <a:solidFill>
                  <a:srgbClr val="92D050"/>
                </a:solidFill>
              </a:rPr>
              <a:t>integrated metropolitan areas </a:t>
            </a:r>
            <a:r>
              <a:rPr lang="en-US" sz="2800" smtClean="0">
                <a:solidFill>
                  <a:schemeClr val="accent1"/>
                </a:solidFill>
              </a:rPr>
              <a:t>whose distinctive boundaries are increasingly difficult to find</a:t>
            </a:r>
          </a:p>
          <a:p>
            <a:pPr algn="just" eaLnBrk="1" hangingPunct="1"/>
            <a:r>
              <a:rPr lang="en-US" sz="2800" b="1" smtClean="0">
                <a:solidFill>
                  <a:schemeClr val="tx2"/>
                </a:solidFill>
              </a:rPr>
              <a:t>Remember this great example:  </a:t>
            </a:r>
            <a:r>
              <a:rPr lang="en-US" b="1" smtClean="0">
                <a:solidFill>
                  <a:schemeClr val="tx2"/>
                </a:solidFill>
              </a:rPr>
              <a:t>Bosnywash!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4579938" cy="3810000"/>
          </a:xfrm>
          <a:prstGeom prst="rect">
            <a:avLst/>
          </a:prstGeom>
          <a:noFill/>
          <a:ln w="76200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6200" y="457200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+mn-lt"/>
                <a:cs typeface="+mn-cs"/>
              </a:rPr>
              <a:t>BOSNYWASH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027738"/>
            <a:ext cx="8382000" cy="4603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One big megalopolis spreads along the east coast of the U.S.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295400"/>
            <a:ext cx="5715000" cy="15001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Social Characteristics of Urban Areas</a:t>
            </a:r>
          </a:p>
        </p:txBody>
      </p:sp>
      <p:pic>
        <p:nvPicPr>
          <p:cNvPr id="15362" name="Picture 2" descr="C:\Users\Owner\AppData\Local\Microsoft\Windows\Temporary Internet Files\Content.IE5\LTLN4AAN\MC90018343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29" y="3124200"/>
            <a:ext cx="2285546" cy="2283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Characteristics of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endParaRPr lang="en-US" sz="800" dirty="0" smtClean="0">
              <a:solidFill>
                <a:schemeClr val="accent1"/>
              </a:solidFill>
            </a:endParaRPr>
          </a:p>
          <a:p>
            <a:pPr marL="0" indent="0" algn="just" eaLnBrk="1" hangingPunct="1">
              <a:buFontTx/>
              <a:buNone/>
            </a:pPr>
            <a:r>
              <a:rPr lang="en-US" sz="2800" smtClean="0">
                <a:solidFill>
                  <a:schemeClr val="accent1"/>
                </a:solidFill>
              </a:rPr>
              <a:t>In the 1930s social scientist </a:t>
            </a:r>
            <a:r>
              <a:rPr lang="en-US" sz="2800" b="1" smtClean="0">
                <a:solidFill>
                  <a:srgbClr val="92D050"/>
                </a:solidFill>
              </a:rPr>
              <a:t>Louis Wirth </a:t>
            </a:r>
            <a:r>
              <a:rPr lang="en-US" sz="2800" smtClean="0">
                <a:solidFill>
                  <a:schemeClr val="accent1"/>
                </a:solidFill>
              </a:rPr>
              <a:t>defined a city as a permanent settlement that has three characteristics that create living experiences for urban residents that are different from residents in rural </a:t>
            </a:r>
            <a:r>
              <a:rPr lang="en-US" sz="2800" smtClean="0">
                <a:solidFill>
                  <a:schemeClr val="accent1"/>
                </a:solidFill>
              </a:rPr>
              <a:t>areas.</a:t>
            </a:r>
            <a:endParaRPr lang="en-US" sz="2800" smtClean="0">
              <a:solidFill>
                <a:schemeClr val="accent1"/>
              </a:solidFill>
            </a:endParaRPr>
          </a:p>
          <a:p>
            <a:pPr lvl="1" algn="just" eaLnBrk="1" hangingPunct="1"/>
            <a:r>
              <a:rPr lang="en-US" sz="2600" b="1" dirty="0" smtClean="0">
                <a:solidFill>
                  <a:srgbClr val="92D050"/>
                </a:solidFill>
              </a:rPr>
              <a:t>large size</a:t>
            </a:r>
          </a:p>
          <a:p>
            <a:pPr lvl="1" algn="just" eaLnBrk="1" hangingPunct="1"/>
            <a:r>
              <a:rPr lang="en-US" sz="2600" b="1" dirty="0" smtClean="0">
                <a:solidFill>
                  <a:srgbClr val="92D050"/>
                </a:solidFill>
              </a:rPr>
              <a:t>high density</a:t>
            </a:r>
          </a:p>
          <a:p>
            <a:pPr lvl="1" algn="just" eaLnBrk="1" hangingPunct="1"/>
            <a:r>
              <a:rPr lang="en-US" sz="2600" b="1" dirty="0" smtClean="0">
                <a:solidFill>
                  <a:srgbClr val="92D050"/>
                </a:solidFill>
              </a:rPr>
              <a:t>social heterogeneity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Characteristics of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Large size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Residents only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know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 small percentage of other residents.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Most come in </a:t>
            </a:r>
            <a:r>
              <a:rPr lang="en-US" b="1" dirty="0" smtClean="0">
                <a:solidFill>
                  <a:srgbClr val="92D050"/>
                </a:solidFill>
              </a:rPr>
              <a:t>contact</a:t>
            </a:r>
            <a:r>
              <a:rPr lang="en-US" dirty="0" smtClean="0">
                <a:solidFill>
                  <a:schemeClr val="accent1"/>
                </a:solidFill>
              </a:rPr>
              <a:t> with many people, but do not get to know them very well.</a:t>
            </a:r>
          </a:p>
        </p:txBody>
      </p:sp>
      <p:pic>
        <p:nvPicPr>
          <p:cNvPr id="41988" name="Picture 2" descr="C:\Users\Owner\AppData\Local\Microsoft\Windows\Temporary Internet Files\Content.IE5\816OX8L9\MC90024025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223548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Characteristics of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High density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People in cities have </a:t>
            </a:r>
            <a:r>
              <a:rPr lang="en-US" b="1" dirty="0" smtClean="0">
                <a:solidFill>
                  <a:srgbClr val="92D050"/>
                </a:solidFill>
              </a:rPr>
              <a:t>specialized jobs</a:t>
            </a:r>
            <a:r>
              <a:rPr lang="en-US" dirty="0" smtClean="0">
                <a:solidFill>
                  <a:schemeClr val="accent1"/>
                </a:solidFill>
              </a:rPr>
              <a:t> that collectively require a large number of people to live in one place.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High density encourages people to </a:t>
            </a:r>
            <a:r>
              <a:rPr lang="en-US" b="1" dirty="0" smtClean="0">
                <a:solidFill>
                  <a:srgbClr val="92D050"/>
                </a:solidFill>
              </a:rPr>
              <a:t>compete for space</a:t>
            </a:r>
            <a:r>
              <a:rPr lang="en-US" dirty="0" smtClean="0">
                <a:solidFill>
                  <a:schemeClr val="accent1"/>
                </a:solidFill>
              </a:rPr>
              <a:t>, causing dominance by some social groups.</a:t>
            </a:r>
          </a:p>
          <a:p>
            <a:pPr marL="457200" lvl="1" indent="0" algn="just" eaLnBrk="1" hangingPunct="1">
              <a:buFontTx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Urban Geography</a:t>
            </a:r>
          </a:p>
        </p:txBody>
      </p:sp>
      <p:pic>
        <p:nvPicPr>
          <p:cNvPr id="1027" name="Picture 3" descr="C:\Users\Owner\AppData\Local\Microsoft\Windows\Temporary Internet Files\Content.IE5\M7A4I806\MC900332205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435467" cy="2382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Characteristics of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High density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High density leads to </a:t>
            </a:r>
            <a:r>
              <a:rPr lang="en-US" b="1" dirty="0" smtClean="0">
                <a:solidFill>
                  <a:srgbClr val="92D050"/>
                </a:solidFill>
              </a:rPr>
              <a:t>higher prices for property and rents</a:t>
            </a:r>
            <a:r>
              <a:rPr lang="en-US" dirty="0" smtClean="0">
                <a:solidFill>
                  <a:schemeClr val="accent1"/>
                </a:solidFill>
              </a:rPr>
              <a:t>, further distinguishing between rich and poor.</a:t>
            </a:r>
          </a:p>
        </p:txBody>
      </p:sp>
      <p:pic>
        <p:nvPicPr>
          <p:cNvPr id="17410" name="Picture 2" descr="C:\Users\Owner\AppData\Local\Microsoft\Windows\Temporary Internet Files\Content.IE5\1AWRSIRC\MC90033214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2413802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Characteristics of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57912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Social heterogeneity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Large settlements include people with </a:t>
            </a:r>
            <a:r>
              <a:rPr lang="en-US" b="1" dirty="0" smtClean="0">
                <a:solidFill>
                  <a:srgbClr val="92D050"/>
                </a:solidFill>
              </a:rPr>
              <a:t>diverse backgrounds.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Cities allow for more </a:t>
            </a:r>
            <a:r>
              <a:rPr lang="en-US" b="1" dirty="0" smtClean="0">
                <a:solidFill>
                  <a:srgbClr val="92D050"/>
                </a:solidFill>
              </a:rPr>
              <a:t>anonymity. 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Wirth noted that despite the freedom associated with a city, </a:t>
            </a:r>
            <a:r>
              <a:rPr lang="en-US" i="1" dirty="0" smtClean="0">
                <a:solidFill>
                  <a:srgbClr val="92D050"/>
                </a:solidFill>
              </a:rPr>
              <a:t>people may feel lonely and isolated.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Urban geography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Quantitative data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Qualitative data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Urbanism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Urban areas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Nucleated settlement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Suburbs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Physical city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Metropolitan Statistical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>
                <a:solidFill>
                  <a:schemeClr val="accent1"/>
                </a:solidFill>
              </a:rPr>
              <a:t>Micropolitan</a:t>
            </a:r>
            <a:r>
              <a:rPr lang="en-US" sz="2400" dirty="0" smtClean="0">
                <a:solidFill>
                  <a:schemeClr val="accent1"/>
                </a:solidFill>
              </a:rPr>
              <a:t> Statistical Area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Urban hierarchy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Hamlet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Village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Town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City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Megalopolis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Central business district (CBD)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Metropolis</a:t>
            </a:r>
          </a:p>
          <a:p>
            <a:pPr eaLnBrk="1" hangingPunct="1"/>
            <a:r>
              <a:rPr lang="en-US" sz="2400" dirty="0" err="1" smtClean="0">
                <a:solidFill>
                  <a:schemeClr val="accent1"/>
                </a:solidFill>
              </a:rPr>
              <a:t>Bosnywash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Louis Wirth</a:t>
            </a:r>
          </a:p>
          <a:p>
            <a:pPr eaLnBrk="1" hangingPunct="1"/>
            <a:r>
              <a:rPr lang="en-US" sz="2400" dirty="0" smtClean="0">
                <a:solidFill>
                  <a:schemeClr val="accent1"/>
                </a:solidFill>
              </a:rPr>
              <a:t>S</a:t>
            </a:r>
            <a:r>
              <a:rPr lang="en-US" sz="2400" smtClean="0">
                <a:solidFill>
                  <a:schemeClr val="accent1"/>
                </a:solidFill>
              </a:rPr>
              <a:t>ocial </a:t>
            </a:r>
            <a:r>
              <a:rPr lang="en-US" sz="2400" dirty="0" smtClean="0">
                <a:solidFill>
                  <a:schemeClr val="accent1"/>
                </a:solidFill>
              </a:rPr>
              <a:t>heterogeneity</a:t>
            </a:r>
          </a:p>
        </p:txBody>
      </p:sp>
      <p:pic>
        <p:nvPicPr>
          <p:cNvPr id="47108" name="Picture 2" descr="C:\Users\Owner\AppData\Local\Microsoft\Windows\Temporary Internet Files\Content.IE5\VB892845\MC90020015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2451100" cy="2743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914400" cy="4953000"/>
          </a:xfrm>
        </p:spPr>
        <p:txBody>
          <a:bodyPr/>
          <a:lstStyle/>
          <a:p>
            <a:pPr eaLnBrk="1" hangingPunct="1"/>
            <a:r>
              <a:rPr lang="en-US" sz="3400" smtClean="0"/>
              <a:t>What is urban geography?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7912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Urban geography focuses on: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how cities </a:t>
            </a:r>
            <a:r>
              <a:rPr lang="en-US" sz="3200" b="1" dirty="0" smtClean="0">
                <a:solidFill>
                  <a:srgbClr val="92D050"/>
                </a:solidFill>
              </a:rPr>
              <a:t>function</a:t>
            </a:r>
            <a:endParaRPr lang="en-US" sz="3200" dirty="0" smtClean="0">
              <a:solidFill>
                <a:srgbClr val="92D050"/>
              </a:solidFill>
            </a:endParaRPr>
          </a:p>
          <a:p>
            <a:pPr lvl="1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the internal </a:t>
            </a:r>
            <a:r>
              <a:rPr lang="en-US" sz="3200" b="1" dirty="0" smtClean="0">
                <a:solidFill>
                  <a:srgbClr val="92D050"/>
                </a:solidFill>
              </a:rPr>
              <a:t>systems</a:t>
            </a:r>
            <a:r>
              <a:rPr lang="en-US" sz="3200" dirty="0" smtClean="0">
                <a:solidFill>
                  <a:schemeClr val="bg1"/>
                </a:solidFill>
              </a:rPr>
              <a:t> and </a:t>
            </a:r>
            <a:r>
              <a:rPr lang="en-US" sz="3200" b="1" dirty="0" smtClean="0">
                <a:solidFill>
                  <a:srgbClr val="92D050"/>
                </a:solidFill>
              </a:rPr>
              <a:t>structures</a:t>
            </a:r>
            <a:r>
              <a:rPr lang="en-US" sz="3200" dirty="0" smtClean="0">
                <a:solidFill>
                  <a:schemeClr val="bg1"/>
                </a:solidFill>
              </a:rPr>
              <a:t> of cities</a:t>
            </a:r>
          </a:p>
          <a:p>
            <a:pPr lvl="1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the external forces that </a:t>
            </a:r>
            <a:r>
              <a:rPr lang="en-US" sz="3200" b="1" dirty="0" smtClean="0">
                <a:solidFill>
                  <a:srgbClr val="92D050"/>
                </a:solidFill>
              </a:rPr>
              <a:t>influence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cities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1066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  <a:cs typeface="Arial" pitchFamily="34" charset="0"/>
              </a:rPr>
              <a:t>Sub-fields of urban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5638800" cy="472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STUDY OF SYSTEMS OF CITIES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This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sub-field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focuses on where cities are located and why they are there.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The focus is on how cities </a:t>
            </a:r>
            <a:r>
              <a:rPr lang="en-US" b="1" dirty="0" smtClean="0">
                <a:solidFill>
                  <a:srgbClr val="92D050"/>
                </a:solidFill>
              </a:rPr>
              <a:t>connect</a:t>
            </a:r>
            <a:r>
              <a:rPr lang="en-US" dirty="0" smtClean="0">
                <a:solidFill>
                  <a:schemeClr val="bg1"/>
                </a:solidFill>
              </a:rPr>
              <a:t> to one another, how they are </a:t>
            </a:r>
            <a:r>
              <a:rPr lang="en-US" b="1" dirty="0" smtClean="0">
                <a:solidFill>
                  <a:srgbClr val="92D050"/>
                </a:solidFill>
              </a:rPr>
              <a:t>distributed</a:t>
            </a:r>
            <a:r>
              <a:rPr lang="en-US" dirty="0" smtClean="0">
                <a:solidFill>
                  <a:schemeClr val="bg1"/>
                </a:solidFill>
              </a:rPr>
              <a:t>, and how cities </a:t>
            </a:r>
            <a:r>
              <a:rPr lang="en-US" b="1" dirty="0" smtClean="0">
                <a:solidFill>
                  <a:srgbClr val="92D050"/>
                </a:solidFill>
              </a:rPr>
              <a:t>influence</a:t>
            </a:r>
            <a:r>
              <a:rPr lang="en-US" dirty="0" smtClean="0">
                <a:solidFill>
                  <a:schemeClr val="bg1"/>
                </a:solidFill>
              </a:rPr>
              <a:t> the landscape around them.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1066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  <a:cs typeface="Arial" pitchFamily="34" charset="0"/>
              </a:rPr>
              <a:t>Sub-fields of urban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5791200" cy="502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STUDY OF INTERNAL CITIES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This sub-field focuses on the </a:t>
            </a:r>
            <a:r>
              <a:rPr lang="en-US" b="1" dirty="0" smtClean="0">
                <a:solidFill>
                  <a:srgbClr val="92D050"/>
                </a:solidFill>
              </a:rPr>
              <a:t>internal working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rgbClr val="92D050"/>
                </a:solidFill>
              </a:rPr>
              <a:t>structures</a:t>
            </a:r>
            <a:r>
              <a:rPr lang="en-US" dirty="0" smtClean="0">
                <a:solidFill>
                  <a:schemeClr val="bg1"/>
                </a:solidFill>
              </a:rPr>
              <a:t> of cities.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It involves the </a:t>
            </a:r>
            <a:r>
              <a:rPr lang="en-US" b="1" dirty="0" smtClean="0">
                <a:solidFill>
                  <a:srgbClr val="92D050"/>
                </a:solidFill>
              </a:rPr>
              <a:t>analysis </a:t>
            </a:r>
            <a:r>
              <a:rPr lang="en-US" dirty="0" smtClean="0">
                <a:solidFill>
                  <a:schemeClr val="bg1"/>
                </a:solidFill>
              </a:rPr>
              <a:t>of land use patterns, racial and ethnic segregation, and the cycles of construction and development.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It makes use of </a:t>
            </a:r>
            <a:r>
              <a:rPr lang="en-US" b="1" dirty="0" smtClean="0">
                <a:solidFill>
                  <a:srgbClr val="92D050"/>
                </a:solidFill>
              </a:rPr>
              <a:t>quantitative</a:t>
            </a:r>
            <a:r>
              <a:rPr lang="en-US" dirty="0" smtClean="0">
                <a:solidFill>
                  <a:schemeClr val="bg1"/>
                </a:solidFill>
              </a:rPr>
              <a:t> data and </a:t>
            </a:r>
            <a:r>
              <a:rPr lang="en-US" b="1" dirty="0" smtClean="0">
                <a:solidFill>
                  <a:srgbClr val="92D050"/>
                </a:solidFill>
              </a:rPr>
              <a:t>qualitative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data.</a:t>
            </a:r>
          </a:p>
          <a:p>
            <a:pPr marL="457200" lvl="1" indent="0" algn="just" eaLnBrk="1" hangingPunct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1752600"/>
            <a:ext cx="4989513" cy="3657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i="1" dirty="0" smtClean="0">
                <a:solidFill>
                  <a:schemeClr val="tx2">
                    <a:lumMod val="75000"/>
                  </a:schemeClr>
                </a:solidFill>
              </a:rPr>
              <a:t>Defining urbanism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algn="just" eaLnBrk="1" hangingPunct="1">
              <a:defRPr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What are urban areas?  </a:t>
            </a:r>
            <a:r>
              <a:rPr lang="en-US" sz="2800" dirty="0" smtClean="0">
                <a:solidFill>
                  <a:schemeClr val="bg1"/>
                </a:solidFill>
              </a:rPr>
              <a:t>Urban areas are nucleated, with one or more clear core areas.  People who live in them work in nonagricultural jobs.</a:t>
            </a:r>
          </a:p>
        </p:txBody>
      </p:sp>
      <p:pic>
        <p:nvPicPr>
          <p:cNvPr id="2051" name="Picture 3" descr="C:\Users\Owner\AppData\Local\Microsoft\Windows\Temporary Internet Files\Content.IE5\VB892845\MC90020559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590800"/>
            <a:ext cx="1589227" cy="1792224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Urbanization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096000" cy="4724400"/>
          </a:xfrm>
        </p:spPr>
        <p:txBody>
          <a:bodyPr/>
          <a:lstStyle/>
          <a:p>
            <a:pPr eaLnBrk="1" hangingPunct="1">
              <a:defRPr/>
            </a:pPr>
            <a:endParaRPr lang="en-US" sz="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Cities and Towns…how are they similar?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nucleated</a:t>
            </a:r>
            <a:r>
              <a:rPr lang="en-US" dirty="0" smtClean="0">
                <a:solidFill>
                  <a:schemeClr val="accent1"/>
                </a:solidFill>
              </a:rPr>
              <a:t> settlements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have </a:t>
            </a:r>
            <a:r>
              <a:rPr lang="en-US" b="1" dirty="0" smtClean="0">
                <a:solidFill>
                  <a:srgbClr val="92D050"/>
                </a:solidFill>
              </a:rPr>
              <a:t>residential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and </a:t>
            </a:r>
            <a:r>
              <a:rPr lang="en-US" b="1" dirty="0" smtClean="0">
                <a:solidFill>
                  <a:srgbClr val="92D050"/>
                </a:solidFill>
              </a:rPr>
              <a:t>non-residential</a:t>
            </a:r>
            <a:r>
              <a:rPr lang="en-US" dirty="0" smtClean="0">
                <a:solidFill>
                  <a:schemeClr val="accent1"/>
                </a:solidFill>
              </a:rPr>
              <a:t> functions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include a </a:t>
            </a:r>
            <a:r>
              <a:rPr lang="en-US" b="1" dirty="0" smtClean="0">
                <a:solidFill>
                  <a:srgbClr val="92D050"/>
                </a:solidFill>
              </a:rPr>
              <a:t>central business district </a:t>
            </a:r>
            <a:r>
              <a:rPr lang="en-US" dirty="0" smtClean="0">
                <a:solidFill>
                  <a:schemeClr val="accent1"/>
                </a:solidFill>
              </a:rPr>
              <a:t>and </a:t>
            </a:r>
            <a:r>
              <a:rPr lang="en-US" b="1" dirty="0" smtClean="0">
                <a:solidFill>
                  <a:srgbClr val="92D050"/>
                </a:solidFill>
              </a:rPr>
              <a:t>surrounding residences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Urbanization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sz="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Cities and Towns…how are they different?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Cities are usually surrounded by </a:t>
            </a:r>
            <a:r>
              <a:rPr lang="en-US" b="1" dirty="0" smtClean="0">
                <a:solidFill>
                  <a:srgbClr val="92D050"/>
                </a:solidFill>
              </a:rPr>
              <a:t>suburbs</a:t>
            </a:r>
            <a:r>
              <a:rPr lang="en-US" dirty="0" smtClean="0">
                <a:solidFill>
                  <a:schemeClr val="accent1"/>
                </a:solidFill>
              </a:rPr>
              <a:t>, areas that are </a:t>
            </a:r>
            <a:r>
              <a:rPr lang="en-US" b="1" dirty="0" smtClean="0">
                <a:solidFill>
                  <a:srgbClr val="92D050"/>
                </a:solidFill>
              </a:rPr>
              <a:t>less nucleated.</a:t>
            </a:r>
          </a:p>
          <a:p>
            <a:pPr lvl="1" algn="just" eaLnBrk="1" hangingPunct="1">
              <a:defRPr/>
            </a:pPr>
            <a:r>
              <a:rPr lang="en-US" b="1" dirty="0" smtClean="0">
                <a:solidFill>
                  <a:srgbClr val="92D050"/>
                </a:solidFill>
              </a:rPr>
              <a:t>Suburbs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use much land space for residences of people who work in or near cities.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ty stairs design template">
  <a:themeElements>
    <a:clrScheme name="City stairs design template 12">
      <a:dk1>
        <a:srgbClr val="C0C0C0"/>
      </a:dk1>
      <a:lt1>
        <a:srgbClr val="FFFFD9"/>
      </a:lt1>
      <a:dk2>
        <a:srgbClr val="E5F97F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A4A4A4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City stairs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ty stair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2">
        <a:dk1>
          <a:srgbClr val="C0C0C0"/>
        </a:dk1>
        <a:lt1>
          <a:srgbClr val="FFFFD9"/>
        </a:lt1>
        <a:dk2>
          <a:srgbClr val="E5F97F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A4A4A4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976</Words>
  <Application>Microsoft Office PowerPoint</Application>
  <PresentationFormat>On-screen Show (4:3)</PresentationFormat>
  <Paragraphs>172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City stairs design template</vt:lpstr>
      <vt:lpstr>Unit Seven:  Cities and Urban Land Use           Advanced Placement Human Geography</vt:lpstr>
      <vt:lpstr>Advanced Placement Human Geography Review Sessions:  Unit  Seven</vt:lpstr>
      <vt:lpstr>Urban Geography</vt:lpstr>
      <vt:lpstr>What is urban geography?</vt:lpstr>
      <vt:lpstr>Sub-fields of urban geography</vt:lpstr>
      <vt:lpstr>Sub-fields of urban geography</vt:lpstr>
      <vt:lpstr>Slide 7</vt:lpstr>
      <vt:lpstr>Urbanization Vocabulary</vt:lpstr>
      <vt:lpstr>Urbanization Vocabulary</vt:lpstr>
      <vt:lpstr>Urbanization Vocabulary</vt:lpstr>
      <vt:lpstr>Urbanization Vocabulary</vt:lpstr>
      <vt:lpstr>Urbanization Vocabulary</vt:lpstr>
      <vt:lpstr>Urbanization Vocabulary</vt:lpstr>
      <vt:lpstr>Urbanization Vocabulary</vt:lpstr>
      <vt:lpstr>Slide 15</vt:lpstr>
      <vt:lpstr>Urban Hierarchy </vt:lpstr>
      <vt:lpstr>Urban Hierarchy </vt:lpstr>
      <vt:lpstr>Urban Hierarchy</vt:lpstr>
      <vt:lpstr>Urban Hierarchy</vt:lpstr>
      <vt:lpstr>Urban Hierarchy</vt:lpstr>
      <vt:lpstr>Urban Hierarchy</vt:lpstr>
      <vt:lpstr>Urban Hierarchy</vt:lpstr>
      <vt:lpstr>Urban Hierarchy</vt:lpstr>
      <vt:lpstr>Urban Hierarchy</vt:lpstr>
      <vt:lpstr>Slide 25</vt:lpstr>
      <vt:lpstr>Slide 26</vt:lpstr>
      <vt:lpstr>Characteristics of Cities</vt:lpstr>
      <vt:lpstr>Characteristics of Cities</vt:lpstr>
      <vt:lpstr>Characteristics of Cities</vt:lpstr>
      <vt:lpstr>Characteristics of Cities</vt:lpstr>
      <vt:lpstr>Characteristics of Cities</vt:lpstr>
      <vt:lpstr>Key Terms to Review</vt:lpstr>
      <vt:lpstr>Key Terms to Review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Seven:  Cities and Urban Land Use           Advanced Placement Human Geography</dc:title>
  <dc:creator>Owner</dc:creator>
  <cp:lastModifiedBy>Ethel Wood</cp:lastModifiedBy>
  <cp:revision>22</cp:revision>
  <dcterms:created xsi:type="dcterms:W3CDTF">2011-03-27T19:26:04Z</dcterms:created>
  <dcterms:modified xsi:type="dcterms:W3CDTF">2012-11-08T20:00:50Z</dcterms:modified>
</cp:coreProperties>
</file>