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59" r:id="rId10"/>
    <p:sldId id="272" r:id="rId11"/>
    <p:sldId id="260" r:id="rId12"/>
    <p:sldId id="273" r:id="rId13"/>
    <p:sldId id="274" r:id="rId14"/>
    <p:sldId id="275" r:id="rId15"/>
    <p:sldId id="276" r:id="rId16"/>
    <p:sldId id="289" r:id="rId17"/>
    <p:sldId id="297" r:id="rId18"/>
    <p:sldId id="279" r:id="rId19"/>
    <p:sldId id="281" r:id="rId20"/>
    <p:sldId id="290" r:id="rId21"/>
    <p:sldId id="286" r:id="rId22"/>
    <p:sldId id="283" r:id="rId23"/>
    <p:sldId id="284" r:id="rId24"/>
    <p:sldId id="285" r:id="rId25"/>
    <p:sldId id="291" r:id="rId26"/>
    <p:sldId id="292" r:id="rId27"/>
    <p:sldId id="262" r:id="rId28"/>
    <p:sldId id="293" r:id="rId29"/>
    <p:sldId id="294" r:id="rId30"/>
    <p:sldId id="295" r:id="rId31"/>
    <p:sldId id="296" r:id="rId32"/>
    <p:sldId id="288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4495800"/>
            <a:ext cx="7620000" cy="990600"/>
          </a:xfrm>
        </p:spPr>
        <p:txBody>
          <a:bodyPr vert="horz"/>
          <a:lstStyle>
            <a:lvl1pPr>
              <a:defRPr sz="4400" i="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5486400"/>
            <a:ext cx="6096000" cy="533400"/>
          </a:xfrm>
        </p:spPr>
        <p:txBody>
          <a:bodyPr/>
          <a:lstStyle>
            <a:lvl1pPr marL="0" indent="0">
              <a:buFontTx/>
              <a:buNone/>
              <a:defRPr sz="2800" i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4943661-E9EB-4EFF-B50E-F910C91862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2074867-0385-4F64-9431-DFA9488CB3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990600"/>
            <a:ext cx="1752600" cy="495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990600"/>
            <a:ext cx="510540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D75CD8C-6D1A-4FEC-87BD-C4FBEBDF3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3A520B2-24C2-4DB3-99E6-AFDD22284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4A384EB-394C-434E-B91E-87C6966C0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143000"/>
            <a:ext cx="2819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143000"/>
            <a:ext cx="2819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85EE9BF-51AB-4D49-92BD-B2EF0A607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281CE3C-888E-4856-9D78-9D063591A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81B7D0D-970B-4C6E-B88A-BD06945F6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262A10F-4048-4374-9AFB-00D7C0496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53067E6-77E3-49C9-AB6F-7F9556D90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2216731-F136-4A92-8CA2-29E2322CF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990600"/>
            <a:ext cx="1066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143000"/>
            <a:ext cx="5791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C0C0C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8175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C0C0C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C0C0C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E8A1BDF-E17A-4879-A365-CC41F37A8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4495800"/>
            <a:ext cx="7620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Unit Seven:  Cities and Urban Land Use</a:t>
            </a:r>
            <a:b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        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Advanced Placement Human Geography</a:t>
            </a:r>
            <a:endParaRPr lang="en-US" sz="115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7010400" y="6216650"/>
            <a:ext cx="1828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C0C0C0"/>
                </a:solidFill>
              </a:rPr>
              <a:t>Session 2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How did cities originate?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endParaRPr lang="en-US" sz="2800" dirty="0" smtClean="0">
              <a:solidFill>
                <a:schemeClr val="accent1"/>
              </a:solidFill>
            </a:endParaRPr>
          </a:p>
          <a:p>
            <a:pPr algn="just" eaLnBrk="1" hangingPunct="1">
              <a:defRPr/>
            </a:pPr>
            <a:endParaRPr lang="en-US" sz="2800" dirty="0" smtClean="0">
              <a:solidFill>
                <a:schemeClr val="accent1"/>
              </a:solidFill>
            </a:endParaRPr>
          </a:p>
          <a:p>
            <a:pPr algn="just" eaLnBrk="1" hangingPunct="1">
              <a:defRPr/>
            </a:pPr>
            <a:endParaRPr lang="en-US" sz="800" dirty="0" smtClean="0">
              <a:solidFill>
                <a:schemeClr val="accent1"/>
              </a:solidFill>
            </a:endParaRPr>
          </a:p>
          <a:p>
            <a:pPr algn="just" eaLnBrk="1" hangingPunct="1">
              <a:defRPr/>
            </a:pPr>
            <a:endParaRPr lang="en-US" sz="800" dirty="0" smtClean="0">
              <a:solidFill>
                <a:schemeClr val="accent1"/>
              </a:solidFill>
            </a:endParaRPr>
          </a:p>
          <a:p>
            <a:pPr algn="just" eaLnBrk="1" hangingPunct="1">
              <a:defRPr/>
            </a:pPr>
            <a:endParaRPr lang="en-US" sz="800" dirty="0" smtClean="0">
              <a:solidFill>
                <a:schemeClr val="accent1"/>
              </a:solidFill>
            </a:endParaRPr>
          </a:p>
          <a:p>
            <a:pPr algn="just" eaLnBrk="1" hangingPunct="1">
              <a:defRPr/>
            </a:pPr>
            <a:r>
              <a:rPr lang="en-US" sz="2800" dirty="0" smtClean="0">
                <a:solidFill>
                  <a:schemeClr val="accent1"/>
                </a:solidFill>
              </a:rPr>
              <a:t>The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first agricultural revolution</a:t>
            </a:r>
            <a:r>
              <a:rPr lang="en-US" sz="2800" dirty="0" smtClean="0">
                <a:solidFill>
                  <a:schemeClr val="accent1"/>
                </a:solidFill>
              </a:rPr>
              <a:t>, also known as the </a:t>
            </a:r>
            <a:r>
              <a:rPr lang="en-US" sz="2800" b="1" dirty="0" smtClean="0">
                <a:solidFill>
                  <a:srgbClr val="92D050"/>
                </a:solidFill>
              </a:rPr>
              <a:t>Neolithic Revolution</a:t>
            </a:r>
            <a:r>
              <a:rPr lang="en-US" sz="2800" dirty="0" smtClean="0">
                <a:solidFill>
                  <a:schemeClr val="accent1"/>
                </a:solidFill>
              </a:rPr>
              <a:t>, occurred approximately 10,000 years ago. </a:t>
            </a:r>
          </a:p>
          <a:p>
            <a:pPr algn="just" eaLnBrk="1" hangingPunct="1">
              <a:defRPr/>
            </a:pPr>
            <a:r>
              <a:rPr lang="en-US" sz="2800" dirty="0" smtClean="0">
                <a:solidFill>
                  <a:schemeClr val="accent1"/>
                </a:solidFill>
              </a:rPr>
              <a:t>It led to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permanent settlements</a:t>
            </a:r>
            <a:r>
              <a:rPr lang="en-US" sz="2800" dirty="0" smtClean="0">
                <a:solidFill>
                  <a:schemeClr val="accent1"/>
                </a:solidFill>
              </a:rPr>
              <a:t>, but the communities remained small and simple.</a:t>
            </a:r>
          </a:p>
          <a:p>
            <a:pPr eaLnBrk="1" hangingPunct="1">
              <a:defRPr/>
            </a:pPr>
            <a:endParaRPr lang="en-US" dirty="0" smtClean="0"/>
          </a:p>
        </p:txBody>
      </p:sp>
      <p:pic>
        <p:nvPicPr>
          <p:cNvPr id="9219" name="Picture 3" descr="C:\Users\Owner\AppData\Local\Microsoft\Windows\Temporary Internet Files\Content.IE5\LTLN4AAN\MC900332044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lum bright="20000"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33399"/>
            <a:ext cx="1972901" cy="180370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How did cities originate?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Job specialization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1"/>
                </a:solidFill>
              </a:rPr>
              <a:t>began to occur.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1"/>
                </a:solidFill>
              </a:rPr>
              <a:t>Some people continued to be </a:t>
            </a:r>
            <a:r>
              <a:rPr lang="en-US" b="1" dirty="0" smtClean="0">
                <a:solidFill>
                  <a:srgbClr val="92D050"/>
                </a:solidFill>
              </a:rPr>
              <a:t>farmers</a:t>
            </a:r>
            <a:r>
              <a:rPr lang="en-US" dirty="0" smtClean="0">
                <a:solidFill>
                  <a:srgbClr val="92D050"/>
                </a:solidFill>
              </a:rPr>
              <a:t>.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1"/>
                </a:solidFill>
              </a:rPr>
              <a:t>Others became </a:t>
            </a:r>
            <a:r>
              <a:rPr lang="en-US" b="1" dirty="0" smtClean="0">
                <a:solidFill>
                  <a:srgbClr val="92D050"/>
                </a:solidFill>
              </a:rPr>
              <a:t>craftspeople</a:t>
            </a:r>
            <a:r>
              <a:rPr lang="en-US" dirty="0" smtClean="0">
                <a:solidFill>
                  <a:srgbClr val="92D050"/>
                </a:solidFill>
              </a:rPr>
              <a:t>.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1"/>
                </a:solidFill>
              </a:rPr>
              <a:t>Some became </a:t>
            </a:r>
            <a:r>
              <a:rPr lang="en-US" b="1" dirty="0" smtClean="0">
                <a:solidFill>
                  <a:srgbClr val="92D050"/>
                </a:solidFill>
              </a:rPr>
              <a:t>government officials</a:t>
            </a:r>
            <a:r>
              <a:rPr lang="en-US" dirty="0" smtClean="0">
                <a:solidFill>
                  <a:srgbClr val="92D050"/>
                </a:solidFill>
              </a:rPr>
              <a:t>.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1"/>
                </a:solidFill>
              </a:rPr>
              <a:t>Some became </a:t>
            </a:r>
            <a:r>
              <a:rPr lang="en-US" b="1" dirty="0" smtClean="0">
                <a:solidFill>
                  <a:srgbClr val="92D050"/>
                </a:solidFill>
              </a:rPr>
              <a:t>religious leaders.</a:t>
            </a:r>
            <a:endParaRPr lang="en-US" b="1" dirty="0" smtClean="0">
              <a:solidFill>
                <a:schemeClr val="accent1"/>
              </a:solidFill>
            </a:endParaRPr>
          </a:p>
        </p:txBody>
      </p:sp>
      <p:pic>
        <p:nvPicPr>
          <p:cNvPr id="10243" name="Picture 3" descr="C:\Users\Owner\AppData\Local\Microsoft\Windows\Temporary Internet Files\Content.IE5\MSJ24HHB\MC900149628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343400"/>
            <a:ext cx="2166796" cy="1994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How did cities originate?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43000"/>
            <a:ext cx="5791200" cy="2971800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FontTx/>
              <a:buNone/>
            </a:pPr>
            <a:endParaRPr lang="en-US" sz="2600" smtClean="0">
              <a:solidFill>
                <a:schemeClr val="accent1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endParaRPr lang="en-US" sz="2600" smtClean="0">
              <a:solidFill>
                <a:schemeClr val="accent1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endParaRPr lang="en-US" sz="2600" smtClean="0">
              <a:solidFill>
                <a:schemeClr val="accent1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endParaRPr lang="en-US" sz="2600" smtClean="0">
              <a:solidFill>
                <a:schemeClr val="accent1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endParaRPr lang="en-US" sz="2600" smtClean="0">
              <a:solidFill>
                <a:schemeClr val="accent1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endParaRPr lang="en-US" sz="2600" smtClean="0">
              <a:solidFill>
                <a:schemeClr val="accent1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endParaRPr lang="en-US" sz="2600" smtClean="0">
              <a:solidFill>
                <a:schemeClr val="accent1"/>
              </a:solidFill>
            </a:endParaRPr>
          </a:p>
        </p:txBody>
      </p:sp>
      <p:pic>
        <p:nvPicPr>
          <p:cNvPr id="11266" name="Picture 2" descr="C:\Users\Owner\AppData\Local\Microsoft\Windows\Temporary Internet Files\Content.IE5\816OX8L9\MC900054827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lum bright="20000"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371600"/>
            <a:ext cx="2771869" cy="21185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3" name="TextBox 2"/>
          <p:cNvSpPr txBox="1"/>
          <p:nvPr/>
        </p:nvSpPr>
        <p:spPr>
          <a:xfrm>
            <a:off x="2362200" y="4302125"/>
            <a:ext cx="4876800" cy="15875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3">
                <a:lumMod val="10000"/>
              </a:schemeClr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endParaRPr lang="en-US" sz="800" b="1" dirty="0">
              <a:solidFill>
                <a:schemeClr val="accent1">
                  <a:lumMod val="10000"/>
                </a:schemeClr>
              </a:solidFill>
            </a:endParaRPr>
          </a:p>
          <a:p>
            <a:pPr algn="ctr">
              <a:lnSpc>
                <a:spcPct val="90000"/>
              </a:lnSpc>
              <a:defRPr/>
            </a:pPr>
            <a:endParaRPr lang="en-US" sz="800" b="1" dirty="0">
              <a:solidFill>
                <a:schemeClr val="accent1">
                  <a:lumMod val="10000"/>
                </a:schemeClr>
              </a:solidFill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400" b="1" dirty="0">
                <a:solidFill>
                  <a:schemeClr val="accent1">
                    <a:lumMod val="10000"/>
                  </a:schemeClr>
                </a:solidFill>
              </a:rPr>
              <a:t>Government buildings appeared on the landscape and villages became 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400" b="1" dirty="0">
                <a:solidFill>
                  <a:schemeClr val="accent1">
                    <a:lumMod val="10000"/>
                  </a:schemeClr>
                </a:solidFill>
              </a:rPr>
              <a:t>more diversified.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219200"/>
            <a:ext cx="5602288" cy="1500188"/>
          </a:xfrm>
        </p:spPr>
        <p:txBody>
          <a:bodyPr/>
          <a:lstStyle/>
          <a:p>
            <a:pPr algn="ctr" eaLnBrk="1" hangingPunct="1"/>
            <a:r>
              <a:rPr lang="en-US" sz="4400" b="1" smtClean="0">
                <a:solidFill>
                  <a:schemeClr val="accent1"/>
                </a:solidFill>
              </a:rPr>
              <a:t>The Role of Government</a:t>
            </a:r>
          </a:p>
        </p:txBody>
      </p:sp>
      <p:pic>
        <p:nvPicPr>
          <p:cNvPr id="12290" name="Picture 2" descr="C:\Users\Owner\AppData\Local\Microsoft\Windows\Temporary Internet Files\Content.IE5\VB892845\MC90003024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96050" y="2819400"/>
            <a:ext cx="1721968" cy="23083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57150">
            <a:solidFill>
              <a:schemeClr val="accent5">
                <a:lumMod val="10000"/>
              </a:schemeClr>
            </a:solidFill>
          </a:ln>
          <a:effectLst>
            <a:reflection blurRad="12700" stA="38000" endPos="28000" dist="5000" dir="5400000" sy="-100000" algn="bl" rotWithShape="0"/>
          </a:effectLst>
          <a:ex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50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50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The Role of Government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3048000"/>
            <a:ext cx="5791200" cy="26670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dirty="0" smtClean="0">
                <a:solidFill>
                  <a:schemeClr val="accent1"/>
                </a:solidFill>
              </a:rPr>
              <a:t>The period between 4000 and 2000 B.C.E. is called the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formative era </a:t>
            </a:r>
            <a:r>
              <a:rPr lang="en-US" dirty="0" smtClean="0">
                <a:solidFill>
                  <a:schemeClr val="accent1"/>
                </a:solidFill>
              </a:rPr>
              <a:t>for both the development of states and urbanization.	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3315" name="Picture 3" descr="C:\Users\Owner\AppData\Local\Microsoft\Windows\Temporary Internet Files\Content.IE5\LTLN4AAN\MC900332105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lum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3800" y="767784"/>
            <a:ext cx="1925443" cy="205161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The Role of Government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1"/>
                </a:solidFill>
              </a:rPr>
              <a:t>As the more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complex</a:t>
            </a:r>
            <a:r>
              <a:rPr lang="en-US" dirty="0" smtClean="0">
                <a:solidFill>
                  <a:schemeClr val="accent1"/>
                </a:solidFill>
              </a:rPr>
              <a:t> settlements grew, the need for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central authority increased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1"/>
                </a:solidFill>
              </a:rPr>
              <a:t>As a result,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states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(organized territories under governments) appeared.</a:t>
            </a:r>
            <a:endParaRPr lang="en-US" dirty="0" smtClean="0"/>
          </a:p>
        </p:txBody>
      </p:sp>
      <p:pic>
        <p:nvPicPr>
          <p:cNvPr id="15362" name="Picture 2" descr="C:\Users\Owner\AppData\Local\Microsoft\Windows\Temporary Internet Files\Content.IE5\VB892845\MC900438423[1]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10000"/>
            <a:ext cx="1737272" cy="17190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57150">
            <a:solidFill>
              <a:schemeClr val="accent3">
                <a:lumMod val="10000"/>
              </a:schemeClr>
            </a:solidFill>
          </a:ln>
          <a:effectLst>
            <a:reflection blurRad="12700" stA="38000" endPos="28000" dist="5000" dir="5400000" sy="-100000" algn="bl" rotWithShape="0"/>
          </a:effectLst>
          <a:ex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The Role of Government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States grew in the following areas along the: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1"/>
                </a:solidFill>
              </a:rPr>
              <a:t> Nile River (Egypt)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1"/>
                </a:solidFill>
              </a:rPr>
              <a:t>Tigris and Euphrates Rivers (Mesopotamia)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1"/>
                </a:solidFill>
              </a:rPr>
              <a:t>Indus River (South Asia) </a:t>
            </a:r>
          </a:p>
          <a:p>
            <a:pPr eaLnBrk="1" hangingPunct="1">
              <a:defRPr/>
            </a:pPr>
            <a:endParaRPr lang="en-US" dirty="0" smtClean="0"/>
          </a:p>
        </p:txBody>
      </p:sp>
      <p:pic>
        <p:nvPicPr>
          <p:cNvPr id="16386" name="Picture 2" descr="C:\Users\Owner\AppData\Local\Microsoft\Windows\Temporary Internet Files\Content.IE5\1AWRSIRC\MC900174075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20000" contras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114800"/>
            <a:ext cx="2065731" cy="2209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404938"/>
            <a:ext cx="5326063" cy="4046537"/>
          </a:xfrm>
          <a:prstGeom prst="rect">
            <a:avLst/>
          </a:prstGeom>
          <a:noFill/>
          <a:ln w="57150">
            <a:solidFill>
              <a:schemeClr val="accent1">
                <a:lumMod val="2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19138" y="442913"/>
            <a:ext cx="8305800" cy="800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Cities of the Indus River Valley Civilization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2763" y="5943600"/>
            <a:ext cx="83058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Only a well-organized government could have maintained such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carefully structured cities. 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The Role of Government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447800"/>
            <a:ext cx="5791200" cy="37338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800" dirty="0" smtClean="0">
                <a:solidFill>
                  <a:schemeClr val="accent1"/>
                </a:solidFill>
              </a:rPr>
              <a:t>Other early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civilizations</a:t>
            </a:r>
            <a:r>
              <a:rPr lang="en-US" sz="2800" dirty="0" smtClean="0">
                <a:solidFill>
                  <a:schemeClr val="accent1"/>
                </a:solidFill>
              </a:rPr>
              <a:t> appeared: </a:t>
            </a:r>
          </a:p>
          <a:p>
            <a:pPr lvl="1" algn="just" eaLnBrk="1" hangingPunct="1">
              <a:defRPr/>
            </a:pPr>
            <a:r>
              <a:rPr lang="en-US" sz="2400" dirty="0" smtClean="0">
                <a:solidFill>
                  <a:schemeClr val="accent1"/>
                </a:solidFill>
              </a:rPr>
              <a:t>along rivers in East Asia (early China)</a:t>
            </a:r>
          </a:p>
          <a:p>
            <a:pPr lvl="1" algn="just" eaLnBrk="1" hangingPunct="1">
              <a:defRPr/>
            </a:pPr>
            <a:r>
              <a:rPr lang="en-US" sz="2400" dirty="0" smtClean="0">
                <a:solidFill>
                  <a:schemeClr val="accent1"/>
                </a:solidFill>
              </a:rPr>
              <a:t>around the Aegean Sea (forerunners of the Greeks)</a:t>
            </a:r>
          </a:p>
          <a:p>
            <a:pPr algn="just" eaLnBrk="1" hangingPunct="1">
              <a:defRPr/>
            </a:pPr>
            <a:r>
              <a:rPr lang="en-US" sz="2600" dirty="0" smtClean="0">
                <a:solidFill>
                  <a:schemeClr val="accent1"/>
                </a:solidFill>
              </a:rPr>
              <a:t>All of these civilizations had major cities that increased in size and complexity as 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</a:rPr>
              <a:t>farming techniques improved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600" dirty="0" smtClean="0">
                <a:solidFill>
                  <a:schemeClr val="accent1"/>
                </a:solidFill>
              </a:rPr>
              <a:t>and 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</a:rPr>
              <a:t>trade developed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Function and Location of Ancient Cities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Agriculture </a:t>
            </a:r>
            <a:r>
              <a:rPr lang="en-US" dirty="0" smtClean="0">
                <a:solidFill>
                  <a:schemeClr val="accent1"/>
                </a:solidFill>
              </a:rPr>
              <a:t>had to be planned and controlled so as to guarantee a flow of food into the city, especially </a:t>
            </a:r>
            <a:r>
              <a:rPr lang="en-US" smtClean="0">
                <a:solidFill>
                  <a:schemeClr val="accent1"/>
                </a:solidFill>
              </a:rPr>
              <a:t>once </a:t>
            </a:r>
            <a:r>
              <a:rPr lang="en-US" smtClean="0">
                <a:solidFill>
                  <a:srgbClr val="92D050"/>
                </a:solidFill>
              </a:rPr>
              <a:t>irrigation</a:t>
            </a:r>
            <a:r>
              <a:rPr lang="en-US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developed.</a:t>
            </a:r>
          </a:p>
        </p:txBody>
      </p:sp>
      <p:pic>
        <p:nvPicPr>
          <p:cNvPr id="18435" name="Picture 3" descr="C:\Users\Owner\AppData\Local\Microsoft\Windows\Temporary Internet Files\Content.IE5\816OX8L9\MC900217424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lum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4789" y="3886200"/>
            <a:ext cx="1525219" cy="1797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1143000"/>
            <a:ext cx="5602288" cy="150018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</a:rPr>
              <a:t>SYSTEMS OF CITIES</a:t>
            </a:r>
          </a:p>
        </p:txBody>
      </p:sp>
      <p:pic>
        <p:nvPicPr>
          <p:cNvPr id="2050" name="Picture 2" descr="C:\Users\Owner\AppData\Local\Microsoft\Windows\Temporary Internet Files\Content.IE5\LTLN4AAN\MC900304821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lum contras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935373"/>
            <a:ext cx="2560385" cy="241188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Function and Location of Ancient Cities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defRPr/>
            </a:pP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 eaLnBrk="1" hangingPunct="1">
              <a:defRPr/>
            </a:pP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 eaLnBrk="1" hangingPunct="1">
              <a:buFontTx/>
              <a:buNone/>
              <a:defRPr/>
            </a:pP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 eaLnBrk="1" hangingPunct="1">
              <a:defRPr/>
            </a:pP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 eaLnBrk="1" hangingPunct="1"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Governments began to:</a:t>
            </a:r>
          </a:p>
          <a:p>
            <a:pPr lvl="1" algn="just" eaLnBrk="1" hangingPunct="1">
              <a:defRPr/>
            </a:pPr>
            <a:r>
              <a:rPr lang="en-US" dirty="0" smtClean="0">
                <a:solidFill>
                  <a:schemeClr val="accent1"/>
                </a:solidFill>
              </a:rPr>
              <a:t>collect </a:t>
            </a:r>
            <a:r>
              <a:rPr lang="en-US" b="1" dirty="0" smtClean="0">
                <a:solidFill>
                  <a:srgbClr val="92D050"/>
                </a:solidFill>
              </a:rPr>
              <a:t>taxes</a:t>
            </a:r>
          </a:p>
          <a:p>
            <a:pPr lvl="1" algn="just" eaLnBrk="1" hangingPunct="1">
              <a:defRPr/>
            </a:pPr>
            <a:r>
              <a:rPr lang="en-US" dirty="0" smtClean="0">
                <a:solidFill>
                  <a:schemeClr val="accent1"/>
                </a:solidFill>
              </a:rPr>
              <a:t>build </a:t>
            </a:r>
            <a:r>
              <a:rPr lang="en-US" b="1" dirty="0" smtClean="0">
                <a:solidFill>
                  <a:srgbClr val="92D050"/>
                </a:solidFill>
              </a:rPr>
              <a:t>fortified walls </a:t>
            </a:r>
            <a:r>
              <a:rPr lang="en-US" dirty="0" smtClean="0">
                <a:solidFill>
                  <a:schemeClr val="accent1"/>
                </a:solidFill>
              </a:rPr>
              <a:t>to protect the city from invaders</a:t>
            </a:r>
          </a:p>
        </p:txBody>
      </p:sp>
      <p:pic>
        <p:nvPicPr>
          <p:cNvPr id="17410" name="Picture 2" descr="C:\Users\Owner\AppData\Local\Microsoft\Windows\Temporary Internet Files\Content.IE5\1AWRSIRC\MC900215051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20000" contras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03660" y="1143000"/>
            <a:ext cx="1587516" cy="2133600"/>
          </a:xfrm>
          <a:prstGeom prst="rect">
            <a:avLst/>
          </a:prstGeom>
          <a:ln w="38100" cap="sq">
            <a:solidFill>
              <a:schemeClr val="accent3">
                <a:lumMod val="25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Function and Location of Ancient Cities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24000"/>
            <a:ext cx="5791200" cy="3810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City sites were chosen for their:</a:t>
            </a:r>
          </a:p>
          <a:p>
            <a:pPr lvl="1" eaLnBrk="1" hangingPunct="1">
              <a:defRPr/>
            </a:pPr>
            <a:r>
              <a:rPr lang="en-US" b="1" dirty="0" smtClean="0">
                <a:solidFill>
                  <a:srgbClr val="92D050"/>
                </a:solidFill>
              </a:rPr>
              <a:t>defensibility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accent1"/>
                </a:solidFill>
              </a:rPr>
              <a:t> location near </a:t>
            </a:r>
            <a:r>
              <a:rPr lang="en-US" b="1" dirty="0" smtClean="0">
                <a:solidFill>
                  <a:srgbClr val="92D050"/>
                </a:solidFill>
              </a:rPr>
              <a:t>productive farmlands </a:t>
            </a:r>
            <a:r>
              <a:rPr lang="en-US" dirty="0" smtClean="0">
                <a:solidFill>
                  <a:schemeClr val="accent1"/>
                </a:solidFill>
              </a:rPr>
              <a:t>along rivers</a:t>
            </a:r>
          </a:p>
          <a:p>
            <a:pPr lvl="1" eaLnBrk="1" hangingPunct="1">
              <a:defRPr/>
            </a:pPr>
            <a:r>
              <a:rPr lang="en-US" b="1" dirty="0" smtClean="0">
                <a:solidFill>
                  <a:srgbClr val="92D050"/>
                </a:solidFill>
              </a:rPr>
              <a:t>availability of water </a:t>
            </a:r>
            <a:r>
              <a:rPr lang="en-US" dirty="0" smtClean="0">
                <a:solidFill>
                  <a:schemeClr val="accent1"/>
                </a:solidFill>
              </a:rPr>
              <a:t>for farming and transportation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Function and Location of Ancient Cities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en-US" dirty="0" smtClean="0">
                <a:solidFill>
                  <a:schemeClr val="accent1"/>
                </a:solidFill>
              </a:rPr>
              <a:t>Less accessible, more isolated places were at a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disadvantage</a:t>
            </a:r>
            <a:r>
              <a:rPr lang="en-US" dirty="0" smtClean="0">
                <a:solidFill>
                  <a:schemeClr val="accent1"/>
                </a:solidFill>
              </a:rPr>
              <a:t> when it came to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dirty="0" smtClean="0">
                <a:solidFill>
                  <a:schemeClr val="accent1"/>
                </a:solidFill>
              </a:rPr>
              <a:t>defensibility and trade.</a:t>
            </a:r>
          </a:p>
        </p:txBody>
      </p:sp>
      <p:pic>
        <p:nvPicPr>
          <p:cNvPr id="19458" name="Picture 2" descr="C:\Users\Owner\AppData\Local\Microsoft\Windows\Temporary Internet Files\Content.IE5\1AWRSIRC\MC900297141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581400"/>
            <a:ext cx="261425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Function and Location of Ancient Cities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Job specialization </a:t>
            </a:r>
            <a:r>
              <a:rPr lang="en-US" dirty="0" smtClean="0">
                <a:solidFill>
                  <a:schemeClr val="accent1"/>
                </a:solidFill>
              </a:rPr>
              <a:t>and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social inequality</a:t>
            </a:r>
            <a:r>
              <a:rPr lang="en-US" dirty="0" smtClean="0">
                <a:solidFill>
                  <a:schemeClr val="accent1"/>
                </a:solidFill>
              </a:rPr>
              <a:t> grew along with the need to acquire, store, and distribute food.</a:t>
            </a:r>
          </a:p>
        </p:txBody>
      </p:sp>
      <p:pic>
        <p:nvPicPr>
          <p:cNvPr id="20482" name="Picture 2" descr="C:\Program Files (x86)\Microsoft Office\MEDIA\CAGCAT10\j0297185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lum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276600"/>
            <a:ext cx="2709362" cy="215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Function and Location of Ancient Cities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Tx/>
              <a:buNone/>
              <a:defRPr/>
            </a:pPr>
            <a:endParaRPr lang="en-US" sz="2800" dirty="0" smtClean="0">
              <a:solidFill>
                <a:schemeClr val="accent1"/>
              </a:solidFill>
            </a:endParaRPr>
          </a:p>
          <a:p>
            <a:pPr marL="0" indent="0" algn="ctr" eaLnBrk="1" hangingPunct="1">
              <a:buFontTx/>
              <a:buNone/>
              <a:defRPr/>
            </a:pPr>
            <a:endParaRPr lang="en-US" sz="2800" dirty="0" smtClean="0">
              <a:solidFill>
                <a:schemeClr val="accent1"/>
              </a:solidFill>
            </a:endParaRPr>
          </a:p>
          <a:p>
            <a:pPr marL="0" indent="0" algn="ctr" eaLnBrk="1" hangingPunct="1">
              <a:buFontTx/>
              <a:buNone/>
              <a:defRPr/>
            </a:pPr>
            <a:endParaRPr lang="en-US" sz="2800" dirty="0" smtClean="0">
              <a:solidFill>
                <a:schemeClr val="accent1"/>
              </a:solidFill>
            </a:endParaRPr>
          </a:p>
          <a:p>
            <a:pPr marL="0" indent="0" algn="ctr" eaLnBrk="1" hangingPunct="1">
              <a:buFontTx/>
              <a:buNone/>
              <a:defRPr/>
            </a:pPr>
            <a:endParaRPr lang="en-US" sz="2800" dirty="0" smtClean="0">
              <a:solidFill>
                <a:schemeClr val="accent1"/>
              </a:solidFill>
            </a:endParaRPr>
          </a:p>
          <a:p>
            <a:pPr marL="0" indent="0" algn="ctr" eaLnBrk="1" hangingPunct="1">
              <a:buFontTx/>
              <a:buNone/>
              <a:defRPr/>
            </a:pPr>
            <a:endParaRPr lang="en-US" sz="2800" dirty="0" smtClean="0">
              <a:solidFill>
                <a:schemeClr val="accent1"/>
              </a:solidFill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en-US" sz="2800" dirty="0" smtClean="0">
                <a:solidFill>
                  <a:schemeClr val="accent1"/>
                </a:solidFill>
              </a:rPr>
              <a:t>A group of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urban elite </a:t>
            </a:r>
            <a:r>
              <a:rPr lang="en-US" sz="2800" dirty="0" smtClean="0">
                <a:solidFill>
                  <a:schemeClr val="accent1"/>
                </a:solidFill>
              </a:rPr>
              <a:t>(decision makers and organizers) controlled the resources and, sometimes, the lives of others.</a:t>
            </a:r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</p:txBody>
      </p:sp>
      <p:pic>
        <p:nvPicPr>
          <p:cNvPr id="21508" name="Picture 4" descr="C:\Users\Owner\AppData\Local\Microsoft\Windows\Temporary Internet Files\Content.IE5\POZSG6VI\MC900324366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lum bright="20000" contras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333500"/>
            <a:ext cx="186826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Function and Location of Ancient Cities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The urban elite:</a:t>
            </a:r>
          </a:p>
          <a:p>
            <a:pPr lvl="1" algn="just" eaLnBrk="1" hangingPunct="1">
              <a:defRPr/>
            </a:pPr>
            <a:r>
              <a:rPr lang="en-US" dirty="0" smtClean="0">
                <a:solidFill>
                  <a:schemeClr val="accent1"/>
                </a:solidFill>
              </a:rPr>
              <a:t>saw that the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b="1" dirty="0" smtClean="0">
                <a:solidFill>
                  <a:srgbClr val="92D050"/>
                </a:solidFill>
              </a:rPr>
              <a:t>gods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looked favorably upon the people and food production</a:t>
            </a:r>
          </a:p>
          <a:p>
            <a:pPr lvl="1" algn="just" eaLnBrk="1" hangingPunct="1">
              <a:defRPr/>
            </a:pPr>
            <a:r>
              <a:rPr lang="en-US" dirty="0" smtClean="0">
                <a:solidFill>
                  <a:schemeClr val="accent1"/>
                </a:solidFill>
              </a:rPr>
              <a:t>developed a </a:t>
            </a:r>
            <a:r>
              <a:rPr lang="en-US" b="1" dirty="0" smtClean="0">
                <a:solidFill>
                  <a:srgbClr val="92D050"/>
                </a:solidFill>
              </a:rPr>
              <a:t>system of writing</a:t>
            </a:r>
          </a:p>
          <a:p>
            <a:pPr lvl="1" algn="just" eaLnBrk="1" hangingPunct="1">
              <a:defRPr/>
            </a:pPr>
            <a:r>
              <a:rPr lang="en-US" dirty="0" smtClean="0">
                <a:solidFill>
                  <a:schemeClr val="accent1"/>
                </a:solidFill>
              </a:rPr>
              <a:t>helped organize </a:t>
            </a:r>
            <a:r>
              <a:rPr lang="en-US" b="1" dirty="0" smtClean="0">
                <a:solidFill>
                  <a:srgbClr val="92D050"/>
                </a:solidFill>
              </a:rPr>
              <a:t>resources</a:t>
            </a:r>
          </a:p>
        </p:txBody>
      </p:sp>
      <p:pic>
        <p:nvPicPr>
          <p:cNvPr id="23554" name="Picture 2" descr="C:\Users\Owner\AppData\Local\Microsoft\Windows\Temporary Internet Files\Content.IE5\1AWRSIRC\MC900250921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191000"/>
            <a:ext cx="2032503" cy="1949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Function and Location of Ancient Cities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The urban elite: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accent1"/>
                </a:solidFill>
              </a:rPr>
              <a:t>codified laws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accent1"/>
                </a:solidFill>
              </a:rPr>
              <a:t>organized the construction of public buildings such as:</a:t>
            </a:r>
          </a:p>
          <a:p>
            <a:pPr lvl="2" eaLnBrk="1" hangingPunct="1">
              <a:defRPr/>
            </a:pPr>
            <a:r>
              <a:rPr lang="en-US" b="1" dirty="0" smtClean="0">
                <a:solidFill>
                  <a:srgbClr val="92D050"/>
                </a:solidFill>
              </a:rPr>
              <a:t>temples</a:t>
            </a:r>
          </a:p>
          <a:p>
            <a:pPr lvl="2" eaLnBrk="1" hangingPunct="1">
              <a:defRPr/>
            </a:pPr>
            <a:r>
              <a:rPr lang="en-US" b="1" dirty="0" smtClean="0">
                <a:solidFill>
                  <a:srgbClr val="92D050"/>
                </a:solidFill>
              </a:rPr>
              <a:t>government centers</a:t>
            </a:r>
          </a:p>
          <a:p>
            <a:pPr lvl="2" eaLnBrk="1" hangingPunct="1">
              <a:defRPr/>
            </a:pPr>
            <a:r>
              <a:rPr lang="en-US" b="1" dirty="0" smtClean="0">
                <a:solidFill>
                  <a:srgbClr val="92D050"/>
                </a:solidFill>
              </a:rPr>
              <a:t>granaries for storing food</a:t>
            </a:r>
          </a:p>
        </p:txBody>
      </p:sp>
      <p:pic>
        <p:nvPicPr>
          <p:cNvPr id="22530" name="Picture 2" descr="C:\Users\Owner\AppData\Local\Microsoft\Windows\Temporary Internet Files\Content.IE5\VB892845\MC900149624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lum bright="20000" contras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724400"/>
            <a:ext cx="1854729" cy="16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Function and Location of Ancient Cities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Function of ancient cities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92D050"/>
                </a:solidFill>
              </a:rPr>
              <a:t>Centers of power</a:t>
            </a:r>
            <a:r>
              <a:rPr lang="en-US" dirty="0" smtClean="0">
                <a:solidFill>
                  <a:schemeClr val="accent1"/>
                </a:solidFill>
              </a:rPr>
              <a:t>—headquarters for government officials</a:t>
            </a:r>
          </a:p>
        </p:txBody>
      </p:sp>
      <p:pic>
        <p:nvPicPr>
          <p:cNvPr id="24578" name="Picture 2" descr="C:\Users\Owner\AppData\Local\Microsoft\Windows\Temporary Internet Files\Content.IE5\7SOKX3GN\MC900056176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lum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06700"/>
            <a:ext cx="2556478" cy="253791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Function and Location of Ancient Cities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Function of ancient cities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rgbClr val="92D050"/>
                </a:solidFill>
              </a:rPr>
              <a:t>Religious centers</a:t>
            </a:r>
            <a:r>
              <a:rPr lang="en-US" sz="3200" dirty="0" smtClean="0">
                <a:solidFill>
                  <a:schemeClr val="accent1"/>
                </a:solidFill>
              </a:rPr>
              <a:t>—priests, temples, and shrines</a:t>
            </a:r>
          </a:p>
        </p:txBody>
      </p:sp>
      <p:pic>
        <p:nvPicPr>
          <p:cNvPr id="25602" name="Picture 2" descr="C:\Users\Owner\AppData\Local\Microsoft\Windows\Temporary Internet Files\Content.IE5\M7A4I806\MC900332047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lum bright="20000"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048000"/>
            <a:ext cx="2621393" cy="221357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Function and Location of Ancient Cities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Function of ancient cities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3000" b="1" dirty="0" smtClean="0">
                <a:solidFill>
                  <a:srgbClr val="92D050"/>
                </a:solidFill>
              </a:rPr>
              <a:t>Economic centers</a:t>
            </a:r>
            <a:r>
              <a:rPr lang="en-US" sz="3000" dirty="0" smtClean="0">
                <a:solidFill>
                  <a:schemeClr val="accent1"/>
                </a:solidFill>
              </a:rPr>
              <a:t>—markets, traders, wealthy merchants</a:t>
            </a:r>
          </a:p>
        </p:txBody>
      </p:sp>
      <p:pic>
        <p:nvPicPr>
          <p:cNvPr id="26626" name="Picture 2" descr="C:\Users\Owner\AppData\Local\Microsoft\Windows\Temporary Internet Files\Content.IE5\POZSG6VI\MC900203132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lum bright="20000"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971800"/>
            <a:ext cx="4671588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Systems of Cities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endParaRPr lang="en-US" sz="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 eaLnBrk="1" hangingPunct="1">
              <a:defRPr/>
            </a:pPr>
            <a:endParaRPr lang="en-US" sz="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 eaLnBrk="1" hangingPunct="1"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What determines the growth of villages into towns or towns into cities?  Growth is dependent on: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accent1"/>
                </a:solidFill>
              </a:rPr>
              <a:t>political factors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accent1"/>
                </a:solidFill>
              </a:rPr>
              <a:t>cultural factors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accent1"/>
                </a:solidFill>
              </a:rPr>
              <a:t>economic factors</a:t>
            </a:r>
          </a:p>
        </p:txBody>
      </p:sp>
      <p:pic>
        <p:nvPicPr>
          <p:cNvPr id="3074" name="Picture 2" descr="C:\Users\Owner\AppData\Local\Microsoft\Windows\Temporary Internet Files\Content.IE5\VB892845\MC900205592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10000"/>
            <a:ext cx="1589227" cy="1792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Function and Location of Ancient Cities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Function of ancient cities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92D050"/>
                </a:solidFill>
              </a:rPr>
              <a:t>Educational centers</a:t>
            </a:r>
            <a:r>
              <a:rPr lang="en-US" dirty="0" smtClean="0">
                <a:solidFill>
                  <a:schemeClr val="accent1"/>
                </a:solidFill>
              </a:rPr>
              <a:t>—teachers and philosophers for the urban elite (the leaders of the city)</a:t>
            </a:r>
          </a:p>
        </p:txBody>
      </p:sp>
      <p:pic>
        <p:nvPicPr>
          <p:cNvPr id="2" name="Picture 2" descr="C:\Users\Owner\AppData\Local\Microsoft\Windows\Temporary Internet Files\Content.IE5\816OX8L9\MC900233986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lum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352800"/>
            <a:ext cx="3100512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How large were the</a:t>
            </a:r>
            <a:br>
              <a:rPr lang="en-US" sz="3200" smtClean="0"/>
            </a:br>
            <a:r>
              <a:rPr lang="en-US" sz="3200" smtClean="0"/>
              <a:t> ancient cities?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24000"/>
            <a:ext cx="5791200" cy="37338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dirty="0" smtClean="0">
                <a:solidFill>
                  <a:schemeClr val="accent1"/>
                </a:solidFill>
              </a:rPr>
              <a:t>Estimates indicate that the cities of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Mesopotamia</a:t>
            </a:r>
            <a:r>
              <a:rPr lang="en-US" dirty="0" smtClean="0">
                <a:solidFill>
                  <a:schemeClr val="accent1"/>
                </a:solidFill>
              </a:rPr>
              <a:t> and the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Nile Valley </a:t>
            </a:r>
            <a:r>
              <a:rPr lang="en-US" dirty="0" smtClean="0">
                <a:solidFill>
                  <a:schemeClr val="accent1"/>
                </a:solidFill>
              </a:rPr>
              <a:t>had between 10,000 and 15,000 inhabitants.</a:t>
            </a:r>
          </a:p>
          <a:p>
            <a:pPr algn="just" eaLnBrk="1" hangingPunct="1">
              <a:defRPr/>
            </a:pPr>
            <a:r>
              <a:rPr lang="en-US" dirty="0" smtClean="0">
                <a:solidFill>
                  <a:schemeClr val="accent1"/>
                </a:solidFill>
              </a:rPr>
              <a:t>The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food supply </a:t>
            </a:r>
            <a:r>
              <a:rPr lang="en-US" dirty="0" smtClean="0">
                <a:solidFill>
                  <a:schemeClr val="accent1"/>
                </a:solidFill>
              </a:rPr>
              <a:t>would not have supported a larger population.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Terms to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1143000"/>
            <a:ext cx="2895600" cy="4724400"/>
          </a:xfrm>
        </p:spPr>
        <p:txBody>
          <a:bodyPr/>
          <a:lstStyle/>
          <a:p>
            <a:pPr eaLnBrk="1" hangingPunct="1">
              <a:defRPr/>
            </a:pPr>
            <a:endParaRPr lang="en-US" sz="2600" dirty="0" smtClean="0">
              <a:solidFill>
                <a:schemeClr val="accent1"/>
              </a:solidFill>
            </a:endParaRPr>
          </a:p>
          <a:p>
            <a:pPr eaLnBrk="1" hangingPunct="1">
              <a:defRPr/>
            </a:pPr>
            <a:r>
              <a:rPr lang="en-US" sz="2600" dirty="0" smtClean="0">
                <a:solidFill>
                  <a:schemeClr val="accent1"/>
                </a:solidFill>
              </a:rPr>
              <a:t>Systems of cities</a:t>
            </a:r>
          </a:p>
          <a:p>
            <a:pPr eaLnBrk="1" hangingPunct="1">
              <a:defRPr/>
            </a:pPr>
            <a:r>
              <a:rPr lang="en-US" sz="2600" dirty="0" smtClean="0">
                <a:solidFill>
                  <a:schemeClr val="accent1"/>
                </a:solidFill>
              </a:rPr>
              <a:t>Political factors</a:t>
            </a:r>
          </a:p>
          <a:p>
            <a:pPr eaLnBrk="1" hangingPunct="1">
              <a:defRPr/>
            </a:pPr>
            <a:r>
              <a:rPr lang="en-US" sz="2600" dirty="0" smtClean="0">
                <a:solidFill>
                  <a:schemeClr val="accent1"/>
                </a:solidFill>
              </a:rPr>
              <a:t>Cultural factors</a:t>
            </a:r>
          </a:p>
          <a:p>
            <a:pPr eaLnBrk="1" hangingPunct="1">
              <a:defRPr/>
            </a:pPr>
            <a:r>
              <a:rPr lang="en-US" sz="2600" dirty="0" smtClean="0">
                <a:solidFill>
                  <a:schemeClr val="accent1"/>
                </a:solidFill>
              </a:rPr>
              <a:t>Economic factors</a:t>
            </a:r>
          </a:p>
          <a:p>
            <a:pPr eaLnBrk="1" hangingPunct="1">
              <a:defRPr/>
            </a:pPr>
            <a:r>
              <a:rPr lang="en-US" sz="2600" dirty="0" smtClean="0">
                <a:solidFill>
                  <a:schemeClr val="accent1"/>
                </a:solidFill>
              </a:rPr>
              <a:t>Topography</a:t>
            </a:r>
          </a:p>
          <a:p>
            <a:pPr eaLnBrk="1" hangingPunct="1">
              <a:defRPr/>
            </a:pPr>
            <a:r>
              <a:rPr lang="en-US" sz="2600" dirty="0" smtClean="0">
                <a:solidFill>
                  <a:schemeClr val="accent1"/>
                </a:solidFill>
              </a:rPr>
              <a:t>Neolithic Revolution</a:t>
            </a:r>
          </a:p>
          <a:p>
            <a:pPr eaLnBrk="1" hangingPunct="1">
              <a:defRPr/>
            </a:pPr>
            <a:r>
              <a:rPr lang="en-US" sz="2600" dirty="0" smtClean="0">
                <a:solidFill>
                  <a:schemeClr val="accent1"/>
                </a:solidFill>
              </a:rPr>
              <a:t>Job specialization</a:t>
            </a:r>
          </a:p>
          <a:p>
            <a:pPr marL="0" indent="0" eaLnBrk="1" hangingPunct="1">
              <a:buFontTx/>
              <a:buNone/>
              <a:defRPr/>
            </a:pPr>
            <a:endParaRPr lang="en-US" sz="2400" dirty="0" smtClean="0">
              <a:solidFill>
                <a:schemeClr val="accent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sz="2600" dirty="0" smtClean="0">
              <a:solidFill>
                <a:schemeClr val="accent1"/>
              </a:solidFill>
            </a:endParaRPr>
          </a:p>
          <a:p>
            <a:pPr eaLnBrk="1" hangingPunct="1"/>
            <a:r>
              <a:rPr lang="en-US" sz="2600" dirty="0" smtClean="0">
                <a:solidFill>
                  <a:schemeClr val="accent1"/>
                </a:solidFill>
              </a:rPr>
              <a:t>Formative era</a:t>
            </a:r>
          </a:p>
          <a:p>
            <a:pPr eaLnBrk="1" hangingPunct="1"/>
            <a:r>
              <a:rPr lang="en-US" sz="2600" dirty="0" smtClean="0">
                <a:solidFill>
                  <a:schemeClr val="accent1"/>
                </a:solidFill>
              </a:rPr>
              <a:t>States</a:t>
            </a:r>
          </a:p>
          <a:p>
            <a:pPr eaLnBrk="1" hangingPunct="1"/>
            <a:r>
              <a:rPr lang="en-US" sz="2600" dirty="0" smtClean="0">
                <a:solidFill>
                  <a:schemeClr val="accent1"/>
                </a:solidFill>
              </a:rPr>
              <a:t>Civilization</a:t>
            </a:r>
          </a:p>
          <a:p>
            <a:pPr eaLnBrk="1" hangingPunct="1"/>
            <a:r>
              <a:rPr lang="en-US" sz="2600" dirty="0" smtClean="0">
                <a:solidFill>
                  <a:schemeClr val="accent1"/>
                </a:solidFill>
              </a:rPr>
              <a:t>Fortified walls</a:t>
            </a:r>
          </a:p>
          <a:p>
            <a:pPr eaLnBrk="1" hangingPunct="1"/>
            <a:r>
              <a:rPr lang="en-US" sz="2600" dirty="0" smtClean="0">
                <a:solidFill>
                  <a:schemeClr val="accent1"/>
                </a:solidFill>
              </a:rPr>
              <a:t>Social inequality</a:t>
            </a:r>
          </a:p>
          <a:p>
            <a:pPr eaLnBrk="1" hangingPunct="1"/>
            <a:r>
              <a:rPr lang="en-US" sz="2600" dirty="0" smtClean="0">
                <a:solidFill>
                  <a:schemeClr val="accent1"/>
                </a:solidFill>
              </a:rPr>
              <a:t>Urban elite</a:t>
            </a:r>
          </a:p>
          <a:p>
            <a:pPr eaLnBrk="1" hangingPunct="1"/>
            <a:r>
              <a:rPr lang="en-US" sz="2600" dirty="0" smtClean="0">
                <a:solidFill>
                  <a:schemeClr val="accent1"/>
                </a:solidFill>
              </a:rPr>
              <a:t>A</a:t>
            </a:r>
            <a:r>
              <a:rPr lang="en-US" sz="2600" smtClean="0">
                <a:solidFill>
                  <a:schemeClr val="accent1"/>
                </a:solidFill>
              </a:rPr>
              <a:t>ncient </a:t>
            </a:r>
            <a:r>
              <a:rPr lang="en-US" sz="2600" dirty="0" smtClean="0">
                <a:solidFill>
                  <a:schemeClr val="accent1"/>
                </a:solidFill>
              </a:rPr>
              <a:t>cities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Systems of Cities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Example of an economic factor contributing to growth:</a:t>
            </a:r>
          </a:p>
          <a:p>
            <a:pPr lvl="1" algn="just" eaLnBrk="1" hangingPunct="1">
              <a:defRPr/>
            </a:pPr>
            <a:r>
              <a:rPr lang="en-US" dirty="0" smtClean="0">
                <a:solidFill>
                  <a:schemeClr val="accent1"/>
                </a:solidFill>
              </a:rPr>
              <a:t>A settlement located on a good harbor may grow through trade.</a:t>
            </a:r>
          </a:p>
        </p:txBody>
      </p:sp>
      <p:pic>
        <p:nvPicPr>
          <p:cNvPr id="5123" name="Picture 3" descr="C:\Users\Owner\AppData\Local\Microsoft\Windows\Temporary Internet Files\Content.IE5\VB892845\MC900289991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lum bright="20000"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429000"/>
            <a:ext cx="2091350" cy="2206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Systems of Cities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Example of a cultural factor contributing to growth:</a:t>
            </a:r>
          </a:p>
          <a:p>
            <a:pPr lvl="1" algn="just" eaLnBrk="1" hangingPunct="1">
              <a:defRPr/>
            </a:pPr>
            <a:r>
              <a:rPr lang="en-US" dirty="0" smtClean="0">
                <a:solidFill>
                  <a:schemeClr val="accent1"/>
                </a:solidFill>
              </a:rPr>
              <a:t>A town may establish itself as a cultural center by fostering:</a:t>
            </a:r>
          </a:p>
          <a:p>
            <a:pPr lvl="2" algn="just" eaLnBrk="1" hangingPunct="1">
              <a:defRPr/>
            </a:pPr>
            <a:r>
              <a:rPr lang="en-US" sz="2800" dirty="0" smtClean="0">
                <a:solidFill>
                  <a:srgbClr val="92D050"/>
                </a:solidFill>
              </a:rPr>
              <a:t>libraries</a:t>
            </a:r>
          </a:p>
          <a:p>
            <a:pPr lvl="2" algn="just" eaLnBrk="1" hangingPunct="1">
              <a:defRPr/>
            </a:pPr>
            <a:r>
              <a:rPr lang="en-US" sz="2800" dirty="0" smtClean="0">
                <a:solidFill>
                  <a:srgbClr val="92D050"/>
                </a:solidFill>
              </a:rPr>
              <a:t>museums</a:t>
            </a:r>
          </a:p>
          <a:p>
            <a:pPr lvl="2" algn="just" eaLnBrk="1" hangingPunct="1">
              <a:defRPr/>
            </a:pPr>
            <a:r>
              <a:rPr lang="en-US" sz="2800" dirty="0" smtClean="0">
                <a:solidFill>
                  <a:srgbClr val="92D050"/>
                </a:solidFill>
              </a:rPr>
              <a:t>theatres</a:t>
            </a:r>
          </a:p>
          <a:p>
            <a:pPr lvl="2" algn="just" eaLnBrk="1" hangingPunct="1">
              <a:defRPr/>
            </a:pPr>
            <a:r>
              <a:rPr lang="en-US" sz="2800" dirty="0" smtClean="0">
                <a:solidFill>
                  <a:srgbClr val="92D050"/>
                </a:solidFill>
              </a:rPr>
              <a:t>universities</a:t>
            </a:r>
          </a:p>
        </p:txBody>
      </p:sp>
      <p:pic>
        <p:nvPicPr>
          <p:cNvPr id="18436" name="Picture 2" descr="C:\Users\Owner\AppData\Local\Microsoft\Windows\Temporary Internet Files\Content.IE5\POZSG6VI\MC900171843[1]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lum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429000"/>
            <a:ext cx="166370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Systems of Cities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1600"/>
            <a:ext cx="5791200" cy="41910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Example of a political factor contributing to growth:</a:t>
            </a:r>
          </a:p>
          <a:p>
            <a:pPr lvl="1" algn="just" eaLnBrk="1" hangingPunct="1">
              <a:defRPr/>
            </a:pPr>
            <a:r>
              <a:rPr lang="en-US" sz="2600" dirty="0" smtClean="0">
                <a:solidFill>
                  <a:schemeClr val="accent1"/>
                </a:solidFill>
              </a:rPr>
              <a:t>A decision as to where to locate the </a:t>
            </a:r>
            <a:r>
              <a:rPr lang="en-US" sz="2600" b="1" dirty="0" smtClean="0">
                <a:solidFill>
                  <a:srgbClr val="92D050"/>
                </a:solidFill>
              </a:rPr>
              <a:t>capital</a:t>
            </a:r>
            <a:r>
              <a:rPr lang="en-US" sz="2600" dirty="0" smtClean="0">
                <a:solidFill>
                  <a:schemeClr val="accent1"/>
                </a:solidFill>
              </a:rPr>
              <a:t> may cause one town to grow and provide specialized businesses and employment opportunities.  </a:t>
            </a:r>
          </a:p>
          <a:p>
            <a:pPr lvl="1" algn="just" eaLnBrk="1" hangingPunct="1">
              <a:defRPr/>
            </a:pPr>
            <a:r>
              <a:rPr lang="en-US" sz="2400" dirty="0" smtClean="0">
                <a:solidFill>
                  <a:schemeClr val="accent1"/>
                </a:solidFill>
              </a:rPr>
              <a:t>A </a:t>
            </a:r>
            <a:r>
              <a:rPr lang="en-US" sz="2400" dirty="0">
                <a:solidFill>
                  <a:schemeClr val="accent1"/>
                </a:solidFill>
              </a:rPr>
              <a:t>town </a:t>
            </a:r>
            <a:r>
              <a:rPr lang="en-US" sz="2400" b="1" dirty="0">
                <a:solidFill>
                  <a:srgbClr val="92D050"/>
                </a:solidFill>
              </a:rPr>
              <a:t>not chosen as the capital </a:t>
            </a:r>
            <a:r>
              <a:rPr lang="en-US" sz="2400" dirty="0">
                <a:solidFill>
                  <a:schemeClr val="accent1"/>
                </a:solidFill>
              </a:rPr>
              <a:t>could lose population, businesses, and employment</a:t>
            </a:r>
            <a:r>
              <a:rPr lang="en-US" sz="2400" dirty="0" smtClean="0">
                <a:solidFill>
                  <a:schemeClr val="accent1"/>
                </a:solidFill>
              </a:rPr>
              <a:t>.</a:t>
            </a:r>
            <a:endParaRPr lang="en-US" sz="2600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Systems of Cities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Tx/>
              <a:buNone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Geography</a:t>
            </a:r>
            <a:r>
              <a:rPr lang="en-US" dirty="0" smtClean="0">
                <a:solidFill>
                  <a:schemeClr val="accent1"/>
                </a:solidFill>
              </a:rPr>
              <a:t> plays a key role in determining urban growth because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location</a:t>
            </a:r>
            <a:r>
              <a:rPr lang="en-US" dirty="0" smtClean="0">
                <a:solidFill>
                  <a:schemeClr val="accent1"/>
                </a:solidFill>
              </a:rPr>
              <a:t> and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topography</a:t>
            </a:r>
            <a:r>
              <a:rPr lang="en-US" dirty="0" smtClean="0">
                <a:solidFill>
                  <a:schemeClr val="accent1"/>
                </a:solidFill>
              </a:rPr>
              <a:t> influence where people settle, causing some cities to grow and other to stagnate.</a:t>
            </a:r>
          </a:p>
        </p:txBody>
      </p:sp>
      <p:pic>
        <p:nvPicPr>
          <p:cNvPr id="20484" name="Picture 3" descr="C:\Users\Owner\AppData\Local\Microsoft\Windows\Temporary Internet Files\Content.IE5\POZSG6VI\MC900188471[1]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lum bright="20000"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24250" y="4343400"/>
            <a:ext cx="26384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219200"/>
            <a:ext cx="5486400" cy="150018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Origin and Evolution of Cities</a:t>
            </a:r>
          </a:p>
        </p:txBody>
      </p:sp>
      <p:pic>
        <p:nvPicPr>
          <p:cNvPr id="7171" name="Picture 3" descr="C:\Users\Owner\AppData\Local\Microsoft\Windows\Temporary Internet Files\Content.IE5\7SOKX3GN\MC900332030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895600"/>
            <a:ext cx="1981200" cy="266174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500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500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How did cities originate?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sz="2900" b="1" smtClean="0">
                <a:solidFill>
                  <a:schemeClr val="tx2"/>
                </a:solidFill>
              </a:rPr>
              <a:t>It is difficult for us in the modern world to imagine life without cities.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900" smtClean="0">
                <a:solidFill>
                  <a:schemeClr val="accent1"/>
                </a:solidFill>
              </a:rPr>
              <a:t>Cities, in terms of human history, are relatively </a:t>
            </a:r>
            <a:r>
              <a:rPr lang="en-US" sz="2900" b="1" smtClean="0">
                <a:solidFill>
                  <a:srgbClr val="92D050"/>
                </a:solidFill>
              </a:rPr>
              <a:t>new.</a:t>
            </a:r>
            <a:r>
              <a:rPr lang="en-US" sz="2900" smtClean="0">
                <a:solidFill>
                  <a:srgbClr val="92D050"/>
                </a:solidFill>
              </a:rPr>
              <a:t>  </a:t>
            </a:r>
          </a:p>
        </p:txBody>
      </p:sp>
      <p:pic>
        <p:nvPicPr>
          <p:cNvPr id="8195" name="Picture 3" descr="C:\Users\Owner\AppData\Local\Microsoft\Windows\Temporary Internet Files\Content.IE5\1AWRSIRC\MC900217418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lum bright="20000"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0708" y="3276600"/>
            <a:ext cx="181683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ity stairs design template">
  <a:themeElements>
    <a:clrScheme name="City stairs design template 12">
      <a:dk1>
        <a:srgbClr val="C0C0C0"/>
      </a:dk1>
      <a:lt1>
        <a:srgbClr val="FFFFD9"/>
      </a:lt1>
      <a:dk2>
        <a:srgbClr val="E5F97F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A4A4A4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City stairs desig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ity stair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y stair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y stair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y stair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y stairs design template 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ty stairs design template 6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ty stairs design template 7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ty stairs design template 8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ty stairs design template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ty stairs design template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ty stairs design template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ty stairs design template 12">
        <a:dk1>
          <a:srgbClr val="C0C0C0"/>
        </a:dk1>
        <a:lt1>
          <a:srgbClr val="FFFFD9"/>
        </a:lt1>
        <a:dk2>
          <a:srgbClr val="E5F97F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A4A4A4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1610</TotalTime>
  <Words>815</Words>
  <Application>Microsoft Office PowerPoint</Application>
  <PresentationFormat>On-screen Show (4:3)</PresentationFormat>
  <Paragraphs>144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City stairs design template</vt:lpstr>
      <vt:lpstr>Unit Seven:  Cities and Urban Land Use           Advanced Placement Human Geography</vt:lpstr>
      <vt:lpstr>Slide 2</vt:lpstr>
      <vt:lpstr>Systems of Cities</vt:lpstr>
      <vt:lpstr>Systems of Cities</vt:lpstr>
      <vt:lpstr>Systems of Cities</vt:lpstr>
      <vt:lpstr>Systems of Cities</vt:lpstr>
      <vt:lpstr>Systems of Cities</vt:lpstr>
      <vt:lpstr>Slide 8</vt:lpstr>
      <vt:lpstr>How did cities originate?</vt:lpstr>
      <vt:lpstr>How did cities originate?</vt:lpstr>
      <vt:lpstr>How did cities originate?</vt:lpstr>
      <vt:lpstr>How did cities originate?</vt:lpstr>
      <vt:lpstr>Slide 13</vt:lpstr>
      <vt:lpstr>The Role of Government</vt:lpstr>
      <vt:lpstr>The Role of Government</vt:lpstr>
      <vt:lpstr>The Role of Government</vt:lpstr>
      <vt:lpstr>Slide 17</vt:lpstr>
      <vt:lpstr>The Role of Government</vt:lpstr>
      <vt:lpstr>Function and Location of Ancient Cities</vt:lpstr>
      <vt:lpstr>Function and Location of Ancient Cities</vt:lpstr>
      <vt:lpstr>Function and Location of Ancient Cities</vt:lpstr>
      <vt:lpstr>Function and Location of Ancient Cities</vt:lpstr>
      <vt:lpstr>Function and Location of Ancient Cities</vt:lpstr>
      <vt:lpstr>Function and Location of Ancient Cities</vt:lpstr>
      <vt:lpstr>Function and Location of Ancient Cities</vt:lpstr>
      <vt:lpstr>Function and Location of Ancient Cities</vt:lpstr>
      <vt:lpstr>Function and Location of Ancient Cities</vt:lpstr>
      <vt:lpstr>Function and Location of Ancient Cities</vt:lpstr>
      <vt:lpstr>Function and Location of Ancient Cities</vt:lpstr>
      <vt:lpstr>Function and Location of Ancient Cities</vt:lpstr>
      <vt:lpstr>How large were the  ancient cities?</vt:lpstr>
      <vt:lpstr>Key Terms to Review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Seven:  Cities and Urban Land Use           Advanced Placement Human Geography</dc:title>
  <dc:creator>Owner</dc:creator>
  <cp:lastModifiedBy>Ethel Wood</cp:lastModifiedBy>
  <cp:revision>15</cp:revision>
  <dcterms:created xsi:type="dcterms:W3CDTF">2011-03-27T23:42:19Z</dcterms:created>
  <dcterms:modified xsi:type="dcterms:W3CDTF">2013-02-08T15:52:50Z</dcterms:modified>
</cp:coreProperties>
</file>