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5" r:id="rId11"/>
    <p:sldId id="272" r:id="rId12"/>
    <p:sldId id="273" r:id="rId13"/>
    <p:sldId id="274" r:id="rId14"/>
    <p:sldId id="284" r:id="rId15"/>
    <p:sldId id="285" r:id="rId16"/>
    <p:sldId id="283" r:id="rId17"/>
    <p:sldId id="286" r:id="rId18"/>
    <p:sldId id="287" r:id="rId19"/>
    <p:sldId id="289" r:id="rId20"/>
    <p:sldId id="290" r:id="rId21"/>
    <p:sldId id="276" r:id="rId22"/>
    <p:sldId id="291" r:id="rId23"/>
    <p:sldId id="277" r:id="rId24"/>
    <p:sldId id="278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96" r:id="rId38"/>
    <p:sldId id="279" r:id="rId39"/>
    <p:sldId id="280" r:id="rId40"/>
    <p:sldId id="282" r:id="rId41"/>
    <p:sldId id="306" r:id="rId42"/>
    <p:sldId id="307" r:id="rId43"/>
    <p:sldId id="30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EBA453-71BD-48DC-8783-B313C1FD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A3CB42-47D5-4FEB-9176-A76320FF8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857D6C-96FF-4DF3-8C75-1F0B13135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5937D6-3A58-4616-A49E-5AF29AC3C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FD326A-BCBF-4C2F-B0BF-16F91E5CF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C263A6-FEFD-4D59-BAE7-04C8D6DFA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8442F1-CD0A-43A0-8B57-EAA0D33DA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652691-E7E4-4516-B4D0-840D9ED59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38F821-B65C-4D5D-9CFA-17C2BADB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20165B-1D81-4BFD-9713-0BD32D13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48091F-FB3F-4657-AB97-156FE73AF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67A37E-E090-4DA4-9AC3-7C561C1F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b/b3/Gentile_Bellini_004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Unit Seven:  Cities and Urban Land Use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Advanced Placement Human Geography</a:t>
            </a:r>
            <a:endParaRPr lang="en-US" sz="115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7010400" y="62166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C0C0"/>
                </a:solidFill>
              </a:rPr>
              <a:t>Session 3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0050"/>
            <a:ext cx="4722813" cy="3516313"/>
          </a:xfrm>
          <a:prstGeom prst="rect">
            <a:avLst/>
          </a:prstGeom>
          <a:noFill/>
          <a:ln w="7620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685800" y="3810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313100"/>
                </a:solidFill>
              </a:rPr>
              <a:t>Ruins of a Roman City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5943600"/>
            <a:ext cx="8305800" cy="7080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1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313100"/>
                </a:solidFill>
              </a:rPr>
              <a:t>These are Roman ruins in southern France.  Ruins may be found in many parts of Europe and other areas controlled by Ancient Rome.</a:t>
            </a:r>
          </a:p>
        </p:txBody>
      </p:sp>
      <p:pic>
        <p:nvPicPr>
          <p:cNvPr id="35845" name="Picture 5" descr="C:\Users\Owner\Downloads\romanru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219200"/>
            <a:ext cx="5181600" cy="13716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Urban Growth in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China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Owner\AppData\Local\Microsoft\Windows\Temporary Internet Files\Content.IE5\MSJ24HHB\MP9004422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4104438" cy="2883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Earliest Civilizations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The earliest civilizations in </a:t>
            </a:r>
          </a:p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East Asia </a:t>
            </a:r>
            <a:r>
              <a:rPr lang="en-US" dirty="0" smtClean="0">
                <a:solidFill>
                  <a:schemeClr val="accent1"/>
                </a:solidFill>
              </a:rPr>
              <a:t>grew around the Huang River and its tributaries.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:\Users\Owner\AppData\Local\Microsoft\Windows\Temporary Internet Files\Content.IE5\POZSG6VI\MC90044529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671983" cy="1524000"/>
          </a:xfrm>
          <a:prstGeom prst="rect">
            <a:avLst/>
          </a:prstGeom>
          <a:noFill/>
          <a:ln w="76200">
            <a:solidFill>
              <a:schemeClr val="accent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Earliest Civilizations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10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10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The great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Silk Road </a:t>
            </a:r>
            <a:r>
              <a:rPr lang="en-US" sz="3600" dirty="0" smtClean="0">
                <a:solidFill>
                  <a:schemeClr val="accent1"/>
                </a:solidFill>
              </a:rPr>
              <a:t>stretched from China to the Mediterranean Sea.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This trade route brought much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wealth</a:t>
            </a:r>
            <a:r>
              <a:rPr lang="en-US" sz="3600" dirty="0" smtClean="0">
                <a:solidFill>
                  <a:schemeClr val="accent1"/>
                </a:solidFill>
              </a:rPr>
              <a:t> and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diversity </a:t>
            </a:r>
            <a:r>
              <a:rPr lang="en-US" sz="3600" dirty="0" smtClean="0">
                <a:solidFill>
                  <a:schemeClr val="accent1"/>
                </a:solidFill>
              </a:rPr>
              <a:t>to Chinese cities.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Earliest Civilizations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These cities became centers for: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government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culture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education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economy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C:\Users\Owner\AppData\Local\Microsoft\Windows\Temporary Internet Files\Content.IE5\1AWRSIRC\MC9003046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37615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Urban Growth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By the 11</a:t>
            </a:r>
            <a:r>
              <a:rPr lang="en-US" sz="34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 century, the greatest of the trading cities of the south  was Hangzhou.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It was home to merchants, craftsmen, and government officials.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Its primary exports included silk, copper coins, and ceramics.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40964" name="Picture 2" descr="C:\Users\Owner\AppData\Local\Microsoft\Windows\Temporary Internet Files\Content.IE5\MSJ24HHB\MC900353949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grayscl/>
          </a:blip>
          <a:srcRect/>
          <a:stretch>
            <a:fillRect/>
          </a:stretch>
        </p:blipFill>
        <p:spPr bwMode="auto">
          <a:xfrm>
            <a:off x="4191000" y="4460875"/>
            <a:ext cx="20574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638" y="381000"/>
            <a:ext cx="579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EARLY URBAN CHINA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8001000" cy="7080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By the time of the Han Dynasty, an urban empire had developed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 in China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447800"/>
            <a:ext cx="7829550" cy="3810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219200"/>
            <a:ext cx="5334000" cy="1500188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Medieval, Preindustrial, and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Industrial World Cities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Owner\AppData\Local\Microsoft\Windows\Temporary Internet Files\Content.IE5\1AWRSIRC\MP9004327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65527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Medieval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After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fall of the Roman Empire</a:t>
            </a:r>
            <a:r>
              <a:rPr lang="en-US" dirty="0" smtClean="0">
                <a:solidFill>
                  <a:schemeClr val="accent1"/>
                </a:solidFill>
              </a:rPr>
              <a:t>, urban life began to revive during the 11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century.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Urban life was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stimulated by trade </a:t>
            </a:r>
            <a:r>
              <a:rPr lang="en-US" dirty="0" smtClean="0">
                <a:solidFill>
                  <a:schemeClr val="accent1"/>
                </a:solidFill>
              </a:rPr>
              <a:t>between the Italian cities of Genoa and Venice and the Middle East (a result of the Crusades).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386" name="Picture 2" descr="C:\Users\Owner\AppData\Local\Microsoft\Windows\Temporary Internet Files\Content.IE5\LTLN4AAN\MP9102187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9295" y="2161309"/>
            <a:ext cx="1170069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Medieval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Characteristics of medieval cities:</a:t>
            </a:r>
          </a:p>
          <a:p>
            <a:pPr lvl="1" algn="just">
              <a:defRPr/>
            </a:pPr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arrow and winding </a:t>
            </a:r>
            <a:r>
              <a:rPr lang="en-US" b="1" dirty="0" smtClean="0">
                <a:solidFill>
                  <a:srgbClr val="92D050"/>
                </a:solidFill>
              </a:rPr>
              <a:t>streets</a:t>
            </a:r>
          </a:p>
          <a:p>
            <a:pPr lvl="1" algn="just">
              <a:defRPr/>
            </a:pPr>
            <a:r>
              <a:rPr lang="en-US" b="1" dirty="0">
                <a:solidFill>
                  <a:srgbClr val="92D050"/>
                </a:solidFill>
              </a:rPr>
              <a:t>o</a:t>
            </a:r>
            <a:r>
              <a:rPr lang="en-US" b="1" dirty="0" smtClean="0">
                <a:solidFill>
                  <a:srgbClr val="92D050"/>
                </a:solidFill>
              </a:rPr>
              <a:t>ccupational groups </a:t>
            </a:r>
            <a:r>
              <a:rPr lang="en-US" dirty="0" smtClean="0">
                <a:solidFill>
                  <a:schemeClr val="accent1"/>
                </a:solidFill>
              </a:rPr>
              <a:t>(e.g. bakers, carpenters) clustered in distinct sections of the city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46084" name="Picture 2" descr="C:\Users\Owner\AppData\Local\Microsoft\Windows\Temporary Internet Files\Content.IE5\816OX8L9\MC9004154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201811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219200"/>
            <a:ext cx="5678488" cy="18288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Early Urbanization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Around the Mediterranean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Owner\AppData\Local\Microsoft\Windows\Temporary Internet Files\Content.IE5\MSJ24HHB\MP90038271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2004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Medieval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Residents often sought to keep out people who were different.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term “ghetto” first described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segregation</a:t>
            </a:r>
            <a:r>
              <a:rPr lang="en-US" dirty="0" smtClean="0">
                <a:solidFill>
                  <a:schemeClr val="accent1"/>
                </a:solidFill>
              </a:rPr>
              <a:t> of Jews in Venice.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4578" name="Picture 2" descr="File:Gentile Bellini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43400"/>
            <a:ext cx="4038600" cy="1994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Preindustrial cities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Primate cities</a:t>
            </a:r>
            <a:r>
              <a:rPr lang="en-US" sz="3600" dirty="0" smtClean="0">
                <a:solidFill>
                  <a:srgbClr val="FFFF00"/>
                </a:solidFill>
              </a:rPr>
              <a:t>:  </a:t>
            </a:r>
            <a:r>
              <a:rPr lang="en-US" dirty="0" smtClean="0">
                <a:solidFill>
                  <a:schemeClr val="accent1"/>
                </a:solidFill>
              </a:rPr>
              <a:t>population is more than twice as large as second largest city in the country/state; serves as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cultural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economic</a:t>
            </a:r>
            <a:r>
              <a:rPr lang="en-US" dirty="0" smtClean="0">
                <a:solidFill>
                  <a:schemeClr val="accent1"/>
                </a:solidFill>
              </a:rPr>
              <a:t>,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political center</a:t>
            </a: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Examples: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Paris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London</a:t>
            </a:r>
          </a:p>
          <a:p>
            <a:pPr lvl="1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7108" name="Picture 4" descr="C:\Users\Owner\AppData\Local\Microsoft\Windows\Temporary Internet Files\Content.IE5\7SOKX3GN\MC9003292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9080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C:\Users\Owner\AppData\Local\Microsoft\Windows\Temporary Internet Files\Content.IE5\MSJ24HHB\MC9003292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962400"/>
            <a:ext cx="63976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Preindustrial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867400" cy="4724400"/>
          </a:xfrm>
        </p:spPr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Some scholars believe that world cities varied in this era and that it was a mistake to categorize all of them as “preindustrial.”</a:t>
            </a:r>
          </a:p>
          <a:p>
            <a:pPr algn="just">
              <a:defRPr/>
            </a:pPr>
            <a:r>
              <a:rPr lang="en-US" sz="3600" i="1" dirty="0" smtClean="0">
                <a:solidFill>
                  <a:schemeClr val="accent1"/>
                </a:solidFill>
              </a:rPr>
              <a:t>Example:</a:t>
            </a:r>
          </a:p>
          <a:p>
            <a:pPr lvl="1" algn="just"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Religious buildings </a:t>
            </a:r>
            <a:r>
              <a:rPr lang="en-US" sz="3000" dirty="0" smtClean="0">
                <a:solidFill>
                  <a:schemeClr val="accent1"/>
                </a:solidFill>
              </a:rPr>
              <a:t>dominated the landscape in the Middle East, the Americas, and Europe.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Preindustrial cities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5791200" cy="4114800"/>
          </a:xfrm>
        </p:spPr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tx2"/>
                </a:solidFill>
              </a:rPr>
              <a:t>Mercantile city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(developed in the pre-industrial age—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en-US" dirty="0" smtClean="0">
                <a:solidFill>
                  <a:schemeClr val="accent1"/>
                </a:solidFill>
              </a:rPr>
              <a:t> the Industrial Revolution):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Trade was central to the design of the city.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The central square was lined with shops that specialized in products brought in by the trade routes.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Industrial Revolution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Manufacturing city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Factories</a:t>
            </a:r>
            <a:r>
              <a:rPr lang="en-US" dirty="0" smtClean="0">
                <a:solidFill>
                  <a:schemeClr val="accent1"/>
                </a:solidFill>
              </a:rPr>
              <a:t> attracted workers from rural areas.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Small, narrow streets gave way to wide boulevards to accommodate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flow of commercial traffic.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City planning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zoning</a:t>
            </a:r>
            <a:r>
              <a:rPr lang="en-US" dirty="0" smtClean="0">
                <a:solidFill>
                  <a:schemeClr val="accent1"/>
                </a:solidFill>
              </a:rPr>
              <a:t> was introduced (where to locate businesses, houses, etc.).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Manufacturing city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Cities grew along railroad lines that connected the cities to markets.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51204" name="Picture 4" descr="C:\Users\Owner\AppData\Local\Microsoft\Windows\Temporary Internet Files\Content.IE5\VB892845\MC900322684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267200" y="3048000"/>
            <a:ext cx="24368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Manufacturing city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Cities suffered from problems such as: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overcrowding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sanitation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pollution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disarray</a:t>
            </a:r>
          </a:p>
        </p:txBody>
      </p:sp>
      <p:pic>
        <p:nvPicPr>
          <p:cNvPr id="71682" name="Picture 2" descr="C:\Users\Owner\AppData\Local\Microsoft\Windows\Temporary Internet Files\Content.IE5\1AWRSIRC\MC91021769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173644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Manufacturing city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 cities grew, problems multiplied, although conditions improved as a result of:</a:t>
            </a:r>
          </a:p>
          <a:p>
            <a:pPr lvl="2">
              <a:defRPr/>
            </a:pPr>
            <a:r>
              <a:rPr lang="en-US" sz="2800" dirty="0">
                <a:solidFill>
                  <a:schemeClr val="accent1"/>
                </a:solidFill>
              </a:rPr>
              <a:t>g</a:t>
            </a:r>
            <a:r>
              <a:rPr lang="en-US" sz="2800" dirty="0" smtClean="0">
                <a:solidFill>
                  <a:schemeClr val="accent1"/>
                </a:solidFill>
              </a:rPr>
              <a:t>overnment intervention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legislation</a:t>
            </a:r>
          </a:p>
          <a:p>
            <a:pPr lvl="2">
              <a:defRPr/>
            </a:pPr>
            <a:r>
              <a:rPr lang="en-US" sz="2800" dirty="0">
                <a:solidFill>
                  <a:schemeClr val="accent1"/>
                </a:solidFill>
              </a:rPr>
              <a:t>i</a:t>
            </a:r>
            <a:r>
              <a:rPr lang="en-US" sz="2800" dirty="0" smtClean="0">
                <a:solidFill>
                  <a:schemeClr val="accent1"/>
                </a:solidFill>
              </a:rPr>
              <a:t>ntroduction of city planning and zoning</a:t>
            </a:r>
          </a:p>
        </p:txBody>
      </p:sp>
      <p:pic>
        <p:nvPicPr>
          <p:cNvPr id="69638" name="Picture 6" descr="C:\Users\Owner\AppData\Local\Microsoft\Windows\Temporary Internet Files\Content.IE5\LTLN4AAN\MC90020560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295400"/>
            <a:ext cx="5638800" cy="1905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Rural-Urban Migration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nd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Urban Growth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0660" name="Picture 4" descr="C:\Users\Owner\AppData\Local\Microsoft\Windows\Temporary Internet Files\Content.IE5\1AWRSIRC\MC90021741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8998"/>
            <a:ext cx="1828800" cy="21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Connection between Industry and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Industrial development led to urban growth during the 1800s in Europe and North America. 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3731" name="Picture 3" descr="C:\Users\Owner\AppData\Local\Microsoft\Windows\Temporary Internet Files\Content.IE5\M7A4I806\MC90033213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89218"/>
            <a:ext cx="1552327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Settlements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43000"/>
            <a:ext cx="5029200" cy="4724400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Settlements were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originally</a:t>
            </a:r>
            <a:r>
              <a:rPr lang="en-US" sz="2800" dirty="0" smtClean="0">
                <a:solidFill>
                  <a:schemeClr val="accent1"/>
                </a:solidFill>
              </a:rPr>
              <a:t> established in the area around the eastern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Mediterranean Sea </a:t>
            </a:r>
            <a:r>
              <a:rPr lang="en-US" sz="2800" dirty="0" smtClean="0">
                <a:solidFill>
                  <a:schemeClr val="accent1"/>
                </a:solidFill>
              </a:rPr>
              <a:t>about 2500 years ago by forerunners of 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ancient Greek s.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Owner\AppData\Local\Microsoft\Windows\Temporary Internet Files\Content.IE5\1AWRSIRC\MP9004048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52453"/>
            <a:ext cx="2293235" cy="2258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943600" cy="4724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4000" dirty="0" smtClean="0"/>
          </a:p>
          <a:p>
            <a:pPr marL="0" indent="0" algn="ctr">
              <a:buFontTx/>
              <a:buNone/>
              <a:defRPr/>
            </a:pPr>
            <a:endParaRPr lang="en-US" sz="4000" dirty="0"/>
          </a:p>
          <a:p>
            <a:pPr marL="0" indent="0" algn="ctr">
              <a:buFontTx/>
              <a:buNone/>
              <a:defRPr/>
            </a:pPr>
            <a:endParaRPr lang="en-US" sz="800" dirty="0"/>
          </a:p>
          <a:p>
            <a:pPr marL="0" indent="0" algn="ctr">
              <a:buFontTx/>
              <a:buNone/>
              <a:defRPr/>
            </a:pPr>
            <a:endParaRPr lang="en-US" sz="800" dirty="0" smtClean="0"/>
          </a:p>
          <a:p>
            <a:pPr marL="0" indent="0" algn="ctr">
              <a:buFontTx/>
              <a:buNone/>
              <a:defRPr/>
            </a:pPr>
            <a:endParaRPr lang="en-US" sz="800" dirty="0"/>
          </a:p>
          <a:p>
            <a:pPr marL="0" indent="0" algn="ctr">
              <a:buFontTx/>
              <a:buNone/>
              <a:defRPr/>
            </a:pPr>
            <a:endParaRPr lang="en-US" sz="800" dirty="0" smtClean="0"/>
          </a:p>
          <a:p>
            <a:pPr marL="0" indent="0" algn="ctr">
              <a:buFontTx/>
              <a:buNone/>
              <a:defRPr/>
            </a:pPr>
            <a:endParaRPr lang="en-US" sz="800" dirty="0"/>
          </a:p>
          <a:p>
            <a:pPr marL="0" indent="0" algn="ctr">
              <a:buFontTx/>
              <a:buNone/>
              <a:defRPr/>
            </a:pPr>
            <a:endParaRPr lang="en-US" sz="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Today about ¾ of people in </a:t>
            </a:r>
            <a:r>
              <a:rPr lang="en-US" sz="4000" b="1" dirty="0" smtClean="0">
                <a:solidFill>
                  <a:schemeClr val="accent1"/>
                </a:solidFill>
              </a:rPr>
              <a:t>developed countries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live in urban areas.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4754" name="Picture 2" descr="C:\Users\Owner\AppData\Local\Microsoft\Windows\Temporary Internet Files\Content.IE5\POZSG6VI\MC90015006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7644"/>
            <a:ext cx="3831179" cy="28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More recently, migration from rural to urban areas has rapidly increased in the less developed countries of: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Africa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Asia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Latin America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5778" name="Picture 2" descr="C:\Users\Owner\AppData\Local\Microsoft\Windows\Temporary Internet Files\Content.IE5\7SOKX3GN\MC90021532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22120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As countries begin to industrialize, opportunities shift from rural to urban areas.</a:t>
            </a:r>
          </a:p>
          <a:p>
            <a:pPr algn="just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The pull to the city stimulates migration.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6802" name="Picture 2" descr="C:\Users\Owner\AppData\Local\Microsoft\Windows\Temporary Internet Files\Content.IE5\LTLN4AAN\MC9004372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2148187" cy="25146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Nearly all countries have two things in common: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The proportion of people living in cities is </a:t>
            </a:r>
            <a:r>
              <a:rPr lang="en-US" b="1" dirty="0" smtClean="0">
                <a:solidFill>
                  <a:srgbClr val="92D050"/>
                </a:solidFill>
              </a:rPr>
              <a:t>rising.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The cities themselves are </a:t>
            </a:r>
            <a:r>
              <a:rPr lang="en-US" b="1" dirty="0" smtClean="0">
                <a:solidFill>
                  <a:srgbClr val="92D050"/>
                </a:solidFill>
              </a:rPr>
              <a:t>large and growing.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77826" name="Picture 2" descr="C:\Users\Owner\AppData\Local\Microsoft\Windows\Temporary Internet Files\Content.IE5\MSJ24HHB\MC90043751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1619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526088" cy="19573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World Cities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Megacities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850" name="Picture 2" descr="C:\Users\Owner\AppData\Local\Microsoft\Windows\Temporary Internet Files\Content.IE5\7SOKX3GN\MC90029070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26720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the place of great manufacturing cities are modern world cities that have become centers of:</a:t>
            </a:r>
          </a:p>
          <a:p>
            <a:pPr lvl="2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business</a:t>
            </a:r>
          </a:p>
          <a:p>
            <a:pPr lvl="2">
              <a:defRPr/>
            </a:pPr>
            <a:r>
              <a:rPr lang="en-US" sz="2800" b="1" dirty="0">
                <a:solidFill>
                  <a:schemeClr val="accent1"/>
                </a:solidFill>
              </a:rPr>
              <a:t>c</a:t>
            </a:r>
            <a:r>
              <a:rPr lang="en-US" sz="2800" b="1" dirty="0" smtClean="0">
                <a:solidFill>
                  <a:schemeClr val="accent1"/>
                </a:solidFill>
              </a:rPr>
              <a:t>onsumer services</a:t>
            </a:r>
          </a:p>
          <a:p>
            <a:pPr lvl="2">
              <a:defRPr/>
            </a:pPr>
            <a:r>
              <a:rPr lang="en-US" sz="2800" b="1" dirty="0">
                <a:solidFill>
                  <a:schemeClr val="accent1"/>
                </a:solidFill>
              </a:rPr>
              <a:t>p</a:t>
            </a:r>
            <a:r>
              <a:rPr lang="en-US" sz="2800" b="1" dirty="0" smtClean="0">
                <a:solidFill>
                  <a:schemeClr val="accent1"/>
                </a:solidFill>
              </a:rPr>
              <a:t>ublic services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79874" name="Picture 2" descr="C:\Users\Owner\AppData\Local\Microsoft\Windows\Temporary Internet Files\Content.IE5\1AWRSIRC\MC90041359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6473"/>
            <a:ext cx="2304950" cy="175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World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 three </a:t>
            </a:r>
            <a:r>
              <a:rPr lang="en-US" sz="3600" b="1" dirty="0" smtClean="0">
                <a:solidFill>
                  <a:srgbClr val="92D050"/>
                </a:solidFill>
              </a:rPr>
              <a:t>world cities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that serve as the largest regional centers are: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London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New York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Tokyo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2468" name="Picture 3" descr="C:\Users\Owner\AppData\Local\Microsoft\Windows\Temporary Internet Files\Content.IE5\816OX8L9\MC9000310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19400"/>
            <a:ext cx="1831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C:\Users\Owner\AppData\Local\Microsoft\Windows\Temporary Internet Files\Content.IE5\VB892845\MC90010114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2335794" cy="21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5" descr="C:\Users\Owner\AppData\Local\Microsoft\Windows\Temporary Internet Files\Content.IE5\1AWRSIRC\MC9003292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550" y="4495800"/>
            <a:ext cx="544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295400"/>
            <a:ext cx="6884988" cy="4343400"/>
          </a:xfrm>
          <a:prstGeom prst="rect">
            <a:avLst/>
          </a:prstGeom>
          <a:noFill/>
          <a:ln w="76200">
            <a:solidFill>
              <a:schemeClr val="accent3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4150" y="319088"/>
            <a:ext cx="5943600" cy="584200"/>
          </a:xfrm>
          <a:prstGeom prst="rect">
            <a:avLst/>
          </a:prstGeom>
          <a:solidFill>
            <a:schemeClr val="accent1">
              <a:lumMod val="1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WORLD CITIES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World Cities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en-US" sz="400" b="1" smtClean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World Cities</a:t>
            </a:r>
            <a:r>
              <a:rPr lang="en-US" b="1" smtClean="0">
                <a:solidFill>
                  <a:schemeClr val="accent1"/>
                </a:solidFill>
              </a:rPr>
              <a:t>—based on the centrality/accessibility of the following services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Business </a:t>
            </a:r>
            <a:r>
              <a:rPr lang="en-US" smtClean="0">
                <a:solidFill>
                  <a:schemeClr val="accent1"/>
                </a:solidFill>
              </a:rPr>
              <a:t>(offices, stock exchanges, transportation hubs)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Consumer </a:t>
            </a:r>
            <a:r>
              <a:rPr lang="en-US" smtClean="0">
                <a:solidFill>
                  <a:schemeClr val="accent1"/>
                </a:solidFill>
              </a:rPr>
              <a:t>(retail, entertainment, cultural)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Public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chemeClr val="accent1"/>
                </a:solidFill>
              </a:rPr>
              <a:t>(government headquarters, seats of political power)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Megacities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5791200" cy="4800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Megacities </a:t>
            </a:r>
            <a:r>
              <a:rPr lang="en-US" dirty="0" smtClean="0">
                <a:solidFill>
                  <a:schemeClr val="accent1"/>
                </a:solidFill>
              </a:rPr>
              <a:t>have populations of more than 10 million people in their metropolitan/urbanized areas.</a:t>
            </a:r>
          </a:p>
          <a:p>
            <a:pPr marL="0" indent="0" algn="ctr">
              <a:buFontTx/>
              <a:buNone/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term was created by the United Nations in the 1970s.</a:t>
            </a:r>
            <a:endParaRPr lang="en-US" sz="800" dirty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b="1" i="1" dirty="0" smtClean="0">
                <a:solidFill>
                  <a:schemeClr val="accent5"/>
                </a:solidFill>
              </a:rPr>
              <a:t>No cities were that large in 1900</a:t>
            </a:r>
            <a:r>
              <a:rPr lang="en-US" i="1" dirty="0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52228" name="Picture 4" descr="C:\Users\Owner\AppData\Local\Microsoft\Windows\Temporary Internet Files\Content.IE5\VB892845\MC900228857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1851660" cy="11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City-states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City-states </a:t>
            </a:r>
            <a:r>
              <a:rPr lang="en-US" dirty="0" smtClean="0">
                <a:solidFill>
                  <a:schemeClr val="accent1"/>
                </a:solidFill>
              </a:rPr>
              <a:t>were organized into self-governing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communities </a:t>
            </a:r>
            <a:r>
              <a:rPr lang="en-US" dirty="0" smtClean="0">
                <a:solidFill>
                  <a:schemeClr val="accent1"/>
                </a:solidFill>
              </a:rPr>
              <a:t>that included the nearby countryside.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Users\Owner\AppData\Local\Microsoft\Windows\Temporary Internet Files\Content.IE5\MSJ24HHB\MP9004048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2785648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Megacities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Ten largest megacities in the world: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Tokyo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Mexico City*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Seoul, South Korea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New York City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Sao Paulo, Brazil*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Mumbai, India*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Delhi, India*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Shanghai, China*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Los Angeles, CA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				Osaka, Japan</a:t>
            </a:r>
          </a:p>
          <a:p>
            <a:pPr algn="r">
              <a:lnSpc>
                <a:spcPct val="80000"/>
              </a:lnSpc>
              <a:buFontTx/>
              <a:buNone/>
              <a:defRPr/>
            </a:pPr>
            <a:endParaRPr lang="en-US" sz="2400" i="1" dirty="0" smtClean="0">
              <a:solidFill>
                <a:srgbClr val="92D050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defRPr/>
            </a:pPr>
            <a:endParaRPr lang="en-US" sz="400" i="1" dirty="0">
              <a:solidFill>
                <a:srgbClr val="92D050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defRPr/>
            </a:pPr>
            <a:endParaRPr lang="en-US" sz="400" i="1" dirty="0" smtClean="0">
              <a:solidFill>
                <a:srgbClr val="92D050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defRPr/>
            </a:pPr>
            <a:endParaRPr lang="en-US" sz="400" i="1" dirty="0">
              <a:solidFill>
                <a:srgbClr val="92D050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defRPr/>
            </a:pPr>
            <a:endParaRPr lang="en-US" sz="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chemeClr val="accent1">
                    <a:lumMod val="10000"/>
                  </a:schemeClr>
                </a:solidFill>
              </a:rPr>
              <a:t>*Located in the semi-periphery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53252" name="Picture 4" descr="C:\Users\Owner\AppData\Local\Microsoft\Windows\Temporary Internet Files\Content.IE5\POZSG6VI\MC90005548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21951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Megacities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Many megacities in less developed countries house new arrivals in:</a:t>
            </a:r>
          </a:p>
          <a:p>
            <a:pPr lvl="1">
              <a:defRPr/>
            </a:pPr>
            <a:r>
              <a:rPr lang="en-US" b="1" dirty="0">
                <a:solidFill>
                  <a:schemeClr val="accent1"/>
                </a:solidFill>
              </a:rPr>
              <a:t>o</a:t>
            </a:r>
            <a:r>
              <a:rPr lang="en-US" b="1" dirty="0" smtClean="0">
                <a:solidFill>
                  <a:schemeClr val="accent1"/>
                </a:solidFill>
              </a:rPr>
              <a:t>verpopulated apartment buildings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tenements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slums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2946" name="Picture 2" descr="C:\Users\Owner\AppData\Local\Microsoft\Windows\Temporary Internet Files\Content.IE5\VB892845\MC90018596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2209800" cy="22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Megacities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solidFill>
                  <a:schemeClr val="accent1"/>
                </a:solidFill>
              </a:rPr>
              <a:t>Many megacities are </a:t>
            </a:r>
            <a:r>
              <a:rPr lang="en-US" b="1" smtClean="0">
                <a:solidFill>
                  <a:schemeClr val="tx2"/>
                </a:solidFill>
              </a:rPr>
              <a:t>unable to control expansion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chemeClr val="accent1"/>
                </a:solidFill>
              </a:rPr>
              <a:t>and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b="1" smtClean="0">
                <a:solidFill>
                  <a:schemeClr val="tx2"/>
                </a:solidFill>
              </a:rPr>
              <a:t>haphazard development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chemeClr val="accent1"/>
                </a:solidFill>
              </a:rPr>
              <a:t>that seriously affect the quality of life within the urban area.</a:t>
            </a:r>
          </a:p>
          <a:p>
            <a:endParaRPr lang="en-US" smtClean="0"/>
          </a:p>
        </p:txBody>
      </p:sp>
      <p:pic>
        <p:nvPicPr>
          <p:cNvPr id="81922" name="Picture 2" descr="C:\Users\Owner\AppData\Local\Microsoft\Windows\Temporary Internet Files\Content.IE5\LTLN4AAN\MC91021638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798"/>
            <a:ext cx="3010832" cy="26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Early settlements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City-states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Greeks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Roman Empire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Hinterlands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Silk Road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Medieval city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Preindustrial city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Industrial city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Ghetto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Segregation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Primate cities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Mercantile city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Manufacturing city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City planning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Zoning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Rural to urban migration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World cities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Megacities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City-states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400" dirty="0" smtClean="0">
                <a:solidFill>
                  <a:schemeClr val="accent1"/>
                </a:solidFill>
              </a:rPr>
              <a:t>The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city-states </a:t>
            </a:r>
            <a:r>
              <a:rPr lang="en-US" sz="3400" dirty="0" smtClean="0">
                <a:solidFill>
                  <a:schemeClr val="accent1"/>
                </a:solidFill>
              </a:rPr>
              <a:t>provided the following for the surrounding hinterland: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government</a:t>
            </a:r>
          </a:p>
          <a:p>
            <a:pPr lvl="1" algn="just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ilitary protection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other public services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Owner\AppData\Local\Microsoft\Windows\Temporary Internet Files\Content.IE5\VB892845\MP9004048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730197" cy="170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Athens </a:t>
            </a:r>
            <a:r>
              <a:rPr lang="en-US" dirty="0" smtClean="0">
                <a:solidFill>
                  <a:schemeClr val="accent1"/>
                </a:solidFill>
              </a:rPr>
              <a:t>was probably the first city to reach a population of 100,000 during the 5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and 4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centuries B.C.E.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816OX8L9\MP900427880[1]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108325" y="3505200"/>
            <a:ext cx="336391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When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Romans</a:t>
            </a:r>
            <a:r>
              <a:rPr lang="en-US" dirty="0" smtClean="0">
                <a:solidFill>
                  <a:schemeClr val="accent1"/>
                </a:solidFill>
              </a:rPr>
              <a:t> succeeded the Greeks as rulers of the region, their urban empire incorporated:</a:t>
            </a:r>
          </a:p>
          <a:p>
            <a:pPr lvl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large part of Europe’s interior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North Africa</a:t>
            </a:r>
          </a:p>
          <a:p>
            <a:pPr lvl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ormer Mesopotamian lands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 descr="C:\Users\Owner\AppData\Local\Microsoft\Windows\Temporary Internet Files\Content.IE5\1AWRSIRC\MC90020303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2335794" cy="18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Many cities were part of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hinterlands.</a:t>
            </a: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Rome</a:t>
            </a:r>
            <a:r>
              <a:rPr lang="en-US" dirty="0" smtClean="0">
                <a:solidFill>
                  <a:schemeClr val="accent1"/>
                </a:solidFill>
              </a:rPr>
              <a:t> reached a population of 250,000 inhabitants in the second century B.C.E.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C:\Users\Owner\AppData\Local\Microsoft\Windows\Temporary Internet Files\Content.IE5\M7A4I806\MC9004124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6474"/>
            <a:ext cx="2819588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endParaRPr lang="en-US" sz="800" dirty="0" smtClean="0"/>
          </a:p>
          <a:p>
            <a:pPr marL="0" indent="0">
              <a:buFontTx/>
              <a:buNone/>
              <a:defRPr/>
            </a:pPr>
            <a:endParaRPr lang="en-US" sz="800" dirty="0" smtClean="0"/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cities 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Roman Empire </a:t>
            </a:r>
            <a:r>
              <a:rPr lang="en-US" dirty="0" smtClean="0">
                <a:solidFill>
                  <a:schemeClr val="accent1"/>
                </a:solidFill>
              </a:rPr>
              <a:t>were connected by land and  sea routes.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Roman roads </a:t>
            </a:r>
            <a:r>
              <a:rPr lang="en-US" dirty="0" smtClean="0">
                <a:solidFill>
                  <a:schemeClr val="accent1"/>
                </a:solidFill>
              </a:rPr>
              <a:t>were so expertly built that many are still intact today.</a:t>
            </a:r>
          </a:p>
          <a:p>
            <a:pPr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4098" name="Picture 2" descr="C:\Users\Owner\AppData\Local\Microsoft\Windows\Temporary Internet Files\Content.IE5\1AWRSIRC\MC900432323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5691"/>
            <a:ext cx="1601115" cy="2130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996</Words>
  <Application>Microsoft Office PowerPoint</Application>
  <PresentationFormat>On-screen Show (4:3)</PresentationFormat>
  <Paragraphs>222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1_City stairs design template</vt:lpstr>
      <vt:lpstr>Unit Seven:  Cities and Urban Land Use           Advanced Placement Human Geography</vt:lpstr>
      <vt:lpstr>Slide 2</vt:lpstr>
      <vt:lpstr>Early Settlements</vt:lpstr>
      <vt:lpstr>City-states</vt:lpstr>
      <vt:lpstr>City-states</vt:lpstr>
      <vt:lpstr>The Greeks</vt:lpstr>
      <vt:lpstr>The Romans</vt:lpstr>
      <vt:lpstr>The Romans</vt:lpstr>
      <vt:lpstr>The Romans</vt:lpstr>
      <vt:lpstr>Slide 10</vt:lpstr>
      <vt:lpstr>Slide 11</vt:lpstr>
      <vt:lpstr>Earliest Civilizations in China</vt:lpstr>
      <vt:lpstr>Earliest Civilizations in China</vt:lpstr>
      <vt:lpstr>Earliest Civilizations in China</vt:lpstr>
      <vt:lpstr>Urban Growth in China</vt:lpstr>
      <vt:lpstr>Slide 16</vt:lpstr>
      <vt:lpstr>Slide 17</vt:lpstr>
      <vt:lpstr>Medieval Cities</vt:lpstr>
      <vt:lpstr>Medieval Cities</vt:lpstr>
      <vt:lpstr>Medieval Cities</vt:lpstr>
      <vt:lpstr>Preindustrial cities</vt:lpstr>
      <vt:lpstr>Preindustrial cities</vt:lpstr>
      <vt:lpstr>Preindustrial cities</vt:lpstr>
      <vt:lpstr>The Industrial Revolution</vt:lpstr>
      <vt:lpstr>The Industrial Revolution</vt:lpstr>
      <vt:lpstr>The Industrial Revolution</vt:lpstr>
      <vt:lpstr>The Industrial Revolution</vt:lpstr>
      <vt:lpstr>Slide 28</vt:lpstr>
      <vt:lpstr>Connection between Industry and Urbanization</vt:lpstr>
      <vt:lpstr>Urban Growth</vt:lpstr>
      <vt:lpstr>Urban Growth</vt:lpstr>
      <vt:lpstr>Urban Growth</vt:lpstr>
      <vt:lpstr>Urban Growth</vt:lpstr>
      <vt:lpstr>Slide 34</vt:lpstr>
      <vt:lpstr>Modern Cities</vt:lpstr>
      <vt:lpstr>World Cities</vt:lpstr>
      <vt:lpstr>Slide 37</vt:lpstr>
      <vt:lpstr>World Cities</vt:lpstr>
      <vt:lpstr>Megacities</vt:lpstr>
      <vt:lpstr>Megacities</vt:lpstr>
      <vt:lpstr>Megacities</vt:lpstr>
      <vt:lpstr>Megacities</vt:lpstr>
      <vt:lpstr>Key Terms to Review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Seven:  Cities and Urban Land Use           Advanced Placement Human Geography</dc:title>
  <dc:creator>Owner</dc:creator>
  <cp:lastModifiedBy>Ethel Wood</cp:lastModifiedBy>
  <cp:revision>26</cp:revision>
  <dcterms:created xsi:type="dcterms:W3CDTF">2011-03-29T00:27:17Z</dcterms:created>
  <dcterms:modified xsi:type="dcterms:W3CDTF">2013-02-08T16:04:10Z</dcterms:modified>
</cp:coreProperties>
</file>