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322" r:id="rId25"/>
    <p:sldId id="323" r:id="rId26"/>
    <p:sldId id="324" r:id="rId27"/>
    <p:sldId id="325" r:id="rId28"/>
    <p:sldId id="326" r:id="rId29"/>
    <p:sldId id="327" r:id="rId30"/>
    <p:sldId id="321" r:id="rId31"/>
    <p:sldId id="283" r:id="rId32"/>
    <p:sldId id="284" r:id="rId33"/>
    <p:sldId id="285" r:id="rId34"/>
    <p:sldId id="286" r:id="rId35"/>
    <p:sldId id="287" r:id="rId36"/>
    <p:sldId id="288" r:id="rId37"/>
    <p:sldId id="320" r:id="rId38"/>
    <p:sldId id="291" r:id="rId39"/>
    <p:sldId id="300" r:id="rId40"/>
    <p:sldId id="292" r:id="rId41"/>
    <p:sldId id="293" r:id="rId42"/>
    <p:sldId id="294" r:id="rId43"/>
    <p:sldId id="295" r:id="rId44"/>
    <p:sldId id="296" r:id="rId45"/>
    <p:sldId id="297" r:id="rId46"/>
    <p:sldId id="304" r:id="rId47"/>
    <p:sldId id="301" r:id="rId48"/>
    <p:sldId id="302" r:id="rId49"/>
    <p:sldId id="303" r:id="rId50"/>
    <p:sldId id="305" r:id="rId51"/>
    <p:sldId id="306" r:id="rId52"/>
    <p:sldId id="307" r:id="rId53"/>
    <p:sldId id="308" r:id="rId54"/>
    <p:sldId id="289" r:id="rId55"/>
    <p:sldId id="309" r:id="rId56"/>
    <p:sldId id="310" r:id="rId57"/>
    <p:sldId id="260" r:id="rId58"/>
    <p:sldId id="31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990600"/>
          </a:xfrm>
        </p:spPr>
        <p:txBody>
          <a:bodyPr vert="horz"/>
          <a:lstStyle>
            <a:lvl1pPr>
              <a:defRPr sz="4400" i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5486400"/>
            <a:ext cx="6096000" cy="533400"/>
          </a:xfrm>
        </p:spPr>
        <p:txBody>
          <a:bodyPr/>
          <a:lstStyle>
            <a:lvl1pPr marL="0" indent="0">
              <a:buFontTx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D227D4-7A3C-44DD-9AFA-82D356875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B0D97A-0F50-4441-93E9-C222577C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90600"/>
            <a:ext cx="1752600" cy="495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990600"/>
            <a:ext cx="5105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64BCA5-6272-444C-86F1-53E73CDB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E1A31F-2AAF-417A-8869-F58492A9B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FA4F6C-5C32-4FF7-BC2A-D0931D964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2819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89454E-D248-448E-8A83-CC94AFE67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AEC3DC-3071-4137-98FD-27BB61AED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2DAFCD-5A5D-4851-BFBB-546EAB6B8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11A90C-A6BA-4764-B487-582EBD13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95F3-402D-4032-BD0E-88F091B1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7A438D-B380-4F51-89F8-C2D3011F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106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143000"/>
            <a:ext cx="5791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C0C0C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4CEB58-B06B-4003-B6F5-5688D06F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495800"/>
            <a:ext cx="7620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Unit Seven:  Cities and Urban Land Use</a:t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Advanced Placement Human Geography</a:t>
            </a:r>
            <a:endParaRPr lang="en-US" sz="115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7010400" y="62166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C0C0"/>
                </a:solidFill>
              </a:rPr>
              <a:t>Session 4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Nonbasic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or service sectors, of the economy are crucial to the city’s: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businesses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professional office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city government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schools</a:t>
            </a:r>
          </a:p>
          <a:p>
            <a:pPr lvl="4" algn="just">
              <a:buFont typeface="Arial" pitchFamily="34" charset="0"/>
              <a:buChar char="•"/>
              <a:defRPr/>
            </a:pPr>
            <a:r>
              <a:rPr lang="en-US" sz="2800" dirty="0" err="1" smtClean="0">
                <a:solidFill>
                  <a:schemeClr val="accent1"/>
                </a:solidFill>
              </a:rPr>
              <a:t>intracity</a:t>
            </a:r>
            <a:r>
              <a:rPr lang="en-US" sz="2800" dirty="0" smtClean="0">
                <a:solidFill>
                  <a:schemeClr val="accent1"/>
                </a:solidFill>
              </a:rPr>
              <a:t> transit systems</a:t>
            </a:r>
          </a:p>
        </p:txBody>
      </p:sp>
      <p:pic>
        <p:nvPicPr>
          <p:cNvPr id="23556" name="Picture 2" descr="C:\Users\Owner\AppData\Local\Microsoft\Windows\Temporary Internet Files\Content.IE5\1AWRSIRC\MC90018731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11" y="2841170"/>
            <a:ext cx="1730223" cy="2264229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It is difficult to separate the basic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nonbasic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sectors of a city’s economy.</a:t>
            </a:r>
          </a:p>
          <a:p>
            <a:pPr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just">
              <a:buFontTx/>
              <a:buNone/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400" dirty="0" smtClean="0">
              <a:solidFill>
                <a:schemeClr val="accent1"/>
              </a:solidFill>
            </a:endParaRPr>
          </a:p>
          <a:p>
            <a:pPr algn="just">
              <a:defRPr/>
            </a:pPr>
            <a:endParaRPr lang="en-US" sz="400" dirty="0">
              <a:solidFill>
                <a:schemeClr val="accent1"/>
              </a:solidFill>
            </a:endParaRP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Usually workers produce goods and services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both</a:t>
            </a:r>
            <a:r>
              <a:rPr lang="en-US" dirty="0" smtClean="0">
                <a:solidFill>
                  <a:schemeClr val="accent1"/>
                </a:solidFill>
              </a:rPr>
              <a:t> sectors.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24580" name="Picture 4" descr="C:\Users\Owner\AppData\Local\Microsoft\Windows\Temporary Internet Files\Content.IE5\816OX8L9\MC90023343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5999"/>
            <a:ext cx="2124547" cy="2462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larger the city, the more likely it is to be multifunctional, with workers from both the basic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nonbasic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sectors.</a:t>
            </a:r>
          </a:p>
        </p:txBody>
      </p:sp>
      <p:pic>
        <p:nvPicPr>
          <p:cNvPr id="25604" name="Picture 4" descr="C:\Users\Owner\AppData\Local\Microsoft\Windows\Temporary Internet Files\Content.IE5\816OX8L9\MC900014485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grayscl/>
          </a:blip>
          <a:srcRect/>
          <a:stretch>
            <a:fillRect/>
          </a:stretch>
        </p:blipFill>
        <p:spPr bwMode="auto">
          <a:xfrm>
            <a:off x="3352800" y="3276600"/>
            <a:ext cx="280035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base ratio compares the number of workers employed in the </a:t>
            </a:r>
            <a:r>
              <a:rPr lang="en-US" b="1" dirty="0" smtClean="0">
                <a:solidFill>
                  <a:schemeClr val="accent1"/>
                </a:solidFill>
              </a:rPr>
              <a:t>basic sector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and those employed in the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nonbasic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sector.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larger the city, the larger its ratio of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nonbasic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workers.  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More workers are needed to support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city’s growth.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A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multiplier effect </a:t>
            </a:r>
            <a:r>
              <a:rPr lang="en-US" dirty="0" smtClean="0">
                <a:solidFill>
                  <a:schemeClr val="accent1"/>
                </a:solidFill>
              </a:rPr>
              <a:t>takes hold when basic sector employment is accompanied by a larger share of </a:t>
            </a:r>
            <a:r>
              <a:rPr lang="en-US" dirty="0" err="1" smtClean="0">
                <a:solidFill>
                  <a:schemeClr val="accent1"/>
                </a:solidFill>
              </a:rPr>
              <a:t>nonbasic</a:t>
            </a:r>
            <a:r>
              <a:rPr lang="en-US" dirty="0" smtClean="0">
                <a:solidFill>
                  <a:schemeClr val="accent1"/>
                </a:solidFill>
              </a:rPr>
              <a:t> workers.</a:t>
            </a:r>
          </a:p>
        </p:txBody>
      </p:sp>
      <p:pic>
        <p:nvPicPr>
          <p:cNvPr id="27652" name="Picture 4" descr="C:\Users\Owner\AppData\Local\Microsoft\Windows\Temporary Internet Files\Content.IE5\M7A4I806\MC900071249[1].wm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819400" y="609600"/>
            <a:ext cx="39608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 of the multiplier effect: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 new car manufacturing plant locates to an area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(basic sector).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Workers are needed for services such as grocery clerks, doctors, and gasoline station attendants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nonbasic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sector).</a:t>
            </a:r>
          </a:p>
        </p:txBody>
      </p:sp>
      <p:pic>
        <p:nvPicPr>
          <p:cNvPr id="28676" name="Picture 4" descr="C:\Users\Owner\AppData\Local\Microsoft\Windows\Temporary Internet Files\Content.IE5\M7A4I806\MC9003109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98" y="4724400"/>
            <a:ext cx="1167946" cy="1006230"/>
          </a:xfrm>
          <a:prstGeom prst="rect">
            <a:avLst/>
          </a:prstGeom>
          <a:noFill/>
          <a:effectLst>
            <a:glow rad="228600">
              <a:schemeClr val="accent1">
                <a:lumMod val="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Chauncy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Harris </a:t>
            </a:r>
            <a:r>
              <a:rPr lang="en-US" dirty="0" smtClean="0">
                <a:solidFill>
                  <a:schemeClr val="accent1"/>
                </a:solidFill>
              </a:rPr>
              <a:t>(1943) published an article in which he classified cities in the U.S. into three types according to their functions.</a:t>
            </a:r>
          </a:p>
        </p:txBody>
      </p:sp>
      <p:pic>
        <p:nvPicPr>
          <p:cNvPr id="29700" name="Picture 4" descr="C:\Users\Owner\AppData\Local\Microsoft\Windows\Temporary Internet Files\Content.IE5\LTLN4AAN\MC900233081[1].wmf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58028"/>
            <a:ext cx="2830922" cy="28665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09800" y="1219200"/>
            <a:ext cx="5334000" cy="4343400"/>
          </a:xfrm>
          <a:ln w="76200">
            <a:solidFill>
              <a:schemeClr val="bg1">
                <a:lumMod val="25000"/>
              </a:schemeClr>
            </a:solidFill>
          </a:ln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Harris’s types of </a:t>
            </a:r>
          </a:p>
          <a:p>
            <a:pPr marL="0" indent="0" algn="ctr">
              <a:buFontTx/>
              <a:buNone/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U.S. cities:</a:t>
            </a:r>
            <a:endParaRPr lang="en-US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Tx/>
              <a:buNone/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manufacturing-dominated cities </a:t>
            </a:r>
            <a:r>
              <a:rPr lang="en-US" dirty="0" smtClean="0">
                <a:solidFill>
                  <a:schemeClr val="accent1"/>
                </a:solidFill>
              </a:rPr>
              <a:t>in the Northeast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retail centers </a:t>
            </a:r>
            <a:r>
              <a:rPr lang="en-US" dirty="0" smtClean="0">
                <a:solidFill>
                  <a:schemeClr val="accent1"/>
                </a:solidFill>
              </a:rPr>
              <a:t>scattered across the country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diversified cities 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multiple functions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Today’s cities…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Harris’s categories are blurred because growing size has brought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greater diversification.</a:t>
            </a:r>
          </a:p>
          <a:p>
            <a:pPr marL="457200" lvl="1" indent="0" algn="just">
              <a:buFontTx/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 algn="just">
              <a:buFontTx/>
              <a:buNone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48" name="Picture 4" descr="C:\Users\Owner\AppData\Local\Microsoft\Windows\Temporary Internet Files\Content.IE5\POZSG6VI\MC9000554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402013"/>
            <a:ext cx="3276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15000" cy="2590800"/>
          </a:xfrm>
        </p:spPr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Examples of diversification: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Boston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has a disproportionate number of universities.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Las Vegas </a:t>
            </a:r>
            <a:r>
              <a:rPr lang="en-US" dirty="0" smtClean="0">
                <a:solidFill>
                  <a:schemeClr val="accent1"/>
                </a:solidFill>
              </a:rPr>
              <a:t>is a center for gambling.</a:t>
            </a:r>
          </a:p>
          <a:p>
            <a:pPr marL="457200" lvl="1" indent="0" algn="just">
              <a:buFontTx/>
              <a:buNone/>
              <a:defRPr/>
            </a:pPr>
            <a:r>
              <a:rPr lang="en-US" sz="800" dirty="0" smtClean="0">
                <a:solidFill>
                  <a:schemeClr val="accent1"/>
                </a:solidFill>
              </a:rPr>
              <a:t>									</a:t>
            </a:r>
            <a:endParaRPr lang="en-US" sz="800" dirty="0">
              <a:solidFill>
                <a:schemeClr val="accent1"/>
              </a:solidFill>
            </a:endParaRPr>
          </a:p>
          <a:p>
            <a:pPr marL="457200" lvl="1" indent="0" algn="just">
              <a:buFontTx/>
              <a:buNone/>
              <a:defRPr/>
            </a:pPr>
            <a:r>
              <a:rPr lang="en-US" i="1" dirty="0" smtClean="0">
                <a:solidFill>
                  <a:schemeClr val="accent1"/>
                </a:solidFill>
              </a:rPr>
              <a:t>		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2772" name="Picture 6" descr="C:\Users\Owner\AppData\Local\Microsoft\Windows\Temporary Internet Files\Content.IE5\7SOKX3GN\MC900038990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981200" y="4038600"/>
            <a:ext cx="209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33800" y="3971925"/>
            <a:ext cx="3886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Both cities have diversified  considerably as they have grown.</a:t>
            </a:r>
            <a:endParaRPr lang="en-US" sz="2400" b="1" dirty="0"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295400"/>
            <a:ext cx="5410200" cy="9144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Functions of Cities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7SOKX3GN\MC900202598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4671588" cy="2544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295400"/>
            <a:ext cx="5526088" cy="1500188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Urban Influence Zones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Owner\AppData\Local\Microsoft\Windows\Temporary Internet Files\Content.IE5\7SOKX3GN\MC9000709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3468688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Influence Zones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Urban influence zones </a:t>
            </a:r>
            <a:r>
              <a:rPr lang="en-US" sz="3000" dirty="0" smtClean="0">
                <a:solidFill>
                  <a:schemeClr val="accent1"/>
                </a:solidFill>
              </a:rPr>
              <a:t>are the areas outside the city that are affected by it.</a:t>
            </a:r>
          </a:p>
          <a:p>
            <a:pPr algn="just">
              <a:defRPr/>
            </a:pPr>
            <a:r>
              <a:rPr lang="en-US" sz="2800" dirty="0" smtClean="0">
                <a:solidFill>
                  <a:schemeClr val="accent1"/>
                </a:solidFill>
              </a:rPr>
              <a:t>As the distance away from the city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increases</a:t>
            </a:r>
            <a:r>
              <a:rPr lang="en-US" sz="2800" dirty="0" smtClean="0">
                <a:solidFill>
                  <a:schemeClr val="accent1"/>
                </a:solidFill>
              </a:rPr>
              <a:t>, its influence on the surrounding countryside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decreases.</a:t>
            </a:r>
          </a:p>
        </p:txBody>
      </p:sp>
      <p:pic>
        <p:nvPicPr>
          <p:cNvPr id="34820" name="Picture 4" descr="C:\Users\Owner\AppData\Local\Microsoft\Windows\Temporary Internet Files\Content.IE5\816OX8L9\MC90003899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4371"/>
            <a:ext cx="3352800" cy="206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Urban Influence Zones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urban hierarchy </a:t>
            </a:r>
            <a:r>
              <a:rPr lang="en-US" dirty="0" smtClean="0">
                <a:solidFill>
                  <a:schemeClr val="accent1"/>
                </a:solidFill>
              </a:rPr>
              <a:t>is almost always at work, as individuals may also be in the </a:t>
            </a: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influence zone</a:t>
            </a:r>
          </a:p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 of a town or village.</a:t>
            </a:r>
          </a:p>
        </p:txBody>
      </p:sp>
      <p:pic>
        <p:nvPicPr>
          <p:cNvPr id="35844" name="Picture 4" descr="C:\Users\Owner\AppData\Local\Microsoft\Windows\Temporary Internet Files\Content.IE5\VB892845\MC900197663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209800" y="4267200"/>
            <a:ext cx="54022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295400"/>
            <a:ext cx="5526088" cy="1500188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The Changing City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7" name="Picture 4" descr="C:\Users\Owner\AppData\Local\Microsoft\Windows\Temporary Internet Files\Content.IE5\EQG2G7S1\MM90016303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971800"/>
            <a:ext cx="2684463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Stages of Change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smtClean="0">
                <a:solidFill>
                  <a:schemeClr val="accent1"/>
                </a:solidFill>
              </a:rPr>
              <a:t>1967:  John </a:t>
            </a:r>
            <a:r>
              <a:rPr lang="en-US" sz="4000" dirty="0" err="1" smtClean="0">
                <a:solidFill>
                  <a:schemeClr val="accent1"/>
                </a:solidFill>
              </a:rPr>
              <a:t>Borchert</a:t>
            </a:r>
            <a:r>
              <a:rPr lang="en-US" sz="4000" dirty="0" smtClean="0">
                <a:solidFill>
                  <a:schemeClr val="accent1"/>
                </a:solidFill>
              </a:rPr>
              <a:t> developed four stages in the </a:t>
            </a:r>
            <a:r>
              <a:rPr lang="en-US" sz="4000" dirty="0" smtClean="0">
                <a:solidFill>
                  <a:srgbClr val="FFFF00"/>
                </a:solidFill>
              </a:rPr>
              <a:t>evolution </a:t>
            </a:r>
            <a:r>
              <a:rPr lang="en-US" sz="4000" dirty="0" smtClean="0">
                <a:solidFill>
                  <a:schemeClr val="accent1"/>
                </a:solidFill>
              </a:rPr>
              <a:t>of the American metropolis.</a:t>
            </a:r>
          </a:p>
        </p:txBody>
      </p:sp>
      <p:pic>
        <p:nvPicPr>
          <p:cNvPr id="37892" name="Picture 3" descr="C:\Users\Owner\AppData\Local\Microsoft\Windows\Temporary Internet Files\Content.IE5\9D32JH15\MM90028525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25" y="3813175"/>
            <a:ext cx="14049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Sail-Wagon Epoch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1790-1830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Trade took place </a:t>
            </a:r>
            <a:r>
              <a:rPr lang="en-US" b="1" dirty="0" smtClean="0">
                <a:solidFill>
                  <a:srgbClr val="FFFF00"/>
                </a:solidFill>
              </a:rPr>
              <a:t>across the sea </a:t>
            </a:r>
            <a:r>
              <a:rPr lang="en-US" dirty="0" smtClean="0">
                <a:solidFill>
                  <a:schemeClr val="accent1"/>
                </a:solidFill>
              </a:rPr>
              <a:t>or </a:t>
            </a:r>
            <a:r>
              <a:rPr lang="en-US" b="1" dirty="0" smtClean="0">
                <a:solidFill>
                  <a:srgbClr val="FFFF00"/>
                </a:solidFill>
              </a:rPr>
              <a:t>along coastlines.</a:t>
            </a:r>
          </a:p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Overland  trade took place by </a:t>
            </a:r>
            <a:r>
              <a:rPr lang="en-US" b="1" dirty="0" smtClean="0">
                <a:solidFill>
                  <a:srgbClr val="FFFF00"/>
                </a:solidFill>
              </a:rPr>
              <a:t>wagons.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8916" name="Picture 2" descr="C:\Users\Owner\AppData\Local\Microsoft\Windows\Temporary Internet Files\Content.IE5\EQG2G7S1\MC900151183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4589463" y="3733800"/>
            <a:ext cx="18415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Iron Horse Epoch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1830-1870</a:t>
            </a:r>
          </a:p>
          <a:p>
            <a:pPr algn="just"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New railroad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technology changed the nature of trade and employment.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39940" name="Picture 2" descr="C:\Users\Owner\AppData\Local\Microsoft\Windows\Temporary Internet Files\Content.IE5\WOJ510GU\MC900320954[1].wmf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3714750" y="3962400"/>
            <a:ext cx="18303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Steel-Rail Epoch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1870-1920</a:t>
            </a:r>
          </a:p>
          <a:p>
            <a:pPr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steel industry </a:t>
            </a:r>
            <a:r>
              <a:rPr lang="en-US" sz="3600" dirty="0" smtClean="0">
                <a:solidFill>
                  <a:schemeClr val="accent1"/>
                </a:solidFill>
              </a:rPr>
              <a:t>transformed urban America and job opportunities for workers.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0964" name="Picture 2" descr="C:\Users\Owner\AppData\Local\Microsoft\Windows\Temporary Internet Files\Content.IE5\4HBAF0LP\MC9002807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81400"/>
            <a:ext cx="1543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38200" y="990600"/>
            <a:ext cx="990600" cy="4953000"/>
          </a:xfrm>
        </p:spPr>
        <p:txBody>
          <a:bodyPr/>
          <a:lstStyle/>
          <a:p>
            <a:r>
              <a:rPr lang="en-US" dirty="0" smtClean="0"/>
              <a:t>The Auto-Air-Amenity Epoch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943600" cy="47244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1920s-1960s</a:t>
            </a:r>
          </a:p>
          <a:p>
            <a:pPr algn="just">
              <a:defRPr/>
            </a:pPr>
            <a:r>
              <a:rPr lang="en-US" sz="3400" dirty="0" smtClean="0">
                <a:solidFill>
                  <a:schemeClr val="accent1"/>
                </a:solidFill>
              </a:rPr>
              <a:t>The </a:t>
            </a:r>
            <a:r>
              <a:rPr lang="en-US" sz="3400" b="1" dirty="0" smtClean="0">
                <a:solidFill>
                  <a:srgbClr val="FFFF00"/>
                </a:solidFill>
              </a:rPr>
              <a:t>internal combustion engine </a:t>
            </a:r>
            <a:r>
              <a:rPr lang="en-US" sz="3400" dirty="0" smtClean="0">
                <a:solidFill>
                  <a:schemeClr val="accent1"/>
                </a:solidFill>
              </a:rPr>
              <a:t>came to dominate life styles, the economic base of cities, and employment opportunities. 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41988" name="Picture 2" descr="C:\Users\Owner\AppData\Local\Microsoft\Windows\Temporary Internet Files\Content.IE5\EQG2G7S1\MC900335546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4876800" y="3886200"/>
            <a:ext cx="2432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Today…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US" dirty="0" smtClean="0">
                <a:solidFill>
                  <a:schemeClr val="accent1"/>
                </a:solidFill>
              </a:rPr>
              <a:t>Some might add another epoch initiated by </a:t>
            </a:r>
            <a:r>
              <a:rPr lang="en-US" b="1" dirty="0" smtClean="0">
                <a:solidFill>
                  <a:srgbClr val="FFFF00"/>
                </a:solidFill>
              </a:rPr>
              <a:t>computer technology,  </a:t>
            </a:r>
            <a:r>
              <a:rPr lang="en-US" dirty="0" smtClean="0">
                <a:solidFill>
                  <a:schemeClr val="accent1"/>
                </a:solidFill>
              </a:rPr>
              <a:t>which has changed people’s lives and altered employment opportunities.</a:t>
            </a:r>
          </a:p>
        </p:txBody>
      </p:sp>
      <p:pic>
        <p:nvPicPr>
          <p:cNvPr id="43012" name="Picture 2" descr="C:\Users\Owner\AppData\Local\Microsoft\Windows\Temporary Internet Files\Content.IE5\WOJ510GU\MC90043525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43300"/>
            <a:ext cx="33147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Cities are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connected</a:t>
            </a:r>
            <a:r>
              <a:rPr lang="en-US" dirty="0" smtClean="0">
                <a:solidFill>
                  <a:schemeClr val="accent1"/>
                </a:solidFill>
              </a:rPr>
              <a:t> to other cities and to rural areas.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Cities provide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services</a:t>
            </a:r>
            <a:r>
              <a:rPr lang="en-US" dirty="0" smtClean="0">
                <a:solidFill>
                  <a:schemeClr val="accent1"/>
                </a:solidFill>
              </a:rPr>
              <a:t> to their own inhabitants as well as those outside of city limits.</a:t>
            </a:r>
          </a:p>
        </p:txBody>
      </p:sp>
      <p:pic>
        <p:nvPicPr>
          <p:cNvPr id="16388" name="Picture 4" descr="C:\Users\Owner\AppData\Local\Microsoft\Windows\Temporary Internet Files\Content.IE5\7SOKX3GN\MC9003890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55143"/>
            <a:ext cx="3889537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295400"/>
            <a:ext cx="5526088" cy="1500188"/>
          </a:xfrm>
        </p:spPr>
        <p:txBody>
          <a:bodyPr/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Models of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Urban Systems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Owner\AppData\Local\Microsoft\Windows\Temporary Internet Files\Content.IE5\816OX8L9\MC90015006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9" y="3095170"/>
            <a:ext cx="3124200" cy="234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theories of settlement geography, or the patterns of settlement on the earth’s surface, are: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dirty="0" err="1" smtClean="0">
                <a:solidFill>
                  <a:schemeClr val="accent1"/>
                </a:solidFill>
              </a:rPr>
              <a:t>Christaller’s</a:t>
            </a:r>
            <a:r>
              <a:rPr lang="en-US" dirty="0" smtClean="0">
                <a:solidFill>
                  <a:schemeClr val="accent1"/>
                </a:solidFill>
              </a:rPr>
              <a:t> central place theory</a:t>
            </a:r>
          </a:p>
        </p:txBody>
      </p:sp>
      <p:pic>
        <p:nvPicPr>
          <p:cNvPr id="45060" name="Picture 5" descr="C:\Users\Owner\AppData\Local\Microsoft\Windows\Temporary Internet Files\Content.IE5\7SOKX3GN\MC9000389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5154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Urban hierarchy identifies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settlements of differing sizes and complexities </a:t>
            </a:r>
            <a:r>
              <a:rPr lang="en-US" sz="3000" dirty="0" smtClean="0">
                <a:solidFill>
                  <a:schemeClr val="accent1"/>
                </a:solidFill>
              </a:rPr>
              <a:t>from the hamlet to the megalopolis.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For many large countries, the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city-size hierarchy </a:t>
            </a:r>
            <a:r>
              <a:rPr lang="en-US" sz="3000" dirty="0" smtClean="0">
                <a:solidFill>
                  <a:schemeClr val="accent1"/>
                </a:solidFill>
              </a:rPr>
              <a:t>is summarized by the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rank-size rule.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tells </a:t>
            </a:r>
            <a:r>
              <a:rPr lang="en-US" sz="3200" dirty="0" smtClean="0">
                <a:solidFill>
                  <a:schemeClr val="bg1"/>
                </a:solidFill>
              </a:rPr>
              <a:t>us that the </a:t>
            </a:r>
            <a:r>
              <a:rPr lang="en-US" sz="3200" i="1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th largest city will be 1/</a:t>
            </a:r>
            <a:r>
              <a:rPr lang="en-US" sz="3200" i="1" dirty="0" smtClean="0">
                <a:solidFill>
                  <a:schemeClr val="bg1"/>
                </a:solidFill>
              </a:rPr>
              <a:t>n </a:t>
            </a:r>
            <a:r>
              <a:rPr lang="en-US" sz="3200" dirty="0" smtClean="0">
                <a:solidFill>
                  <a:schemeClr val="bg1"/>
                </a:solidFill>
              </a:rPr>
              <a:t>the size of the largest city.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39940" name="Picture 4" descr="C:\Users\Owner\AppData\Local\Microsoft\Windows\Temporary Internet Files\Content.IE5\VB892845\MC90005565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315157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Example:  </a:t>
            </a:r>
            <a:r>
              <a:rPr lang="en-US" dirty="0" smtClean="0">
                <a:solidFill>
                  <a:schemeClr val="bg1"/>
                </a:solidFill>
              </a:rPr>
              <a:t>The second largest city will be ½ the size of the first ranked city. The fifth largest city will be 1/5 as large as the first ranked city.</a:t>
            </a:r>
          </a:p>
          <a:p>
            <a:pPr lvl="1">
              <a:defRPr/>
            </a:pPr>
            <a:endParaRPr lang="en-US" dirty="0"/>
          </a:p>
        </p:txBody>
      </p:sp>
      <p:pic>
        <p:nvPicPr>
          <p:cNvPr id="7171" name="Picture 3" descr="C:\Users\Owner\AppData\Local\Microsoft\Windows\Temporary Internet Files\Content.IE5\VB892845\MC900432985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4039809" cy="181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>
                <a:lumMod val="1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752600" y="1143000"/>
            <a:ext cx="5791200" cy="4724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  Rank-size rule</a:t>
            </a:r>
          </a:p>
          <a:p>
            <a:pPr lvl="1" algn="ctr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often reflects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distribution of wealth </a:t>
            </a:r>
            <a:r>
              <a:rPr lang="en-US" sz="3200" dirty="0" smtClean="0">
                <a:solidFill>
                  <a:schemeClr val="accent1"/>
                </a:solidFill>
              </a:rPr>
              <a:t>in a country.</a:t>
            </a:r>
          </a:p>
          <a:p>
            <a:pPr lvl="1" algn="ctr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often describes the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pattern of urban area size in </a:t>
            </a:r>
          </a:p>
          <a:p>
            <a:pPr marL="457200" lvl="1" indent="0" algn="ctr">
              <a:buFontTx/>
              <a:buNone/>
              <a:defRPr/>
            </a:pP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   well-established countries </a:t>
            </a:r>
            <a:r>
              <a:rPr lang="en-US" sz="3200" dirty="0" smtClean="0">
                <a:solidFill>
                  <a:schemeClr val="accent1"/>
                </a:solidFill>
              </a:rPr>
              <a:t>where economies are more complex.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sz="3600" dirty="0" smtClean="0">
                <a:solidFill>
                  <a:schemeClr val="accent1"/>
                </a:solidFill>
              </a:rPr>
              <a:t>In some countries the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primate city </a:t>
            </a:r>
            <a:r>
              <a:rPr lang="en-US" sz="3600" dirty="0" smtClean="0">
                <a:solidFill>
                  <a:schemeClr val="accent1"/>
                </a:solidFill>
              </a:rPr>
              <a:t>is so dominant that no other cities fit the rank-size rule (e.g. Seoul, South Korea).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Rank-size rule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Countries with primate cities often have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a large gap </a:t>
            </a:r>
            <a:r>
              <a:rPr lang="en-US" sz="3200" dirty="0" smtClean="0">
                <a:solidFill>
                  <a:schemeClr val="accent1"/>
                </a:solidFill>
              </a:rPr>
              <a:t>between standards of living in the city and the countryside.</a:t>
            </a:r>
          </a:p>
        </p:txBody>
      </p:sp>
      <p:pic>
        <p:nvPicPr>
          <p:cNvPr id="76802" name="Picture 2" descr="C:\Users\Owner\AppData\Local\Microsoft\Windows\Temporary Internet Files\Content.IE5\EQG2G7S1\MM900254431[1]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11966"/>
            <a:ext cx="1584702" cy="1869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Central Place Theory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This theory views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urban settlements as centers </a:t>
            </a:r>
            <a:r>
              <a:rPr lang="en-US" dirty="0" smtClean="0">
                <a:solidFill>
                  <a:schemeClr val="accent1"/>
                </a:solidFill>
              </a:rPr>
              <a:t>for the distribution of economic goods and services to surrounding nonurban populations.</a:t>
            </a:r>
          </a:p>
        </p:txBody>
      </p:sp>
      <p:pic>
        <p:nvPicPr>
          <p:cNvPr id="44036" name="Picture 4" descr="C:\Users\Owner\AppData\Local\Microsoft\Windows\Temporary Internet Files\Content.IE5\POZSG6VI\MC900157753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2135747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Central Place Theory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This theory is based on the work of Walter </a:t>
            </a:r>
            <a:r>
              <a:rPr lang="en-US" dirty="0" err="1" smtClean="0">
                <a:solidFill>
                  <a:schemeClr val="accent1"/>
                </a:solidFill>
              </a:rPr>
              <a:t>Christaller</a:t>
            </a:r>
            <a:r>
              <a:rPr lang="en-US" dirty="0" smtClean="0">
                <a:solidFill>
                  <a:schemeClr val="accent1"/>
                </a:solidFill>
              </a:rPr>
              <a:t> in his book entitled </a:t>
            </a:r>
            <a:r>
              <a:rPr lang="en-US" i="1" dirty="0" smtClean="0">
                <a:solidFill>
                  <a:schemeClr val="accent1"/>
                </a:solidFill>
              </a:rPr>
              <a:t>The Central Places in Southern Germany</a:t>
            </a:r>
            <a:r>
              <a:rPr lang="en-US" dirty="0" smtClean="0">
                <a:solidFill>
                  <a:schemeClr val="accent1"/>
                </a:solidFill>
              </a:rPr>
              <a:t> (1933).</a:t>
            </a:r>
          </a:p>
        </p:txBody>
      </p:sp>
      <p:pic>
        <p:nvPicPr>
          <p:cNvPr id="45060" name="Picture 4" descr="C:\Users\Owner\AppData\Local\Microsoft\Windows\Temporary Internet Files\Content.IE5\MSJ24HHB\MP9004441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81" y="3810000"/>
            <a:ext cx="3469420" cy="2308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Some cities are transportation centers where major routes converge: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roads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railroads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sea traffic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air transportation</a:t>
            </a:r>
          </a:p>
        </p:txBody>
      </p:sp>
      <p:pic>
        <p:nvPicPr>
          <p:cNvPr id="17412" name="Picture 4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375655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assumptions: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no topographic barriers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no difference in farm productivity</a:t>
            </a:r>
          </a:p>
          <a:p>
            <a:pPr lvl="1" algn="just"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an evenly dispersed farm population</a:t>
            </a:r>
          </a:p>
        </p:txBody>
      </p:sp>
      <p:pic>
        <p:nvPicPr>
          <p:cNvPr id="46084" name="Picture 4" descr="C:\Users\Owner\AppData\Local\Microsoft\Windows\Temporary Internet Files\Content.IE5\POZSG6VI\MP9004434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2761827" cy="189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assumptions: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People have similar life styles and incomes.</a:t>
            </a:r>
          </a:p>
          <a:p>
            <a:pPr lvl="1" algn="just">
              <a:defRPr/>
            </a:pPr>
            <a:r>
              <a:rPr lang="en-US" sz="3000" dirty="0" smtClean="0">
                <a:solidFill>
                  <a:schemeClr val="accent1"/>
                </a:solidFill>
              </a:rPr>
              <a:t>There are differing thresholds.</a:t>
            </a:r>
          </a:p>
          <a:p>
            <a:pPr lvl="2" algn="just">
              <a:defRPr/>
            </a:pPr>
            <a:r>
              <a:rPr lang="en-US" sz="2700" dirty="0" smtClean="0">
                <a:solidFill>
                  <a:schemeClr val="tx2">
                    <a:lumMod val="75000"/>
                  </a:schemeClr>
                </a:solidFill>
              </a:rPr>
              <a:t>Thresholds are the minimum number of consumers necessary to support different products.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  <p:pic>
        <p:nvPicPr>
          <p:cNvPr id="47110" name="Picture 6" descr="C:\Users\Owner\AppData\Local\Microsoft\Windows\Temporary Internet Files\Content.IE5\MSJ24HHB\MC900250434[1].wmf"/>
          <p:cNvPicPr>
            <a:picLocks noChangeAspect="1" noChangeArrowheads="1"/>
          </p:cNvPicPr>
          <p:nvPr/>
        </p:nvPicPr>
        <p:blipFill>
          <a:blip r:embed="rId2" cstate="print"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"/>
            <a:ext cx="1752600" cy="1981200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assumptions: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People will purchase goods and services at the nearest center.</a:t>
            </a:r>
          </a:p>
        </p:txBody>
      </p:sp>
      <p:pic>
        <p:nvPicPr>
          <p:cNvPr id="48132" name="Picture 4" descr="C:\Users\Owner\AppData\Local\Microsoft\Windows\Temporary Internet Files\Content.IE5\LTLN4AAN\MC90033623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2810360" cy="2846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3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400" dirty="0" err="1" smtClean="0">
                <a:solidFill>
                  <a:schemeClr val="accent1">
                    <a:lumMod val="75000"/>
                  </a:schemeClr>
                </a:solidFill>
              </a:rPr>
              <a:t>Christaller</a:t>
            </a:r>
            <a:r>
              <a:rPr lang="en-US" sz="3400" dirty="0" smtClean="0">
                <a:solidFill>
                  <a:schemeClr val="accent1">
                    <a:lumMod val="75000"/>
                  </a:schemeClr>
                </a:solidFill>
              </a:rPr>
              <a:t> made assumptions for the sake of developing a consistent model to explain settlement patterns.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He knew that in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reality</a:t>
            </a:r>
            <a:r>
              <a:rPr lang="en-US" dirty="0" smtClean="0">
                <a:solidFill>
                  <a:schemeClr val="accent1"/>
                </a:solidFill>
              </a:rPr>
              <a:t> these factors vary.</a:t>
            </a:r>
          </a:p>
        </p:txBody>
      </p:sp>
      <p:pic>
        <p:nvPicPr>
          <p:cNvPr id="49156" name="Picture 4" descr="C:\Users\Owner\AppData\Local\Microsoft\Windows\Temporary Internet Files\Content.IE5\1AWRSIRC\MC91021633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8519"/>
            <a:ext cx="1853940" cy="185394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results have formed the basis of central place theory.</a:t>
            </a:r>
          </a:p>
        </p:txBody>
      </p:sp>
      <p:pic>
        <p:nvPicPr>
          <p:cNvPr id="50180" name="Picture 4" descr="C:\Users\Owner\AppData\Local\Microsoft\Windows\Temporary Internet Files\Content.IE5\VB892845\MP90043305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4343400" cy="3023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landscape is divided into noncompeting  market areas known as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complementary regions.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Each individual urban center and its merchants have a sale monopoly.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5284788" cy="3281363"/>
          </a:xfrm>
          <a:prstGeom prst="rect">
            <a:avLst/>
          </a:prstGeom>
          <a:noFill/>
          <a:ln w="76200">
            <a:solidFill>
              <a:schemeClr val="accent1">
                <a:lumMod val="1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2300" y="990600"/>
            <a:ext cx="800100" cy="48768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Central Place Theory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6019800"/>
            <a:ext cx="8001000" cy="708025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According to </a:t>
            </a:r>
            <a:r>
              <a:rPr lang="en-US" sz="2000" b="1" dirty="0" err="1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Christaller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, market areas form hexagons in order to cover all markets without overlap.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3488" y="439738"/>
            <a:ext cx="5410200" cy="4603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+mn-lt"/>
                <a:cs typeface="+mn-cs"/>
              </a:rPr>
              <a:t>COMPLEMENTARY REGIONS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Market areas form a series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hexagons</a:t>
            </a:r>
            <a:r>
              <a:rPr lang="en-US" dirty="0" smtClean="0">
                <a:solidFill>
                  <a:schemeClr val="accent1"/>
                </a:solidFill>
              </a:rPr>
              <a:t> that cover the area.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All areas are served.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There is no area with equal service from two centers.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53252" name="Picture 4" descr="C:\Users\Owner\AppData\Local\Microsoft\Windows\Temporary Internet Files\Content.IE5\POZSG6VI\MP9004434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34114"/>
            <a:ext cx="1390579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5791200" cy="3505200"/>
          </a:xfrm>
        </p:spPr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central place is at the center of each hexagon.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central place will supply all the goods and services to consumers in that area.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62468" name="Picture 4" descr="C:\Users\Owner\AppData\Local\Microsoft\Windows\Temporary Internet Files\Content.IE5\M7A4I806\MC9000577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572000"/>
            <a:ext cx="24241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The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size </a:t>
            </a:r>
            <a:r>
              <a:rPr lang="en-US" b="1" dirty="0" smtClean="0">
                <a:solidFill>
                  <a:schemeClr val="accent1"/>
                </a:solidFill>
              </a:rPr>
              <a:t>of the market area of a central place is based on the number of goods and services offered.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larger the number of goods and services, the larger the market area.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981200" y="2743200"/>
            <a:ext cx="5791200" cy="3124200"/>
          </a:xfrm>
        </p:spPr>
        <p:txBody>
          <a:bodyPr/>
          <a:lstStyle/>
          <a:p>
            <a:pPr algn="just">
              <a:defRPr/>
            </a:pP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Other cities have special functions in: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mining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manufacturing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recreation</a:t>
            </a:r>
          </a:p>
        </p:txBody>
      </p:sp>
      <p:pic>
        <p:nvPicPr>
          <p:cNvPr id="18436" name="Picture 4" descr="C:\Users\Owner\AppData\Local\Microsoft\Windows\Temporary Internet Files\Content.IE5\7SOKX3GN\MC9001988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14363"/>
            <a:ext cx="22860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Within each hexagon, or around its edges, lie smaller hexagons with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central places </a:t>
            </a:r>
            <a:r>
              <a:rPr lang="en-US" dirty="0" smtClean="0">
                <a:solidFill>
                  <a:schemeClr val="accent1"/>
                </a:solidFill>
              </a:rPr>
              <a:t>that serve smaller areas.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8194" name="Picture 2" descr="C:\Users\Owner\AppData\Local\Microsoft\Windows\Temporary Internet Files\Content.IE5\MSJ24HHB\MC90004807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22860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 nesting of small hexagons within larger ones creates a hierarchy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central places.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65540" name="Picture 9" descr="C:\Users\Owner\AppData\Local\Microsoft\Windows\Temporary Internet Files\Content.IE5\POZSG6VI\MC9102163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97288"/>
            <a:ext cx="27940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results included the following:</a:t>
            </a:r>
          </a:p>
          <a:p>
            <a:pPr lvl="1" algn="just"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Small centers </a:t>
            </a:r>
            <a:r>
              <a:rPr lang="en-US" sz="3200" dirty="0" smtClean="0">
                <a:solidFill>
                  <a:schemeClr val="accent1"/>
                </a:solidFill>
              </a:rPr>
              <a:t>may provide goods with low thresholds (e.g. foodstuffs).</a:t>
            </a:r>
          </a:p>
          <a:p>
            <a:pPr lvl="1" algn="just"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Larger centers </a:t>
            </a:r>
            <a:r>
              <a:rPr lang="en-US" sz="3200" dirty="0" smtClean="0">
                <a:solidFill>
                  <a:schemeClr val="accent1"/>
                </a:solidFill>
              </a:rPr>
              <a:t>provide more expensive items, like cars or farm machinery.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came to two important conclusions regarding settlement patterns.</a:t>
            </a:r>
          </a:p>
        </p:txBody>
      </p:sp>
      <p:pic>
        <p:nvPicPr>
          <p:cNvPr id="59396" name="Picture 4" descr="C:\Users\Owner\AppData\Local\Microsoft\Windows\Temporary Internet Files\Content.IE5\LTLN4AAN\MC90010103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64543"/>
            <a:ext cx="3785893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first conclusion:</a:t>
            </a:r>
          </a:p>
          <a:p>
            <a:pPr lvl="1" algn="just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Towns </a:t>
            </a:r>
            <a:r>
              <a:rPr lang="en-US" dirty="0" smtClean="0">
                <a:solidFill>
                  <a:schemeClr val="accent1"/>
                </a:solidFill>
              </a:rPr>
              <a:t>of the same size are evenly spaced because they are in </a:t>
            </a:r>
            <a:r>
              <a:rPr lang="en-US" smtClean="0">
                <a:solidFill>
                  <a:schemeClr val="accent1"/>
                </a:solidFill>
              </a:rPr>
              <a:t>the centers </a:t>
            </a:r>
            <a:r>
              <a:rPr lang="en-US" dirty="0" smtClean="0">
                <a:solidFill>
                  <a:schemeClr val="accent1"/>
                </a:solidFill>
              </a:rPr>
              <a:t>of like-sized market areas.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Larger towns </a:t>
            </a:r>
            <a:r>
              <a:rPr lang="en-US" dirty="0" smtClean="0">
                <a:solidFill>
                  <a:schemeClr val="accent1"/>
                </a:solidFill>
              </a:rPr>
              <a:t>are farther apart than smaller towns because their market areas are larger.</a:t>
            </a:r>
          </a:p>
        </p:txBody>
      </p:sp>
      <p:pic>
        <p:nvPicPr>
          <p:cNvPr id="68612" name="Picture 4" descr="C:\Users\Owner\AppData\Local\Microsoft\Windows\Temporary Internet Files\Content.IE5\MSJ24HHB\MC900055302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248400" y="4572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second conclusion: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Towns are part of an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interdependent</a:t>
            </a:r>
            <a:r>
              <a:rPr lang="en-US" dirty="0" smtClean="0">
                <a:solidFill>
                  <a:schemeClr val="accent1"/>
                </a:solidFill>
              </a:rPr>
              <a:t> system.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If a central place is eliminated, the entire system readjusts,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altering the spatial pattern </a:t>
            </a:r>
            <a:r>
              <a:rPr lang="en-US" dirty="0" smtClean="0">
                <a:solidFill>
                  <a:schemeClr val="accent1"/>
                </a:solidFill>
              </a:rPr>
              <a:t>to meet the needs and demands of the inhabitants.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Models of Urban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Christaller’s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conclusions describe agricultural areas particularly well.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In areas where cities are multi-functional, the model is less applicable.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2468" name="Picture 4" descr="C:\Users\Owner\AppData\Local\Microsoft\Windows\Temporary Internet Files\Content.IE5\VB892845\MC90020559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14" y="4085880"/>
            <a:ext cx="1905000" cy="2148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onnectivity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C</a:t>
            </a:r>
            <a:r>
              <a:rPr lang="en-US" sz="2400" dirty="0" smtClean="0">
                <a:solidFill>
                  <a:schemeClr val="accent1"/>
                </a:solidFill>
              </a:rPr>
              <a:t>entrality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E</a:t>
            </a:r>
            <a:r>
              <a:rPr lang="en-US" sz="2400" dirty="0" smtClean="0">
                <a:solidFill>
                  <a:schemeClr val="accent1"/>
                </a:solidFill>
              </a:rPr>
              <a:t>conomic base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I</a:t>
            </a:r>
            <a:r>
              <a:rPr lang="en-US" sz="2400" dirty="0" smtClean="0">
                <a:solidFill>
                  <a:schemeClr val="accent1"/>
                </a:solidFill>
              </a:rPr>
              <a:t>nternal structure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B</a:t>
            </a:r>
            <a:r>
              <a:rPr lang="en-US" sz="2400" dirty="0" smtClean="0">
                <a:solidFill>
                  <a:schemeClr val="accent1"/>
                </a:solidFill>
              </a:rPr>
              <a:t>asic sector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accent1"/>
                </a:solidFill>
              </a:rPr>
              <a:t>N</a:t>
            </a:r>
            <a:r>
              <a:rPr lang="en-US" sz="2400" dirty="0" err="1" smtClean="0">
                <a:solidFill>
                  <a:schemeClr val="accent1"/>
                </a:solidFill>
              </a:rPr>
              <a:t>onbasic</a:t>
            </a:r>
            <a:r>
              <a:rPr lang="en-US" sz="2400" dirty="0" smtClean="0">
                <a:solidFill>
                  <a:schemeClr val="accent1"/>
                </a:solidFill>
              </a:rPr>
              <a:t> sector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ultifunctional cities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</a:rPr>
              <a:t>M</a:t>
            </a:r>
            <a:r>
              <a:rPr lang="en-US" sz="2400" dirty="0" smtClean="0">
                <a:solidFill>
                  <a:schemeClr val="accent1"/>
                </a:solidFill>
              </a:rPr>
              <a:t>ultiplier effect</a:t>
            </a:r>
          </a:p>
          <a:p>
            <a:pPr eaLnBrk="1" hangingPunct="1">
              <a:defRPr/>
            </a:pPr>
            <a:r>
              <a:rPr lang="en-US" sz="2400" dirty="0" err="1" smtClean="0">
                <a:solidFill>
                  <a:schemeClr val="accent1"/>
                </a:solidFill>
              </a:rPr>
              <a:t>Chauncy</a:t>
            </a:r>
            <a:r>
              <a:rPr lang="en-US" sz="2400" dirty="0" smtClean="0">
                <a:solidFill>
                  <a:schemeClr val="accent1"/>
                </a:solidFill>
              </a:rPr>
              <a:t> Harris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Urban influence zones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Urban hierarchy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Rank-size rule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Central place theory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Primate cities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Complementary regions</a:t>
            </a:r>
          </a:p>
          <a:p>
            <a:pPr eaLnBrk="1" hangingPunct="1"/>
            <a:r>
              <a:rPr lang="en-US" sz="2400" smtClean="0">
                <a:solidFill>
                  <a:schemeClr val="accent1"/>
                </a:solidFill>
              </a:rPr>
              <a:t>Market areas</a:t>
            </a:r>
          </a:p>
          <a:p>
            <a:pPr eaLnBrk="1" hangingPunct="1"/>
            <a:endParaRPr lang="en-US" sz="240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Terms to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Hexagons</a:t>
            </a: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Mass transportation</a:t>
            </a:r>
          </a:p>
        </p:txBody>
      </p:sp>
      <p:pic>
        <p:nvPicPr>
          <p:cNvPr id="72708" name="Picture 4" descr="C:\Users\Owner\AppData\Local\Microsoft\Windows\Temporary Internet Files\Content.IE5\LTLN4AAN\MC90028238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53229"/>
            <a:ext cx="2771050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6" descr="C:\Users\Owner\AppData\Local\Microsoft\Windows\Temporary Internet Files\Content.IE5\VB892845\MC900339020[1].wmf"/>
          <p:cNvPicPr>
            <a:picLocks noChangeAspect="1" noChangeArrowheads="1"/>
          </p:cNvPicPr>
          <p:nvPr/>
        </p:nvPicPr>
        <p:blipFill>
          <a:blip r:embed="rId3" cstate="print">
            <a:lum contrast="40000"/>
            <a:grayscl/>
          </a:blip>
          <a:srcRect/>
          <a:stretch>
            <a:fillRect/>
          </a:stretch>
        </p:blipFill>
        <p:spPr bwMode="auto">
          <a:xfrm>
            <a:off x="5105400" y="1295400"/>
            <a:ext cx="2055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dirty="0" smtClean="0">
                <a:solidFill>
                  <a:schemeClr val="accent1"/>
                </a:solidFill>
              </a:rPr>
              <a:t>A common property of all settlements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chemeClr val="accent1"/>
                </a:solidFill>
              </a:rPr>
              <a:t>, so that cities become central places that provide goods and services for the surrounding area.</a:t>
            </a:r>
          </a:p>
        </p:txBody>
      </p:sp>
      <p:pic>
        <p:nvPicPr>
          <p:cNvPr id="19460" name="Picture 4" descr="C:\Users\Owner\AppData\Local\Microsoft\Windows\Temporary Internet Files\Content.IE5\VB892845\MP900443344[1]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0"/>
            <a:ext cx="3549571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066800"/>
            <a:ext cx="5562600" cy="1524000"/>
          </a:xfr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The Economic Base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of a City</a:t>
            </a:r>
          </a:p>
        </p:txBody>
      </p:sp>
      <p:pic>
        <p:nvPicPr>
          <p:cNvPr id="2050" name="Picture 2" descr="C:\Users\Owner\AppData\Local\Microsoft\Windows\Temporary Internet Files\Content.IE5\1AWRSIRC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46829"/>
            <a:ext cx="329184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Two levels of activities support the economic base of a city: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those that connect to the outside</a:t>
            </a:r>
          </a:p>
          <a:p>
            <a:pPr lvl="1"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those that support the internal structure</a:t>
            </a:r>
          </a:p>
        </p:txBody>
      </p:sp>
      <p:pic>
        <p:nvPicPr>
          <p:cNvPr id="21508" name="Picture 4" descr="C:\Users\Owner\AppData\Local\Microsoft\Windows\Temporary Internet Files\Content.IE5\VB892845\MC9000892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6395"/>
            <a:ext cx="2054403" cy="2054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1143000" cy="4953000"/>
          </a:xfrm>
        </p:spPr>
        <p:txBody>
          <a:bodyPr/>
          <a:lstStyle/>
          <a:p>
            <a:r>
              <a:rPr lang="en-US" sz="3400" smtClean="0"/>
              <a:t>Economic Base</a:t>
            </a:r>
            <a:br>
              <a:rPr lang="en-US" sz="3400" smtClean="0"/>
            </a:br>
            <a:r>
              <a:rPr lang="en-US" sz="3400" smtClean="0"/>
              <a:t> of a City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endParaRPr lang="en-US" sz="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endParaRPr lang="en-US" sz="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Some city workers produce goods or services for outside the city.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These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“export activities” </a:t>
            </a:r>
            <a:r>
              <a:rPr lang="en-US" dirty="0" smtClean="0">
                <a:solidFill>
                  <a:schemeClr val="accent1"/>
                </a:solidFill>
              </a:rPr>
              <a:t>result in money flowing into the city.</a:t>
            </a:r>
          </a:p>
          <a:p>
            <a:pPr algn="just">
              <a:defRPr/>
            </a:pPr>
            <a:r>
              <a:rPr lang="en-US" dirty="0" smtClean="0">
                <a:solidFill>
                  <a:schemeClr val="accent1"/>
                </a:solidFill>
              </a:rPr>
              <a:t>These activities are collectively known as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basic sector </a:t>
            </a:r>
            <a:r>
              <a:rPr lang="en-US" dirty="0" smtClean="0">
                <a:solidFill>
                  <a:schemeClr val="accent1"/>
                </a:solidFill>
              </a:rPr>
              <a:t>of the city’s economy.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ity stairs design template">
  <a:themeElements>
    <a:clrScheme name="City stairs design template 12">
      <a:dk1>
        <a:srgbClr val="C0C0C0"/>
      </a:dk1>
      <a:lt1>
        <a:srgbClr val="FFFFD9"/>
      </a:lt1>
      <a:dk2>
        <a:srgbClr val="E5F97F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A4A4A4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City stairs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ity stair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y stairs design templat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y stairs design template 12">
        <a:dk1>
          <a:srgbClr val="C0C0C0"/>
        </a:dk1>
        <a:lt1>
          <a:srgbClr val="FFFFD9"/>
        </a:lt1>
        <a:dk2>
          <a:srgbClr val="E5F97F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A4A4A4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1473</Words>
  <Application>Microsoft Office PowerPoint</Application>
  <PresentationFormat>On-screen Show (4:3)</PresentationFormat>
  <Paragraphs>243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1_City stairs design template</vt:lpstr>
      <vt:lpstr>Unit Seven:  Cities and Urban Land Use           Advanced Placement Human Geography</vt:lpstr>
      <vt:lpstr>Slide 2</vt:lpstr>
      <vt:lpstr>Connections</vt:lpstr>
      <vt:lpstr>Connections</vt:lpstr>
      <vt:lpstr>Connections</vt:lpstr>
      <vt:lpstr>Connections</vt:lpstr>
      <vt:lpstr>Slide 7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Economic Base  of a City</vt:lpstr>
      <vt:lpstr>Slide 20</vt:lpstr>
      <vt:lpstr>Urban Influence Zones</vt:lpstr>
      <vt:lpstr>Urban Influence Zones</vt:lpstr>
      <vt:lpstr>Slide 23</vt:lpstr>
      <vt:lpstr>Stages of Change</vt:lpstr>
      <vt:lpstr>The Sail-Wagon Epoch</vt:lpstr>
      <vt:lpstr>The Iron Horse Epoch</vt:lpstr>
      <vt:lpstr>The Steel-Rail Epoch</vt:lpstr>
      <vt:lpstr>The Auto-Air-Amenity Epoch</vt:lpstr>
      <vt:lpstr>Today…</vt:lpstr>
      <vt:lpstr>Slide 30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Slide 46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Models of Urban Systems</vt:lpstr>
      <vt:lpstr>Key Terms to Review</vt:lpstr>
      <vt:lpstr>Key Terms to Review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Seven:  Cities and Urban Land Use           Advanced Placement Human Geography</dc:title>
  <dc:creator>Owner</dc:creator>
  <cp:lastModifiedBy>Ethel Wood</cp:lastModifiedBy>
  <cp:revision>27</cp:revision>
  <dcterms:created xsi:type="dcterms:W3CDTF">2011-04-03T01:15:11Z</dcterms:created>
  <dcterms:modified xsi:type="dcterms:W3CDTF">2013-02-08T16:16:14Z</dcterms:modified>
</cp:coreProperties>
</file>