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60" r:id="rId11"/>
    <p:sldId id="262" r:id="rId12"/>
    <p:sldId id="263" r:id="rId13"/>
    <p:sldId id="264" r:id="rId14"/>
    <p:sldId id="268" r:id="rId15"/>
    <p:sldId id="273" r:id="rId16"/>
    <p:sldId id="269" r:id="rId17"/>
    <p:sldId id="270" r:id="rId18"/>
    <p:sldId id="271" r:id="rId19"/>
    <p:sldId id="274" r:id="rId20"/>
    <p:sldId id="266" r:id="rId21"/>
    <p:sldId id="267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5" r:id="rId41"/>
    <p:sldId id="292" r:id="rId42"/>
    <p:sldId id="293" r:id="rId43"/>
    <p:sldId id="297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F5692B-04AE-409C-9F8B-06B3A20F3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63BBAD-73CC-43CD-93B2-131F420B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FAF43B-E74F-4541-BD2D-F2C051EF1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982BFE-9E83-44EB-99D6-2FDD1784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91ED96-AF12-4049-A051-5E40D01F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26F36E-F56D-4EFD-9917-42573F74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5D886-7F68-4F55-A320-93864EABE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2F92C2-77B4-4476-9F26-22B3153B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4E2357-110E-49CA-A15E-F08A62CC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CC0DC5-CFD0-4BD4-AEC3-F47AD5C9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82FF23-5FA8-4EE9-BAD6-09F45EBD6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26BAF2-D884-4137-97E6-439F30E54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5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Models of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Urban Land Use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 descr="C:\Users\Owner\AppData\Local\Microsoft\Windows\Temporary Internet Files\Content.IE5\M7A4I806\MP9004424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797410" cy="2614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Three models help explain different land uses within cities: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Concentric zone model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Sector model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Multiple nuclei model</a:t>
            </a:r>
          </a:p>
          <a:p>
            <a:pPr marL="0" indent="0" algn="ctr">
              <a:buFontTx/>
              <a:buNone/>
              <a:defRPr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7244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All three models: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Based on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Chicago</a:t>
            </a:r>
            <a:r>
              <a:rPr lang="en-US" sz="3000" dirty="0" smtClean="0">
                <a:solidFill>
                  <a:schemeClr val="accent1"/>
                </a:solidFill>
              </a:rPr>
              <a:t>, a city on flat land with only Lake Michigan to the east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Include a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central business district (CBD)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Have residential areas with various levels of income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concentric zone model: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created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by E.W. Burgess </a:t>
            </a:r>
            <a:r>
              <a:rPr lang="en-US" dirty="0" smtClean="0">
                <a:solidFill>
                  <a:schemeClr val="accent1"/>
                </a:solidFill>
              </a:rPr>
              <a:t>(1923)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views cities as growing outward from a central area in a series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concentric rings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4641850"/>
            <a:ext cx="1981200" cy="95408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8100">
            <a:solidFill>
              <a:schemeClr val="accent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10000"/>
                  </a:schemeClr>
                </a:solidFill>
              </a:rPr>
              <a:t>Chicago Skyline</a:t>
            </a:r>
          </a:p>
        </p:txBody>
      </p:sp>
      <p:pic>
        <p:nvPicPr>
          <p:cNvPr id="18437" name="Picture 5" descr="C:\Users\Owner\AppData\Local\Microsoft\Windows\Temporary Internet Files\Content.IE5\M7A4I806\MP9004010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693670" cy="1789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4570413" cy="3657600"/>
          </a:xfrm>
          <a:prstGeom prst="rect">
            <a:avLst/>
          </a:prstGeom>
          <a:noFill/>
          <a:ln w="7620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788" y="381000"/>
            <a:ext cx="807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  <a:latin typeface="+mn-lt"/>
                <a:cs typeface="+mn-cs"/>
              </a:rPr>
              <a:t>Illustration of Concentric Zone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1828800"/>
            <a:ext cx="3048000" cy="193833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  <a:latin typeface="+mn-lt"/>
                <a:cs typeface="+mn-cs"/>
              </a:rPr>
              <a:t>This model illustrates that a city grows in a series of rings that surround the central business district.</a:t>
            </a:r>
          </a:p>
        </p:txBody>
      </p:sp>
      <p:pic>
        <p:nvPicPr>
          <p:cNvPr id="27653" name="Picture 3" descr="C:\Users\Owner\AppData\Local\Microsoft\Windows\Temporary Internet Files\Content.IE5\816OX8L9\MC9001884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4114800"/>
            <a:ext cx="1822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Zones of the concentric zone, or Burgess, model: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Characteristics of Zone One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central business district (CBD)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concentration of nonresidential activities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property costs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1905000" cy="1524000"/>
          </a:xfrm>
          <a:prstGeom prst="rect">
            <a:avLst/>
          </a:prstGeom>
          <a:noFill/>
          <a:ln w="7620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77" name="Straight Arrow Connector 2"/>
          <p:cNvCxnSpPr>
            <a:cxnSpLocks noChangeShapeType="1"/>
          </p:cNvCxnSpPr>
          <p:nvPr/>
        </p:nvCxnSpPr>
        <p:spPr bwMode="auto">
          <a:xfrm flipV="1">
            <a:off x="4953000" y="4572000"/>
            <a:ext cx="1600200" cy="685800"/>
          </a:xfrm>
          <a:prstGeom prst="straightConnector1">
            <a:avLst/>
          </a:prstGeom>
          <a:noFill/>
          <a:ln w="76200" algn="ctr">
            <a:solidFill>
              <a:schemeClr val="bg1">
                <a:lumMod val="1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971800" y="5105400"/>
            <a:ext cx="1828800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Zone 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Zones of the concentric zone, or Burgess, model: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Characteristics of Zone Two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zone of transition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Transition between the CBD and purely residential areas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Light industry and housing for the poor</a:t>
            </a:r>
          </a:p>
          <a:p>
            <a:pPr marL="914400" lvl="2" indent="0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20605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60763" y="5716588"/>
            <a:ext cx="1828800" cy="4619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Zone 2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257800" y="5029200"/>
            <a:ext cx="1676400" cy="6873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Zones of the concentric zone, or Burgess, model: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Characteristics of Zone Three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working class homes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housing less expensive here than in the outer rings</a:t>
            </a:r>
          </a:p>
          <a:p>
            <a:pPr marL="914400" lvl="2" indent="0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105400"/>
            <a:ext cx="1828800" cy="4619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Zone 3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675" y="3911600"/>
            <a:ext cx="20605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800600" y="4419600"/>
            <a:ext cx="16002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Zones of the concentric zone, or Burgess, model: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Characteristics of Zone Four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larger and more expensive homes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middle-class residences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residents able to afford transportation to CBD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24384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36875" y="5292725"/>
            <a:ext cx="1828800" cy="4619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Zone 4</a:t>
            </a:r>
          </a:p>
        </p:txBody>
      </p:sp>
      <p:cxnSp>
        <p:nvCxnSpPr>
          <p:cNvPr id="3" name="Straight Arrow Connector 2"/>
          <p:cNvCxnSpPr>
            <a:stCxn id="6" idx="3"/>
          </p:cNvCxnSpPr>
          <p:nvPr/>
        </p:nvCxnSpPr>
        <p:spPr bwMode="auto">
          <a:xfrm flipV="1">
            <a:off x="4765675" y="5181600"/>
            <a:ext cx="1558925" cy="3413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Zones of the concentric zone, or Burgess, model: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Characteristics of Zone Five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commuter’s zone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farthest away from CBD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 smtClean="0">
                <a:solidFill>
                  <a:schemeClr val="accent1"/>
                </a:solidFill>
              </a:rPr>
              <a:t>esidences </a:t>
            </a:r>
            <a:r>
              <a:rPr lang="en-US" dirty="0" smtClean="0">
                <a:solidFill>
                  <a:schemeClr val="accent1"/>
                </a:solidFill>
              </a:rPr>
              <a:t>for sleeping and leisure time activities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343400"/>
            <a:ext cx="20605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6238" y="5105400"/>
            <a:ext cx="1828800" cy="4619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Zone 5</a:t>
            </a:r>
          </a:p>
        </p:txBody>
      </p:sp>
      <p:cxnSp>
        <p:nvCxnSpPr>
          <p:cNvPr id="3" name="Straight Arrow Connector 2"/>
          <p:cNvCxnSpPr>
            <a:stCxn id="6" idx="3"/>
          </p:cNvCxnSpPr>
          <p:nvPr/>
        </p:nvCxnSpPr>
        <p:spPr bwMode="auto">
          <a:xfrm flipV="1">
            <a:off x="4745038" y="4648200"/>
            <a:ext cx="1503362" cy="688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95400"/>
            <a:ext cx="5638800" cy="1500188"/>
          </a:xfrm>
        </p:spPr>
        <p:txBody>
          <a:bodyPr/>
          <a:lstStyle/>
          <a:p>
            <a:pPr algn="ctr">
              <a:defRPr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Internal Cities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Owner\AppData\Local\Microsoft\Windows\Temporary Internet Files\Content.IE5\MSJ24HHB\MC9001833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09888"/>
            <a:ext cx="2587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About the Burgess model: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It is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dynamic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as inner rings grow larger.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Neighborhoods change through a process of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invasion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and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succession.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Poorer inhabitants drive wealthier residents further away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central city.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sector model: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Created 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Homer Hoyt </a:t>
            </a:r>
            <a:r>
              <a:rPr lang="en-US" dirty="0" smtClean="0">
                <a:solidFill>
                  <a:schemeClr val="accent1"/>
                </a:solidFill>
              </a:rPr>
              <a:t>(1939) as a variant of the concentric zone theory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Describes a city that develops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series of sectors</a:t>
            </a:r>
            <a:r>
              <a:rPr lang="en-US" dirty="0" smtClean="0">
                <a:solidFill>
                  <a:schemeClr val="accent1"/>
                </a:solidFill>
              </a:rPr>
              <a:t>, not rings</a:t>
            </a:r>
          </a:p>
        </p:txBody>
      </p:sp>
      <p:pic>
        <p:nvPicPr>
          <p:cNvPr id="26629" name="Picture 5" descr="C:\Users\Owner\AppData\Local\Microsoft\Windows\Temporary Internet Files\Content.IE5\POZSG6VI\MP9003829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343400"/>
            <a:ext cx="2759075" cy="197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88" y="762000"/>
            <a:ext cx="3960812" cy="3352800"/>
          </a:xfrm>
          <a:prstGeom prst="rect">
            <a:avLst/>
          </a:prstGeom>
          <a:noFill/>
          <a:ln w="7620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124200"/>
            <a:ext cx="4876800" cy="157003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3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Hoyt’s sector model demonstrates that a city grows in a series of sectors, or wedges, out from the central business district.</a:t>
            </a:r>
          </a:p>
        </p:txBody>
      </p:sp>
      <p:pic>
        <p:nvPicPr>
          <p:cNvPr id="3075" name="Picture 3" descr="C:\Users\Owner\AppData\Local\Microsoft\Windows\Temporary Internet Files\Content.IE5\POZSG6VI\MC9002026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4671588" cy="1465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371600"/>
            <a:ext cx="2971800" cy="64611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latin typeface="+mn-lt"/>
                <a:cs typeface="+mn-cs"/>
              </a:rPr>
              <a:t>Chicago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According to Hoyt, the sectors may be determined by </a:t>
            </a:r>
            <a:r>
              <a:rPr lang="en-US" b="1" dirty="0" smtClean="0">
                <a:solidFill>
                  <a:schemeClr val="accent1"/>
                </a:solidFill>
              </a:rPr>
              <a:t>environmental factors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(e.g. bodies of water), or they simply may develop by </a:t>
            </a:r>
            <a:r>
              <a:rPr lang="en-US" b="1" dirty="0" smtClean="0">
                <a:solidFill>
                  <a:schemeClr val="accent1"/>
                </a:solidFill>
              </a:rPr>
              <a:t>chance.</a:t>
            </a:r>
          </a:p>
        </p:txBody>
      </p:sp>
      <p:pic>
        <p:nvPicPr>
          <p:cNvPr id="28676" name="Picture 4" descr="C:\Users\Owner\AppData\Local\Microsoft\Windows\Temporary Internet Files\Content.IE5\7SOKX3GN\MC9001009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65418"/>
            <a:ext cx="2848282" cy="2541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solidFill>
                  <a:schemeClr val="accent1"/>
                </a:solidFill>
              </a:rPr>
              <a:t>Once a district is established for industry, other industries will develop around it, creating the </a:t>
            </a:r>
            <a:r>
              <a:rPr lang="en-US" b="1" smtClean="0">
                <a:solidFill>
                  <a:srgbClr val="FFFF00"/>
                </a:solidFill>
              </a:rPr>
              <a:t>wedge.</a:t>
            </a:r>
          </a:p>
          <a:p>
            <a:pPr algn="just"/>
            <a:r>
              <a:rPr lang="en-US" smtClean="0">
                <a:solidFill>
                  <a:schemeClr val="accent1"/>
                </a:solidFill>
              </a:rPr>
              <a:t>Likewise, a district where wealthy people live will </a:t>
            </a:r>
            <a:r>
              <a:rPr lang="en-US" b="1" smtClean="0">
                <a:solidFill>
                  <a:srgbClr val="FFFF00"/>
                </a:solidFill>
              </a:rPr>
              <a:t>attract </a:t>
            </a:r>
            <a:r>
              <a:rPr lang="en-US" smtClean="0">
                <a:solidFill>
                  <a:schemeClr val="accent1"/>
                </a:solidFill>
              </a:rPr>
              <a:t>other wealthy people.</a:t>
            </a:r>
          </a:p>
        </p:txBody>
      </p:sp>
      <p:pic>
        <p:nvPicPr>
          <p:cNvPr id="37892" name="Picture 2" descr="C:\Users\Owner\AppData\Local\Microsoft\Windows\Temporary Internet Files\Content.IE5\POZSG6VI\MC91021637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2530475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Middle class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residences are next to the </a:t>
            </a:r>
            <a:r>
              <a:rPr lang="en-US" b="1" dirty="0" smtClean="0">
                <a:solidFill>
                  <a:schemeClr val="accent1"/>
                </a:solidFill>
              </a:rPr>
              <a:t>high-income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areas, and </a:t>
            </a:r>
            <a:r>
              <a:rPr lang="en-US" b="1" dirty="0" smtClean="0">
                <a:solidFill>
                  <a:schemeClr val="accent1"/>
                </a:solidFill>
              </a:rPr>
              <a:t>low-income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residents occupy the left over areas. 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30724" name="Picture 4" descr="C:\Users\Owner\AppData\Local\Microsoft\Windows\Temporary Internet Files\Content.IE5\7SOKX3GN\MP9001491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035373" cy="2053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4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Hoyt</a:t>
            </a:r>
            <a:r>
              <a:rPr lang="en-US" dirty="0" smtClean="0">
                <a:solidFill>
                  <a:schemeClr val="accent1"/>
                </a:solidFill>
              </a:rPr>
              <a:t>, like Burgess, noted that as the city grows,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residential areas </a:t>
            </a:r>
            <a:r>
              <a:rPr lang="en-US" dirty="0" smtClean="0">
                <a:solidFill>
                  <a:schemeClr val="accent1"/>
                </a:solidFill>
              </a:rPr>
              <a:t>once occupied by the wealthy “filter down” to the middle class.</a:t>
            </a:r>
          </a:p>
          <a:p>
            <a:pPr algn="just">
              <a:defRPr/>
            </a:pPr>
            <a:r>
              <a:rPr lang="en-US" dirty="0" smtClean="0">
                <a:solidFill>
                  <a:srgbClr val="FFFF00"/>
                </a:solidFill>
              </a:rPr>
              <a:t>Residential areas eventually filter down to the lower class as property is sold </a:t>
            </a:r>
            <a:r>
              <a:rPr lang="en-US" dirty="0" smtClean="0">
                <a:solidFill>
                  <a:srgbClr val="FFFF00"/>
                </a:solidFill>
              </a:rPr>
              <a:t>from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one owner </a:t>
            </a:r>
            <a:r>
              <a:rPr lang="en-US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another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multiple nuclei model: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Developed by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C.D. Harris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E.L. Ullman </a:t>
            </a:r>
            <a:r>
              <a:rPr lang="en-US" dirty="0" smtClean="0">
                <a:solidFill>
                  <a:schemeClr val="accent1"/>
                </a:solidFill>
              </a:rPr>
              <a:t>(1945)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Stated that large cities develop by spreading 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several nodes </a:t>
            </a:r>
            <a:r>
              <a:rPr lang="en-US" dirty="0" smtClean="0">
                <a:solidFill>
                  <a:schemeClr val="accent1"/>
                </a:solidFill>
              </a:rPr>
              <a:t>of growth, not just one</a:t>
            </a:r>
          </a:p>
        </p:txBody>
      </p:sp>
      <p:pic>
        <p:nvPicPr>
          <p:cNvPr id="32772" name="Picture 4" descr="C:\Users\Owner\AppData\Local\Microsoft\Windows\Temporary Internet Files\Content.IE5\MSJ24HHB\MC9004471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906667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13" y="1225550"/>
            <a:ext cx="5892800" cy="4224338"/>
          </a:xfrm>
          <a:prstGeom prst="rect">
            <a:avLst/>
          </a:prstGeom>
          <a:noFill/>
          <a:ln w="76200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3513" y="381000"/>
            <a:ext cx="63246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The Multiple-Nuclei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715000"/>
            <a:ext cx="861060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According to this model, different types of people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and activities cluster around each node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Individual nodes have special functions like: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ports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neighborhood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businesses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universities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airports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different levels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of residences</a:t>
            </a:r>
          </a:p>
        </p:txBody>
      </p:sp>
      <p:pic>
        <p:nvPicPr>
          <p:cNvPr id="34820" name="Picture 4" descr="C:\Users\Owner\AppData\Local\Microsoft\Windows\Temporary Internet Files\Content.IE5\LTLN4AAN\MC900439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2438400"/>
            <a:ext cx="324501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second sub-field of urban geography is the study of internal cities.</a:t>
            </a:r>
          </a:p>
        </p:txBody>
      </p:sp>
      <p:pic>
        <p:nvPicPr>
          <p:cNvPr id="64517" name="Picture 5" descr="C:\Users\Owner\AppData\Local\Microsoft\Windows\Temporary Internet Files\Content.IE5\816OX8L9\MC90021338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52" y="3048000"/>
            <a:ext cx="2205533" cy="237239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76200">
            <a:solidFill>
              <a:schemeClr val="accent1">
                <a:lumMod val="10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multiple nuclei model </a:t>
            </a:r>
            <a:r>
              <a:rPr lang="en-US" dirty="0" smtClean="0">
                <a:solidFill>
                  <a:schemeClr val="accent1"/>
                </a:solidFill>
              </a:rPr>
              <a:t>explains that incompatible land use activities do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cluster in the same locations.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nodes</a:t>
            </a:r>
            <a:r>
              <a:rPr lang="en-US" dirty="0" smtClean="0">
                <a:solidFill>
                  <a:schemeClr val="accent1"/>
                </a:solidFill>
              </a:rPr>
              <a:t>, then, influence the type of development that occurs around them.</a:t>
            </a:r>
          </a:p>
        </p:txBody>
      </p:sp>
      <p:pic>
        <p:nvPicPr>
          <p:cNvPr id="35844" name="Picture 4" descr="C:\Users\Owner\AppData\Local\Microsoft\Windows\Temporary Internet Files\Content.IE5\1AWRSIRC\MP9001639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15691"/>
            <a:ext cx="2989206" cy="196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05000" y="3352800"/>
            <a:ext cx="5791200" cy="2667000"/>
          </a:xfrm>
          <a:ln w="57150">
            <a:solidFill>
              <a:schemeClr val="accent1">
                <a:lumMod val="10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three models help to explain land use in cities AND the different social characteristics of people who live in particular areas of a city.</a:t>
            </a:r>
          </a:p>
        </p:txBody>
      </p:sp>
      <p:pic>
        <p:nvPicPr>
          <p:cNvPr id="36869" name="Picture 5" descr="C:\Users\Owner\AppData\Local\Microsoft\Windows\Temporary Internet Files\Content.IE5\1AWRSIRC\MC90010103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8" y="380999"/>
            <a:ext cx="3173994" cy="2823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Urban areas in the U.S. are divided into </a:t>
            </a:r>
            <a:r>
              <a:rPr lang="en-US" sz="2800" b="1" dirty="0" smtClean="0">
                <a:solidFill>
                  <a:schemeClr val="accent1"/>
                </a:solidFill>
              </a:rPr>
              <a:t>census tracts,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areas of approximately 5,000 people that correspond whenever possible to neighborhood boundaries.</a:t>
            </a:r>
          </a:p>
        </p:txBody>
      </p:sp>
      <p:pic>
        <p:nvPicPr>
          <p:cNvPr id="46084" name="Picture 4" descr="C:\Users\Owner\AppData\Local\Microsoft\Windows\Temporary Internet Files\Content.IE5\7SOKX3GN\MC900434233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971800" y="3581400"/>
            <a:ext cx="38592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Urban Land Use Models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Every 10 years the U.S. Census Bureau publishes reports on the demographic characteristics of each tract including: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ethnicity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race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median income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education levels of residents</a:t>
            </a:r>
          </a:p>
        </p:txBody>
      </p:sp>
      <p:pic>
        <p:nvPicPr>
          <p:cNvPr id="38916" name="Picture 2" descr="C:\Users\Owner\AppData\Local\Microsoft\Windows\Temporary Internet Files\Content.IE5\816OX8L9\MP9004424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54305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21336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Patterns of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Class, Age, Gender,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Race, and Ethnicity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Owner\AppData\Local\Microsoft\Windows\Temporary Internet Files\Content.IE5\M7A4I806\MC90007870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9727"/>
            <a:ext cx="3361871" cy="2299649"/>
          </a:xfrm>
          <a:prstGeom prst="rect">
            <a:avLst/>
          </a:prstGeom>
          <a:noFill/>
          <a:effectLst>
            <a:glow rad="139700">
              <a:schemeClr val="accent3">
                <a:lumMod val="10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Social area analysis </a:t>
            </a:r>
            <a:r>
              <a:rPr lang="en-US" dirty="0" smtClean="0">
                <a:solidFill>
                  <a:schemeClr val="accent1"/>
                </a:solidFill>
              </a:rPr>
              <a:t>puts together information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census tracts to create an overall picture </a:t>
            </a:r>
            <a:r>
              <a:rPr lang="en-US" dirty="0" smtClean="0">
                <a:solidFill>
                  <a:schemeClr val="accent1"/>
                </a:solidFill>
              </a:rPr>
              <a:t>of how various types of people are distributed within a broader area, like a city.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9156" name="Picture 4" descr="C:\Users\Owner\AppData\Local\Microsoft\Windows\Temporary Internet Files\Content.IE5\1AWRSIRC\MC900183454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4419600" y="4324350"/>
            <a:ext cx="25908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Urban models support the idea that people prefer to live near others with </a:t>
            </a:r>
          </a:p>
          <a:p>
            <a:pPr marL="0" indent="0" algn="ctr">
              <a:buFontTx/>
              <a:buNone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3600" dirty="0" smtClean="0">
                <a:solidFill>
                  <a:schemeClr val="accent1"/>
                </a:solidFill>
              </a:rPr>
              <a:t>similar characteristics.</a:t>
            </a:r>
          </a:p>
        </p:txBody>
      </p:sp>
      <p:pic>
        <p:nvPicPr>
          <p:cNvPr id="50180" name="Picture 4" descr="C:\Users\Owner\AppData\Local\Microsoft\Windows\Temporary Internet Files\Content.IE5\POZSG6VI\MC900045085[1].wmf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3124200" y="3567113"/>
            <a:ext cx="35242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larger and more economically and socially complex cities are, the stronger the tendency for resident to segregate themselves into groups based on: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social class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race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ethnicity</a:t>
            </a:r>
          </a:p>
        </p:txBody>
      </p:sp>
      <p:pic>
        <p:nvPicPr>
          <p:cNvPr id="43013" name="Picture 5" descr="C:\Users\Owner\AppData\Local\Microsoft\Windows\Temporary Internet Files\Content.IE5\1AWRSIRC\MC900332086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grayscl/>
          </a:blip>
          <a:srcRect/>
          <a:stretch>
            <a:fillRect/>
          </a:stretch>
        </p:blipFill>
        <p:spPr bwMode="auto">
          <a:xfrm>
            <a:off x="5105400" y="3352800"/>
            <a:ext cx="2339975" cy="282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91200" cy="4800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Once social divisions are in place, they tend to carry over from one generation to the next.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“Mixed” neighborhoods are often just in temporary transition to domination by another group.</a:t>
            </a:r>
          </a:p>
        </p:txBody>
      </p:sp>
      <p:pic>
        <p:nvPicPr>
          <p:cNvPr id="44036" name="Picture 4" descr="C:\Users\Owner\AppData\Local\Microsoft\Windows\Temporary Internet Files\Content.IE5\VB892845\MC9004373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1566863" cy="2020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	SOCIAL CLASS	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       is often measured by: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income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education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occupation</a:t>
            </a:r>
          </a:p>
        </p:txBody>
      </p:sp>
      <p:pic>
        <p:nvPicPr>
          <p:cNvPr id="45060" name="Picture 4" descr="C:\Users\Owner\AppData\Local\Microsoft\Windows\Temporary Internet Files\Content.IE5\1AWRSIRC\MP9003826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341376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Models of urban land use focus on several factors: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ccessibility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dirty="0" smtClean="0">
                <a:solidFill>
                  <a:schemeClr val="accent1"/>
                </a:solidFill>
              </a:rPr>
              <a:t>igh cost of accessible space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ransportation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ocietal and cultural needs</a:t>
            </a:r>
          </a:p>
        </p:txBody>
      </p:sp>
      <p:pic>
        <p:nvPicPr>
          <p:cNvPr id="65540" name="Picture 4" descr="C:\Users\Owner\AppData\Local\Microsoft\Windows\Temporary Internet Files\Content.IE5\M7A4I806\MC9002402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075956" cy="1676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8100">
            <a:solidFill>
              <a:schemeClr val="accent3">
                <a:lumMod val="10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SOCIAL CLASS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One indicator of social class is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number of people who live per room </a:t>
            </a:r>
            <a:r>
              <a:rPr lang="en-US" dirty="0" smtClean="0">
                <a:solidFill>
                  <a:schemeClr val="accent1"/>
                </a:solidFill>
              </a:rPr>
              <a:t>in a house.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low number of people per room tends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indicate high status.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6084" name="Picture 4" descr="C:\Users\Owner\AppData\Local\Microsoft\Windows\Temporary Internet Files\Content.IE5\7SOKX3GN\MC90041276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1920827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SOCIAL CLASS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Of the three models of urban land use,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Hoyt’s sector model </a:t>
            </a:r>
            <a:r>
              <a:rPr lang="en-US" dirty="0" smtClean="0">
                <a:solidFill>
                  <a:schemeClr val="accent1"/>
                </a:solidFill>
              </a:rPr>
              <a:t>is most reflective of clustering patterns by social status.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people from a lower status move into an area, the higher status residents tend to move away.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AGE AND MARITAL</a:t>
            </a:r>
          </a:p>
          <a:p>
            <a:pPr marL="0" indent="0" algn="just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STATUS</a:t>
            </a:r>
          </a:p>
          <a:p>
            <a:pPr marL="0" indent="0" algn="ctr">
              <a:buFontTx/>
              <a:buNone/>
              <a:defRPr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Younger families </a:t>
            </a:r>
            <a:r>
              <a:rPr lang="en-US" sz="3000" dirty="0" smtClean="0">
                <a:solidFill>
                  <a:schemeClr val="accent1"/>
                </a:solidFill>
              </a:rPr>
              <a:t>tend to live farther away from the city center because they are seeking space for child rearing.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They tend 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cluster according to social status </a:t>
            </a:r>
            <a:r>
              <a:rPr lang="en-US" dirty="0" smtClean="0">
                <a:solidFill>
                  <a:schemeClr val="accent1"/>
                </a:solidFill>
              </a:rPr>
              <a:t>as well.</a:t>
            </a:r>
          </a:p>
        </p:txBody>
      </p:sp>
      <p:pic>
        <p:nvPicPr>
          <p:cNvPr id="48132" name="Picture 4" descr="C:\Users\Owner\AppData\Local\Microsoft\Windows\Temporary Internet Files\Content.IE5\816OX8L9\MC91021699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14943"/>
            <a:ext cx="990600" cy="1080655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AGE AND MARITAL STATUS</a:t>
            </a:r>
          </a:p>
          <a:p>
            <a:pPr lvl="1"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1" algn="just"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1"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Houses are larger with green space around for children’s play in neighborhoods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younger families.</a:t>
            </a:r>
          </a:p>
        </p:txBody>
      </p:sp>
      <p:pic>
        <p:nvPicPr>
          <p:cNvPr id="57348" name="Picture 4" descr="C:\Users\Owner\AppData\Local\Microsoft\Windows\Temporary Internet Files\Content.IE5\VB892845\MC9004361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16100"/>
            <a:ext cx="2590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AGE AND MARITAL STATUS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Groups that need less living space often live closer to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city center.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Young professionals</a:t>
            </a:r>
            <a:r>
              <a:rPr lang="en-US" dirty="0" smtClean="0">
                <a:solidFill>
                  <a:schemeClr val="accent1"/>
                </a:solidFill>
              </a:rPr>
              <a:t>, unmarried or without children, are more likely to live close to the city center as well.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growing phenomenon in American society is the increase in the number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one-parent families.</a:t>
            </a:r>
          </a:p>
        </p:txBody>
      </p:sp>
      <p:pic>
        <p:nvPicPr>
          <p:cNvPr id="51204" name="Picture 4" descr="C:\Users\Owner\AppData\Local\Microsoft\Windows\Temporary Internet Files\Content.IE5\1AWRSIRC\MP9004464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1879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According to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2000 census</a:t>
            </a:r>
            <a:r>
              <a:rPr lang="en-US" dirty="0" smtClean="0">
                <a:solidFill>
                  <a:schemeClr val="accent1"/>
                </a:solidFill>
              </a:rPr>
              <a:t>, 28% of U.S. families with children under 18 have only one parent in the household.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78% of all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one-parent families </a:t>
            </a:r>
            <a:r>
              <a:rPr lang="en-US" dirty="0" smtClean="0">
                <a:solidFill>
                  <a:schemeClr val="accent1"/>
                </a:solidFill>
              </a:rPr>
              <a:t>are headed 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women.</a:t>
            </a:r>
          </a:p>
        </p:txBody>
      </p:sp>
      <p:pic>
        <p:nvPicPr>
          <p:cNvPr id="52228" name="Picture 4" descr="C:\Users\Owner\AppData\Local\Microsoft\Windows\Temporary Internet Files\Content.IE5\M7A4I806\MP9004423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disproportionate number of one-parent families live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low-income neighborhoods.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This trend is called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feminization of poverty</a:t>
            </a:r>
            <a:r>
              <a:rPr lang="en-US" dirty="0" smtClean="0">
                <a:solidFill>
                  <a:schemeClr val="accent1"/>
                </a:solidFill>
              </a:rPr>
              <a:t>, or the increasing proportion of the poor who are women.</a:t>
            </a:r>
          </a:p>
        </p:txBody>
      </p:sp>
      <p:pic>
        <p:nvPicPr>
          <p:cNvPr id="53254" name="Picture 6" descr="C:\Users\Owner\AppData\Local\Microsoft\Windows\Temporary Internet Files\Content.IE5\LTLN4AAN\MC90038324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1242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  <a:p>
            <a:pPr lvl="1"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Because their incomes are lower,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women </a:t>
            </a:r>
            <a:r>
              <a:rPr lang="en-US" dirty="0" smtClean="0">
                <a:solidFill>
                  <a:schemeClr val="accent1"/>
                </a:solidFill>
              </a:rPr>
              <a:t>rely more heavily on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 transportation </a:t>
            </a:r>
            <a:r>
              <a:rPr lang="en-US" dirty="0" smtClean="0">
                <a:solidFill>
                  <a:schemeClr val="accent1"/>
                </a:solidFill>
              </a:rPr>
              <a:t>than do men.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 a result, they tend to be concentrated in or near central cities.</a:t>
            </a:r>
          </a:p>
        </p:txBody>
      </p:sp>
      <p:pic>
        <p:nvPicPr>
          <p:cNvPr id="54276" name="Picture 4" descr="C:\Users\Owner\AppData\Local\Microsoft\Windows\Temporary Internet Files\Content.IE5\POZSG6VI\MC90025198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50" y="381000"/>
            <a:ext cx="2432759" cy="185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RACE AND ETHNICITY	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Once a group moves into an area, that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“node” </a:t>
            </a:r>
            <a:r>
              <a:rPr lang="en-US" dirty="0" smtClean="0">
                <a:solidFill>
                  <a:schemeClr val="accent1"/>
                </a:solidFill>
              </a:rPr>
              <a:t>tends to attract others.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This process is explained</a:t>
            </a:r>
          </a:p>
          <a:p>
            <a:pPr lvl="1" algn="just"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    by the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multiple nuclei </a:t>
            </a:r>
          </a:p>
          <a:p>
            <a:pPr lvl="1" algn="just"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model.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Examples: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“Little Italy”</a:t>
            </a:r>
          </a:p>
          <a:p>
            <a:pPr lvl="2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“Chinatown”</a:t>
            </a:r>
          </a:p>
        </p:txBody>
      </p:sp>
      <p:pic>
        <p:nvPicPr>
          <p:cNvPr id="55300" name="Picture 4" descr="C:\Users\Owner\AppData\Local\Microsoft\Windows\Temporary Internet Files\Content.IE5\1AWRSIRC\MC900058025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553200" y="2819400"/>
            <a:ext cx="2057400" cy="2971800"/>
          </a:xfrm>
          <a:prstGeom prst="rect">
            <a:avLst/>
          </a:prstGeom>
          <a:ln w="38100" cap="sq">
            <a:solidFill>
              <a:schemeClr val="accent3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Accessibility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In order to operate effectively, the city requires that its functions be fulfilled in spaces accessible to its inhabitants.</a:t>
            </a:r>
          </a:p>
        </p:txBody>
      </p:sp>
      <p:pic>
        <p:nvPicPr>
          <p:cNvPr id="18436" name="Picture 4" descr="C:\Users\Owner\AppData\Local\Microsoft\Windows\Temporary Internet Files\Content.IE5\MSJ24HHB\MC900251905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953000" y="3598863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91200" cy="4876800"/>
          </a:xfrm>
        </p:spPr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RACE AND ETHNICITY</a:t>
            </a:r>
          </a:p>
          <a:p>
            <a:pPr lvl="1" algn="just"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In many American cities, </a:t>
            </a:r>
            <a:r>
              <a:rPr lang="en-US" dirty="0" smtClean="0">
                <a:solidFill>
                  <a:schemeClr val="accent1"/>
                </a:solidFill>
              </a:rPr>
              <a:t>blacks</a:t>
            </a:r>
          </a:p>
          <a:p>
            <a:pPr lvl="1" algn="just"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Latinos are </a:t>
            </a:r>
            <a:r>
              <a:rPr lang="en-US" b="1" dirty="0" smtClean="0">
                <a:solidFill>
                  <a:srgbClr val="FFFF00"/>
                </a:solidFill>
              </a:rPr>
              <a:t>segregated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into</a:t>
            </a:r>
          </a:p>
          <a:p>
            <a:pPr lvl="1" algn="just"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nuclear </a:t>
            </a:r>
            <a:r>
              <a:rPr lang="en-US" b="1" dirty="0" smtClean="0">
                <a:solidFill>
                  <a:srgbClr val="FFFF00"/>
                </a:solidFill>
              </a:rPr>
              <a:t>communities </a:t>
            </a:r>
            <a:r>
              <a:rPr lang="en-US" dirty="0" smtClean="0">
                <a:solidFill>
                  <a:schemeClr val="accent1"/>
                </a:solidFill>
              </a:rPr>
              <a:t>that </a:t>
            </a:r>
            <a:r>
              <a:rPr lang="en-US" dirty="0" smtClean="0">
                <a:solidFill>
                  <a:schemeClr val="accent1"/>
                </a:solidFill>
              </a:rPr>
              <a:t>are</a:t>
            </a:r>
          </a:p>
          <a:p>
            <a:pPr lvl="1" algn="just"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frequently undesirable</a:t>
            </a:r>
            <a:endParaRPr lang="en-US" dirty="0" smtClean="0">
              <a:solidFill>
                <a:schemeClr val="accent1"/>
              </a:solidFill>
            </a:endParaRPr>
          </a:p>
          <a:p>
            <a:pPr lvl="1" algn="just"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neighborhoods </a:t>
            </a:r>
            <a:r>
              <a:rPr lang="en-US" dirty="0" smtClean="0">
                <a:solidFill>
                  <a:schemeClr val="accent1"/>
                </a:solidFill>
              </a:rPr>
              <a:t>called </a:t>
            </a:r>
            <a:r>
              <a:rPr lang="en-US" b="1" dirty="0" smtClean="0">
                <a:solidFill>
                  <a:srgbClr val="FFFF00"/>
                </a:solidFill>
              </a:rPr>
              <a:t>ghettos.</a:t>
            </a:r>
          </a:p>
        </p:txBody>
      </p:sp>
      <p:pic>
        <p:nvPicPr>
          <p:cNvPr id="56324" name="Picture 4" descr="C:\Users\Owner\AppData\Local\Microsoft\Windows\Temporary Internet Files\Content.IE5\VB892845\MP9102187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319583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RACE AND ETHNICITY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These ghettos are characterized by: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dilapidated housing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crime rates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inadequate schools</a:t>
            </a:r>
          </a:p>
        </p:txBody>
      </p:sp>
      <p:pic>
        <p:nvPicPr>
          <p:cNvPr id="57348" name="Picture 4" descr="C:\Users\Owner\AppData\Local\Microsoft\Windows\Temporary Internet Files\Content.IE5\POZSG6VI\MP9004439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13" y="4114800"/>
            <a:ext cx="3436098" cy="2155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C:\Users\Owner\AppData\Local\Microsoft\Windows\Temporary Internet Files\Content.IE5\M7A4I806\MC91021638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19588"/>
            <a:ext cx="2006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RACE AND ETHNICITY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Racial and ethnic segregation tends to create a vicious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cycle of poverty </a:t>
            </a:r>
            <a:r>
              <a:rPr lang="en-US" dirty="0" smtClean="0">
                <a:solidFill>
                  <a:schemeClr val="accent1"/>
                </a:solidFill>
              </a:rPr>
              <a:t>that is hard to break.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Today, the average black city dweller lives in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census tract </a:t>
            </a:r>
            <a:r>
              <a:rPr lang="en-US" dirty="0" smtClean="0">
                <a:solidFill>
                  <a:schemeClr val="accent1"/>
                </a:solidFill>
              </a:rPr>
              <a:t>that is more than 75% minority.</a:t>
            </a:r>
          </a:p>
        </p:txBody>
      </p:sp>
      <p:pic>
        <p:nvPicPr>
          <p:cNvPr id="58372" name="Picture 4" descr="C:\Users\Owner\AppData\Local\Microsoft\Windows\Temporary Internet Files\Content.IE5\VB892845\MP9004487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828800" cy="1789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Distribution of social groups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RACE AND ETHNICITY	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Contrary to popular stereotypes,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black-white separation 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is </a:t>
            </a:r>
            <a:r>
              <a:rPr lang="en-US" b="1" dirty="0" smtClean="0">
                <a:solidFill>
                  <a:srgbClr val="FFFF00"/>
                </a:solidFill>
              </a:rPr>
              <a:t>highest </a:t>
            </a:r>
            <a:r>
              <a:rPr lang="en-US" dirty="0" smtClean="0">
                <a:solidFill>
                  <a:schemeClr val="accent1"/>
                </a:solidFill>
              </a:rPr>
              <a:t>in metropolitan areas in the Northeast and Midwest, and lowest in the 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metropolitan areas of the </a:t>
            </a:r>
          </a:p>
          <a:p>
            <a:pPr marL="457200" lvl="1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South and West.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Internal cities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Accessibility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Concentric zone model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Central business district (CBD)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E.W. Burgess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Zone of transition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Commuter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Sector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Homer Hoyt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Multiple nuclei model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Harris and </a:t>
            </a:r>
            <a:r>
              <a:rPr lang="en-US" sz="2400" dirty="0" err="1" smtClean="0">
                <a:solidFill>
                  <a:schemeClr val="accent1"/>
                </a:solidFill>
              </a:rPr>
              <a:t>Ullman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Nodes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Social characteristics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Census tracts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Social area analysis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Social class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“Mixed neighborhoods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Feminization of poverty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Ghettos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smtClean="0">
                <a:solidFill>
                  <a:schemeClr val="accent1"/>
                </a:solidFill>
              </a:rPr>
              <a:t>thnic </a:t>
            </a:r>
            <a:r>
              <a:rPr lang="en-US" dirty="0" smtClean="0">
                <a:solidFill>
                  <a:schemeClr val="accent1"/>
                </a:solidFill>
              </a:rPr>
              <a:t>neighborhoods</a:t>
            </a:r>
          </a:p>
        </p:txBody>
      </p:sp>
      <p:pic>
        <p:nvPicPr>
          <p:cNvPr id="61444" name="Picture 4" descr="C:\Users\Owner\AppData\Local\Microsoft\Windows\Temporary Internet Files\Content.IE5\M7A4I806\MC90038312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87236"/>
            <a:ext cx="3925579" cy="3080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High cost of accessible space: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Space </a:t>
            </a:r>
            <a:r>
              <a:rPr lang="en-US" dirty="0" smtClean="0">
                <a:solidFill>
                  <a:schemeClr val="accent1"/>
                </a:solidFill>
              </a:rPr>
              <a:t>is at a premium.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Mass transportation </a:t>
            </a:r>
            <a:r>
              <a:rPr lang="en-US" dirty="0" smtClean="0">
                <a:solidFill>
                  <a:schemeClr val="accent1"/>
                </a:solidFill>
              </a:rPr>
              <a:t>has helped to increase the amount of usable space.</a:t>
            </a:r>
          </a:p>
        </p:txBody>
      </p:sp>
      <p:pic>
        <p:nvPicPr>
          <p:cNvPr id="67590" name="Picture 6" descr="C:\Users\Owner\AppData\Local\Microsoft\Windows\Temporary Internet Files\Content.IE5\LTLN4AAN\MC90005662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2514600" cy="1946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Transportation: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Lines of transportation determine the growth of the city.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Example:  </a:t>
            </a:r>
            <a:r>
              <a:rPr lang="en-US" dirty="0" smtClean="0">
                <a:solidFill>
                  <a:schemeClr val="accent1"/>
                </a:solidFill>
              </a:rPr>
              <a:t>Houses and stores follow roads.</a:t>
            </a:r>
          </a:p>
        </p:txBody>
      </p:sp>
      <p:pic>
        <p:nvPicPr>
          <p:cNvPr id="68612" name="Picture 2" descr="C:\Users\Owner\AppData\Local\Microsoft\Windows\Temporary Internet Files\Content.IE5\MSJ24HHB\MC9002855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4600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Transportation: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Land with the highest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accessibility</a:t>
            </a:r>
            <a:r>
              <a:rPr lang="en-US" dirty="0" smtClean="0">
                <a:solidFill>
                  <a:schemeClr val="accent1"/>
                </a:solidFill>
              </a:rPr>
              <a:t> is the most desirable, and as a result, generally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more expensive.</a:t>
            </a:r>
          </a:p>
        </p:txBody>
      </p:sp>
      <p:pic>
        <p:nvPicPr>
          <p:cNvPr id="69638" name="Picture 6" descr="C:\Users\Owner\AppData\Local\Microsoft\Windows\Temporary Internet Files\Content.IE5\VB892845\MC90003938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3004609" cy="2369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600" smtClean="0"/>
              <a:t>Sub-field of Urban Geography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Societal and cultural needs: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Economic competition </a:t>
            </a:r>
            <a:r>
              <a:rPr lang="en-US" dirty="0" smtClean="0">
                <a:solidFill>
                  <a:schemeClr val="accent1"/>
                </a:solidFill>
              </a:rPr>
              <a:t>is an important determinant of land use.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Some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highly desirable land </a:t>
            </a:r>
            <a:r>
              <a:rPr lang="en-US" dirty="0" smtClean="0">
                <a:solidFill>
                  <a:schemeClr val="accent1"/>
                </a:solidFill>
              </a:rPr>
              <a:t>is usually set aside to meet societal and cultural needs (e.g. schools, public parks).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1583</Words>
  <Application>Microsoft Office PowerPoint</Application>
  <PresentationFormat>On-screen Show (4:3)</PresentationFormat>
  <Paragraphs>283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1_City stairs design template</vt:lpstr>
      <vt:lpstr>Unit Seven:  Cities and Urban Land Use           Advanced Placement Human Geography</vt:lpstr>
      <vt:lpstr>Slide 2</vt:lpstr>
      <vt:lpstr>Sub-field of Urban Geography</vt:lpstr>
      <vt:lpstr>Sub-field of Urban Geography</vt:lpstr>
      <vt:lpstr>Sub-field of Urban Geography</vt:lpstr>
      <vt:lpstr>Sub-field of Urban Geography</vt:lpstr>
      <vt:lpstr>Sub-field of Urban Geography</vt:lpstr>
      <vt:lpstr>Sub-field of Urban Geography</vt:lpstr>
      <vt:lpstr>Sub-field of Urban Geography</vt:lpstr>
      <vt:lpstr>Slide 10</vt:lpstr>
      <vt:lpstr>Urban Land Use Models</vt:lpstr>
      <vt:lpstr>Urban Land Use Models</vt:lpstr>
      <vt:lpstr>Urban Land Use Models</vt:lpstr>
      <vt:lpstr>Slide 14</vt:lpstr>
      <vt:lpstr>Urban Land Use Models</vt:lpstr>
      <vt:lpstr>Urban Land Use Models</vt:lpstr>
      <vt:lpstr>Urban Land Use Models</vt:lpstr>
      <vt:lpstr>Urban Land Use Models</vt:lpstr>
      <vt:lpstr>Urban Land Use Models</vt:lpstr>
      <vt:lpstr>Urban Land Use Models</vt:lpstr>
      <vt:lpstr>Urban Land Use Models</vt:lpstr>
      <vt:lpstr>Slide 22</vt:lpstr>
      <vt:lpstr>Urban Land Use Models</vt:lpstr>
      <vt:lpstr>Urban Land Use Models</vt:lpstr>
      <vt:lpstr>Urban Land Use Models</vt:lpstr>
      <vt:lpstr>Urban Land Use Models</vt:lpstr>
      <vt:lpstr>Urban Land Use Models</vt:lpstr>
      <vt:lpstr>Slide 28</vt:lpstr>
      <vt:lpstr>Urban Land Use Models</vt:lpstr>
      <vt:lpstr>Urban Land Use Models</vt:lpstr>
      <vt:lpstr>Urban Land Use Models</vt:lpstr>
      <vt:lpstr>Urban Land Use Models</vt:lpstr>
      <vt:lpstr>Urban Land Use Models</vt:lpstr>
      <vt:lpstr>Slide 34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Distribution of social groups</vt:lpstr>
      <vt:lpstr>Key Terms to Review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38</cp:revision>
  <dcterms:created xsi:type="dcterms:W3CDTF">2011-04-03T17:26:56Z</dcterms:created>
  <dcterms:modified xsi:type="dcterms:W3CDTF">2013-02-08T17:28:25Z</dcterms:modified>
</cp:coreProperties>
</file>