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2" r:id="rId30"/>
    <p:sldId id="288" r:id="rId31"/>
    <p:sldId id="289" r:id="rId32"/>
    <p:sldId id="290" r:id="rId33"/>
    <p:sldId id="291" r:id="rId34"/>
    <p:sldId id="26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8CE38B-E6EC-4BFF-AD59-1D46D6CB5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4A4E55-2E72-48BB-889C-7C3620FD4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57B429-29AA-42CC-A181-29AD02A85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669A33-05DC-467A-B9D1-95A4E3055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EDBBD4-8730-4133-A0D4-7DC7B0B7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CC6C3C-9B1A-430A-845F-95292F7AB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718911-7C4D-41BD-AEE8-FFF26C2E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36CD92-6C4B-4EE7-BA06-3F5E9CF6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A28B19-6788-4CFE-A9F4-69DB1DE1C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F2F83E-CC0E-441C-A7BA-CF95376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427374-18D9-4A76-BEB3-FA048BF10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FCD85A-67F3-42C3-A146-5BC5B951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Unit Seven:  Cities and Urban Land Use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Advanced Placement Human Geography</a:t>
            </a:r>
            <a:endParaRPr lang="en-US" sz="115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7010400" y="6216650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C0C0"/>
                </a:solidFill>
              </a:rPr>
              <a:t>Session 6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Until the 1960s, few legal regulations existed to curb the racial discrimination that reinforced racial ghettos.</a:t>
            </a:r>
          </a:p>
        </p:txBody>
      </p:sp>
      <p:pic>
        <p:nvPicPr>
          <p:cNvPr id="23557" name="Picture 5" descr="C:\Users\Owner\AppData\Local\Microsoft\Windows\Temporary Internet Files\Content.IE5\POZSG6VI\MC90005530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183213" cy="27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5791200" cy="5029200"/>
          </a:xfrm>
        </p:spPr>
        <p:txBody>
          <a:bodyPr/>
          <a:lstStyle/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Banks clearly identified “risky” neighborhoods by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redlining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them and refusing to give out loans for houses there.</a:t>
            </a:r>
          </a:p>
          <a:p>
            <a:pPr algn="just"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Redlining kept property values low in those areas and restricted the flow of money for upkeep and repairs.</a:t>
            </a:r>
          </a:p>
        </p:txBody>
      </p:sp>
      <p:pic>
        <p:nvPicPr>
          <p:cNvPr id="24580" name="Picture 4" descr="C:\Users\Owner\AppData\Local\Microsoft\Windows\Temporary Internet Files\Content.IE5\LTLN4AAN\MC9003541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Another practice that insured racial segregation was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blockbusting, </a:t>
            </a:r>
            <a:r>
              <a:rPr lang="en-US" dirty="0" smtClean="0">
                <a:solidFill>
                  <a:schemeClr val="accent1"/>
                </a:solidFill>
              </a:rPr>
              <a:t>which occurred when a real estate agent would sell a house in a white neighborhood to an African American for a very low price.</a:t>
            </a:r>
          </a:p>
        </p:txBody>
      </p:sp>
      <p:pic>
        <p:nvPicPr>
          <p:cNvPr id="25604" name="Picture 4" descr="C:\Users\Owner\AppData\Local\Microsoft\Windows\Temporary Internet Files\Content.IE5\7SOKX3GN\MC90005356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11436"/>
            <a:ext cx="307277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876800"/>
          </a:xfrm>
        </p:spPr>
        <p:txBody>
          <a:bodyPr/>
          <a:lstStyle/>
          <a:p>
            <a:pPr algn="just"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More about blockbusting…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real estate agents would use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scare tactics </a:t>
            </a:r>
            <a:r>
              <a:rPr lang="en-US" dirty="0" smtClean="0">
                <a:solidFill>
                  <a:schemeClr val="accent1"/>
                </a:solidFill>
              </a:rPr>
              <a:t>to get white neighbors to sell.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Real estate agents earned commissions based on this practice, and neighborhoods rapidly changed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ghettos.</a:t>
            </a:r>
          </a:p>
        </p:txBody>
      </p:sp>
      <p:pic>
        <p:nvPicPr>
          <p:cNvPr id="26628" name="Picture 4" descr="C:\Users\Owner\AppData\Local\Microsoft\Windows\Temporary Internet Files\Content.IE5\1AWRSIRC\MP900430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24400"/>
            <a:ext cx="3013075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just">
              <a:buFontTx/>
              <a:buNone/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n-US" sz="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More about blockbusting…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Blockbusting became illegal in the 1960s but was replaced by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racial steering, </a:t>
            </a:r>
            <a:r>
              <a:rPr lang="en-US" dirty="0" smtClean="0">
                <a:solidFill>
                  <a:schemeClr val="accent1"/>
                </a:solidFill>
              </a:rPr>
              <a:t>an attempt to change ghetto boundaries by showing houses to blacks in white neighborhoods and to whites in black neighborhoods.</a:t>
            </a:r>
          </a:p>
        </p:txBody>
      </p:sp>
      <p:pic>
        <p:nvPicPr>
          <p:cNvPr id="27652" name="Picture 4" descr="C:\Users\Owner\AppData\Local\Microsoft\Windows\Temporary Internet Files\Content.IE5\VB892845\MC91021701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07988"/>
            <a:ext cx="1533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87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spite of the fact that these practices eased with political oversight, city neighborhoods have remained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highly segregated.</a:t>
            </a:r>
          </a:p>
        </p:txBody>
      </p:sp>
      <p:pic>
        <p:nvPicPr>
          <p:cNvPr id="28676" name="Picture 4" descr="C:\Users\Owner\AppData\Local\Microsoft\Windows\Temporary Internet Files\Content.IE5\VB892845\MP9004010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05200"/>
            <a:ext cx="2997200" cy="239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8288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Transportation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Infrastructure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701" name="Picture 5" descr="C:\Users\Owner\AppData\Local\Microsoft\Windows\Temporary Internet Files\Content.IE5\MSJ24HHB\MP9004251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61855"/>
            <a:ext cx="2362200" cy="2987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Infrastructure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refers to the facilities that support basic economic activities to such a degree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that a city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cannot function without them.</a:t>
            </a:r>
          </a:p>
        </p:txBody>
      </p:sp>
      <p:pic>
        <p:nvPicPr>
          <p:cNvPr id="30724" name="Picture 4" descr="C:\Users\Owner\AppData\Local\Microsoft\Windows\Temporary Internet Files\Content.IE5\VB892845\MP9004438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170" y="3799609"/>
            <a:ext cx="3528719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5943600" cy="4724400"/>
          </a:xfrm>
        </p:spPr>
        <p:txBody>
          <a:bodyPr/>
          <a:lstStyle/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Structures that support economic activities include: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banks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post offices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hotels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cable networks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television and radio stations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communication companies</a:t>
            </a:r>
          </a:p>
        </p:txBody>
      </p:sp>
      <p:pic>
        <p:nvPicPr>
          <p:cNvPr id="31748" name="Picture 4" descr="C:\Users\Owner\AppData\Local\Microsoft\Windows\Temporary Internet Files\Content.IE5\M7A4I806\MC9002972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0"/>
            <a:ext cx="182245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 city’s infrastructure includes transportation systems such as: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airports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roads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docks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railways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taxis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intracity</a:t>
            </a:r>
            <a:r>
              <a:rPr lang="en-US" dirty="0" smtClean="0">
                <a:solidFill>
                  <a:schemeClr val="accent1"/>
                </a:solidFill>
              </a:rPr>
              <a:t> transit systems</a:t>
            </a:r>
          </a:p>
        </p:txBody>
      </p:sp>
      <p:pic>
        <p:nvPicPr>
          <p:cNvPr id="32772" name="Picture 4" descr="C:\Users\Owner\AppData\Local\Microsoft\Windows\Temporary Internet Files\Content.IE5\M7A4I806\MC90035395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702734" cy="20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990600"/>
          </a:xfrm>
        </p:spPr>
        <p:txBody>
          <a:bodyPr/>
          <a:lstStyle/>
          <a:p>
            <a:pPr algn="ctr">
              <a:defRPr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Ghettoization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Owner\AppData\Local\Microsoft\Windows\Temporary Internet Files\Content.IE5\M7A4I806\MP900449120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3254756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More than half of the trips that people make are </a:t>
            </a:r>
          </a:p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work related.</a:t>
            </a:r>
          </a:p>
          <a:p>
            <a:pPr marL="0" indent="0" algn="ctr">
              <a:buFontTx/>
              <a:buNone/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6" name="Picture 4" descr="C:\Users\Owner\AppData\Local\Microsoft\Windows\Temporary Internet Files\Content.IE5\LTLN4AAN\MC9003570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3368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shapes of cities changed dramatically once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modes of transportation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made it possible for people to live further away from their places of work.</a:t>
            </a:r>
          </a:p>
        </p:txBody>
      </p:sp>
      <p:pic>
        <p:nvPicPr>
          <p:cNvPr id="34820" name="Picture 4" descr="C:\Users\Owner\AppData\Local\Microsoft\Windows\Temporary Internet Files\Content.IE5\M7A4I806\MC90029039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3254822" cy="24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Modern forms of transportation have impacted the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demographic layout </a:t>
            </a:r>
            <a:r>
              <a:rPr lang="en-US" sz="3600" dirty="0" smtClean="0">
                <a:solidFill>
                  <a:schemeClr val="accent1"/>
                </a:solidFill>
              </a:rPr>
              <a:t>and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functions of cities.</a:t>
            </a:r>
          </a:p>
        </p:txBody>
      </p:sp>
      <p:pic>
        <p:nvPicPr>
          <p:cNvPr id="35844" name="Picture 4" descr="C:\Users\Owner\AppData\Local\Microsoft\Windows\Temporary Internet Files\Content.IE5\MSJ24HHB\MC90001440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873" y="762000"/>
            <a:ext cx="2895600" cy="2362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Motor vehicles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People in the suburbs usually rely more on motor vehicles than railroads, particularly in the U.S.</a:t>
            </a:r>
          </a:p>
        </p:txBody>
      </p:sp>
      <p:pic>
        <p:nvPicPr>
          <p:cNvPr id="36868" name="Picture 4" descr="C:\Users\Owner\AppData\Local\Microsoft\Windows\Temporary Internet Files\Content.IE5\LTLN4AAN\MC90019789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926"/>
            <a:ext cx="2847315" cy="18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Motor vehicles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For people living outside of cities in the U.S., cars are a near necessity because public transportation facilities are often limited.</a:t>
            </a:r>
          </a:p>
        </p:txBody>
      </p:sp>
      <p:pic>
        <p:nvPicPr>
          <p:cNvPr id="37892" name="Picture 4" descr="C:\Users\Owner\AppData\Local\Microsoft\Windows\Temporary Internet Files\Content.IE5\1AWRSIRC\MC9002309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2705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Motor vehicles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U.S. government has encouraged car ownership by funding 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road 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building, </a:t>
            </a:r>
            <a:r>
              <a:rPr lang="en-US" dirty="0" smtClean="0">
                <a:solidFill>
                  <a:schemeClr val="accent1"/>
                </a:solidFill>
              </a:rPr>
              <a:t>so that driving a car is usually the most efficient way to get from one place to another.</a:t>
            </a:r>
          </a:p>
          <a:p>
            <a:pPr lvl="1"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38917" name="Picture 5" descr="C:\Users\Owner\AppData\Local\Microsoft\Windows\Temporary Internet Files\Content.IE5\LTLN4AAN\MC9000393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31970"/>
            <a:ext cx="1566367" cy="1805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Motor vehicles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Multi-lane freeways </a:t>
            </a:r>
            <a:r>
              <a:rPr lang="en-US" dirty="0" smtClean="0">
                <a:solidFill>
                  <a:schemeClr val="accent1"/>
                </a:solidFill>
              </a:rPr>
              <a:t>cut huge swaths through the heart of cities.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Elaborate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interchanges</a:t>
            </a:r>
            <a:r>
              <a:rPr lang="en-US" dirty="0" smtClean="0">
                <a:solidFill>
                  <a:schemeClr val="accent1"/>
                </a:solidFill>
              </a:rPr>
              <a:t> consume even more space.</a:t>
            </a:r>
          </a:p>
        </p:txBody>
      </p:sp>
      <p:pic>
        <p:nvPicPr>
          <p:cNvPr id="39941" name="Picture 5" descr="C:\Users\Owner\AppData\Local\Microsoft\Windows\Temporary Internet Files\Content.IE5\7SOKX3GN\MC90021493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7982"/>
            <a:ext cx="233973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Public transportation</a:t>
            </a:r>
          </a:p>
          <a:p>
            <a:pPr lvl="1" algn="just"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In the </a:t>
            </a:r>
            <a:r>
              <a:rPr lang="en-US" sz="2400" smtClean="0">
                <a:solidFill>
                  <a:schemeClr val="accent1"/>
                </a:solidFill>
              </a:rPr>
              <a:t>U.S.,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public transportation </a:t>
            </a:r>
            <a:r>
              <a:rPr lang="en-US" sz="2400" dirty="0" smtClean="0">
                <a:solidFill>
                  <a:schemeClr val="accent1"/>
                </a:solidFill>
              </a:rPr>
              <a:t>systems other than roads for automobiles are much more common in cities than in suburban or rural areas.</a:t>
            </a:r>
          </a:p>
        </p:txBody>
      </p:sp>
      <p:pic>
        <p:nvPicPr>
          <p:cNvPr id="40965" name="Picture 5" descr="C:\Users\Owner\AppData\Local\Microsoft\Windows\Temporary Internet Files\Content.IE5\POZSG6VI\MC90025198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2787840" cy="24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Public transportation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 large percentage of population movement in and out of and within cities takes place during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rush hours.</a:t>
            </a:r>
          </a:p>
          <a:p>
            <a:pPr lvl="1" algn="just"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988" name="Picture 4" descr="C:\Users\Owner\AppData\Local\Microsoft\Windows\Temporary Internet Files\Content.IE5\WOJ510GU\MC90043254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Public transportation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rush hour </a:t>
            </a:r>
            <a:r>
              <a:rPr lang="en-US" dirty="0" smtClean="0">
                <a:solidFill>
                  <a:schemeClr val="accent1"/>
                </a:solidFill>
              </a:rPr>
              <a:t>is the two-hour period in the morning when people are going to work and the two-hour period in the afternoon when people are going home.</a:t>
            </a:r>
          </a:p>
        </p:txBody>
      </p:sp>
      <p:pic>
        <p:nvPicPr>
          <p:cNvPr id="43012" name="Picture 2" descr="C:\Users\Owner\AppData\Local\Microsoft\Windows\Temporary Internet Files\Content.IE5\9D32JH15\MC9000569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14800"/>
            <a:ext cx="2613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changing pattern of ethnic clustering within metropolitan areas is determined partly by </a:t>
            </a:r>
            <a:r>
              <a:rPr lang="en-US" b="1" dirty="0" smtClean="0">
                <a:solidFill>
                  <a:schemeClr val="accent1"/>
                </a:solidFill>
              </a:rPr>
              <a:t>residential choice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partly by </a:t>
            </a:r>
            <a:r>
              <a:rPr lang="en-US" b="1" dirty="0" smtClean="0">
                <a:solidFill>
                  <a:schemeClr val="accent1"/>
                </a:solidFill>
              </a:rPr>
              <a:t>discrimination.</a:t>
            </a:r>
          </a:p>
        </p:txBody>
      </p:sp>
      <p:pic>
        <p:nvPicPr>
          <p:cNvPr id="16388" name="Picture 4" descr="C:\Users\Owner\AppData\Local\Microsoft\Windows\Temporary Internet Files\Content.IE5\VB892845\MC90028334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2105552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Public transportation includes: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buses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trains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subways</a:t>
            </a:r>
          </a:p>
        </p:txBody>
      </p:sp>
      <p:pic>
        <p:nvPicPr>
          <p:cNvPr id="43012" name="Picture 4" descr="C:\Users\Owner\AppData\Local\Microsoft\Windows\Temporary Internet Files\Content.IE5\816OX8L9\MC90025206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2059873" cy="24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Public transportation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Despite the fact that most Americans prefer to commute by car, public transportation is:</a:t>
            </a:r>
          </a:p>
          <a:p>
            <a:pPr lvl="2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cheaper</a:t>
            </a:r>
          </a:p>
          <a:p>
            <a:pPr lvl="2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less polluting</a:t>
            </a:r>
          </a:p>
          <a:p>
            <a:pPr lvl="2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more energy-efficient</a:t>
            </a:r>
          </a:p>
        </p:txBody>
      </p:sp>
      <p:pic>
        <p:nvPicPr>
          <p:cNvPr id="44036" name="Picture 4" descr="C:\Users\Owner\AppData\Local\Microsoft\Windows\Temporary Internet Files\Content.IE5\POZSG6VI\MC90036839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4038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Public transportation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Some U.S. cities have established public transportation systems.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Those cities include: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New York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Boston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Chicago</a:t>
            </a:r>
          </a:p>
        </p:txBody>
      </p:sp>
      <p:pic>
        <p:nvPicPr>
          <p:cNvPr id="45060" name="Picture 4" descr="C:\Users\Owner\AppData\Local\Microsoft\Windows\Temporary Internet Files\Content.IE5\1AWRSIRC\MC90020046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Public transportation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In contrast to the U.S., public transit is much more developed and more likely to be funded by government in most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European countries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Japan.</a:t>
            </a:r>
          </a:p>
        </p:txBody>
      </p:sp>
      <p:pic>
        <p:nvPicPr>
          <p:cNvPr id="46084" name="Picture 4" descr="C:\Users\Owner\AppData\Local\Microsoft\Windows\Temporary Internet Files\Content.IE5\7SOKX3GN\MP9004388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3602038" cy="223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0"/>
            <a:ext cx="2819400" cy="48768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chemeClr val="accent1"/>
                </a:solidFill>
              </a:rPr>
              <a:t>Ghettoization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Forced segregation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Early southern ghetto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Classic southern ghetto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Early northern ghetto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Classic northern ghetto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Redlining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Blockbusting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Racial steering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Infrastructure</a:t>
            </a:r>
          </a:p>
          <a:p>
            <a:pPr eaLnBrk="1" hangingPunct="1"/>
            <a:r>
              <a:rPr lang="en-US" sz="2400" dirty="0" err="1" smtClean="0">
                <a:solidFill>
                  <a:schemeClr val="accent1"/>
                </a:solidFill>
              </a:rPr>
              <a:t>Intracity</a:t>
            </a:r>
            <a:r>
              <a:rPr lang="en-US" sz="2400" dirty="0" smtClean="0">
                <a:solidFill>
                  <a:schemeClr val="accent1"/>
                </a:solidFill>
              </a:rPr>
              <a:t> transit system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Multi-lane freeway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Interchanges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Public transit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Rush </a:t>
            </a:r>
            <a:r>
              <a:rPr lang="en-US" sz="2400" dirty="0" smtClean="0">
                <a:solidFill>
                  <a:schemeClr val="accent1"/>
                </a:solidFill>
              </a:rPr>
              <a:t>hour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5791200" cy="5029200"/>
          </a:xfrm>
        </p:spPr>
        <p:txBody>
          <a:bodyPr/>
          <a:lstStyle/>
          <a:p>
            <a:pPr algn="just">
              <a:defRPr/>
            </a:pPr>
            <a:endParaRPr lang="en-US" sz="2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sz="2900" dirty="0" smtClean="0">
                <a:solidFill>
                  <a:schemeClr val="accent1"/>
                </a:solidFill>
              </a:rPr>
              <a:t>Where 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forced segregation </a:t>
            </a:r>
            <a:r>
              <a:rPr lang="en-US" sz="2900" dirty="0" smtClean="0">
                <a:solidFill>
                  <a:schemeClr val="accent1"/>
                </a:solidFill>
              </a:rPr>
              <a:t>limits residential choices, ethnic or racial minorities may be confined to the older low-cost housing areas typically close to the city’s center.</a:t>
            </a:r>
          </a:p>
          <a:p>
            <a:pPr algn="just">
              <a:defRPr/>
            </a:pPr>
            <a:r>
              <a:rPr lang="en-US" sz="2900" dirty="0" smtClean="0">
                <a:solidFill>
                  <a:schemeClr val="accent1"/>
                </a:solidFill>
              </a:rPr>
              <a:t>This  forced segregation is called 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ghettoization.</a:t>
            </a:r>
          </a:p>
        </p:txBody>
      </p:sp>
      <p:pic>
        <p:nvPicPr>
          <p:cNvPr id="17412" name="Picture 4" descr="C:\Users\Owner\AppData\Local\Microsoft\Windows\Temporary Internet Files\Content.IE5\M7A4I806\MC9003030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2209800" cy="22061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Patterns of ghettoization of African Americans historically have differed by region: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Early southern ghetto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Classic southern ghetto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Early northern ghetto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Classic northern ghetto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Early southern ghetto: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In pre-Civil War cities such as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Charleston</a:t>
            </a:r>
            <a:r>
              <a:rPr lang="en-US" dirty="0" smtClean="0">
                <a:solidFill>
                  <a:schemeClr val="accent1"/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Orleans</a:t>
            </a:r>
            <a:r>
              <a:rPr lang="en-US" dirty="0" smtClean="0">
                <a:solidFill>
                  <a:schemeClr val="accent1"/>
                </a:solidFill>
              </a:rPr>
              <a:t>, African Americans were confined to small houses in alleys and back streets.</a:t>
            </a:r>
          </a:p>
          <a:p>
            <a:pPr lvl="1" algn="just"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They were near white communities where they worked as house and garden slaves.</a:t>
            </a:r>
          </a:p>
        </p:txBody>
      </p:sp>
      <p:pic>
        <p:nvPicPr>
          <p:cNvPr id="19460" name="Picture 4" descr="C:\Users\Owner\AppData\Local\Microsoft\Windows\Temporary Internet Files\Content.IE5\MSJ24HHB\MP9004064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953000"/>
            <a:ext cx="1252538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Classic southern ghetto: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After slavery was banished,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newly-free blacks </a:t>
            </a:r>
            <a:r>
              <a:rPr lang="en-US" sz="3200" dirty="0" smtClean="0">
                <a:solidFill>
                  <a:schemeClr val="accent1"/>
                </a:solidFill>
              </a:rPr>
              <a:t>lived in small houses of poor quality on undesirable land (e.g. next to railroad tracks).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There was full spatial and social segregations from whites.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Early northern ghetto: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As African Americans migrated to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northern cities </a:t>
            </a:r>
            <a:r>
              <a:rPr lang="en-US" sz="3000" dirty="0" smtClean="0">
                <a:solidFill>
                  <a:schemeClr val="accent1"/>
                </a:solidFill>
              </a:rPr>
              <a:t>in the early 20</a:t>
            </a:r>
            <a:r>
              <a:rPr lang="en-US" sz="3000" baseline="30000" dirty="0" smtClean="0">
                <a:solidFill>
                  <a:schemeClr val="accent1"/>
                </a:solidFill>
              </a:rPr>
              <a:t>th</a:t>
            </a:r>
            <a:r>
              <a:rPr lang="en-US" sz="3000" dirty="0" smtClean="0">
                <a:solidFill>
                  <a:schemeClr val="accent1"/>
                </a:solidFill>
              </a:rPr>
              <a:t> century, they competed with other groups for living space.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They often lived in high-density deteriorating housing on the margins of the CBD.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Ghettoization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Classic northern ghetto: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Black ghettos </a:t>
            </a:r>
            <a:r>
              <a:rPr lang="en-US" dirty="0" smtClean="0">
                <a:solidFill>
                  <a:schemeClr val="accent1"/>
                </a:solidFill>
              </a:rPr>
              <a:t>often grew in areas that surrounded the CBD.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Ghetto inhabitants lived in crowded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low rent housing.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Growth was shaped by white neighborhoods that strongly resisted blacks moving into their areas.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ity stairs design template">
  <a:themeElements>
    <a:clrScheme name="City stairs design template 12">
      <a:dk1>
        <a:srgbClr val="C0C0C0"/>
      </a:dk1>
      <a:lt1>
        <a:srgbClr val="FFFFD9"/>
      </a:lt1>
      <a:dk2>
        <a:srgbClr val="E5F97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A4A4A4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ity stai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ty stai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869</Words>
  <Application>Microsoft Office PowerPoint</Application>
  <PresentationFormat>On-screen Show (4:3)</PresentationFormat>
  <Paragraphs>163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1_City stairs design template</vt:lpstr>
      <vt:lpstr>Unit Seven:  Cities and Urban Land Use           Advanced Placement Human Geography</vt:lpstr>
      <vt:lpstr>Slide 2</vt:lpstr>
      <vt:lpstr>Ghettoization</vt:lpstr>
      <vt:lpstr>Ghettoization</vt:lpstr>
      <vt:lpstr>Ghettoization</vt:lpstr>
      <vt:lpstr>Ghettoization</vt:lpstr>
      <vt:lpstr>Ghettoization</vt:lpstr>
      <vt:lpstr>Ghettoization</vt:lpstr>
      <vt:lpstr>Ghettoization</vt:lpstr>
      <vt:lpstr>Ghettoization</vt:lpstr>
      <vt:lpstr>Ghettoization</vt:lpstr>
      <vt:lpstr>Ghettoization</vt:lpstr>
      <vt:lpstr>Ghettoization</vt:lpstr>
      <vt:lpstr>Ghettoization</vt:lpstr>
      <vt:lpstr>Ghettoization</vt:lpstr>
      <vt:lpstr>Slide 16</vt:lpstr>
      <vt:lpstr>Infrastructure</vt:lpstr>
      <vt:lpstr>Infrastructure</vt:lpstr>
      <vt:lpstr>Infrastructure</vt:lpstr>
      <vt:lpstr>Infrastructure</vt:lpstr>
      <vt:lpstr>Infrastructure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Key Terms to Review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Seven:  Cities and Urban Land Use           Advanced Placement Human Geography</dc:title>
  <dc:creator>Owner</dc:creator>
  <cp:lastModifiedBy>Ethel Wood</cp:lastModifiedBy>
  <cp:revision>26</cp:revision>
  <cp:lastPrinted>2011-04-03T19:44:18Z</cp:lastPrinted>
  <dcterms:created xsi:type="dcterms:W3CDTF">2011-04-03T18:54:08Z</dcterms:created>
  <dcterms:modified xsi:type="dcterms:W3CDTF">2013-02-08T17:31:51Z</dcterms:modified>
</cp:coreProperties>
</file>