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5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90" r:id="rId30"/>
    <p:sldId id="288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260" r:id="rId52"/>
    <p:sldId id="311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495800"/>
            <a:ext cx="7620000" cy="990600"/>
          </a:xfrm>
        </p:spPr>
        <p:txBody>
          <a:bodyPr vert="horz"/>
          <a:lstStyle>
            <a:lvl1pPr>
              <a:defRPr sz="4400" i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5486400"/>
            <a:ext cx="6096000" cy="533400"/>
          </a:xfrm>
        </p:spPr>
        <p:txBody>
          <a:bodyPr/>
          <a:lstStyle>
            <a:lvl1pPr marL="0" indent="0">
              <a:buFontTx/>
              <a:buNone/>
              <a:defRPr sz="28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1C55B7-5E81-4D6F-9F7A-A1D4784D2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D3F8B0-2902-4D11-AAB6-2EDB08F44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990600"/>
            <a:ext cx="1752600" cy="495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990600"/>
            <a:ext cx="5105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0132EC-DE4D-4E28-B5D3-0CFD59A74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8D370E-DE7E-4523-857B-CB7E70DBD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EBB95F-1098-46A4-BD0E-BA4D34725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143000"/>
            <a:ext cx="2819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43000"/>
            <a:ext cx="2819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352484-DB39-4A2E-95CC-1BB8C0CAF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5B7FFB-CF22-4147-877E-912ECB1CE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FACBE1-EEA6-4AC6-94D2-25E29B533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484192-BE91-498C-8CEE-F01373485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DD4259-8B0C-4932-A96A-13C52279B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D35411-71B2-44F5-8739-C4BC7ADFC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990600"/>
            <a:ext cx="106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143000"/>
            <a:ext cx="5791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5DCFDDE-A1DD-4F68-B000-868C84EED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495800"/>
            <a:ext cx="7620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Unit Seven:  Cities and Urban Land Use</a:t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Advanced Placement Human Geography</a:t>
            </a:r>
            <a:endParaRPr lang="en-US" sz="115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7010400" y="6216650"/>
            <a:ext cx="182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C0C0C0"/>
                </a:solidFill>
              </a:rPr>
              <a:t>Session 7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Zoning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In most of Asia there is no zoning.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It is quite common to have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mixed neighborhoods.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Often homes serve as businesses as well, with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no interference by the government.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Zoning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5867400" cy="2514600"/>
          </a:xfrm>
          <a:solidFill>
            <a:schemeClr val="accent3">
              <a:lumMod val="10000"/>
            </a:schemeClr>
          </a:solidFill>
          <a:ln w="57150">
            <a:solidFill>
              <a:schemeClr val="accent3">
                <a:lumMod val="10000"/>
              </a:schemeClr>
            </a:solidFill>
          </a:ln>
        </p:spPr>
        <p:txBody>
          <a:bodyPr/>
          <a:lstStyle/>
          <a:p>
            <a:pPr algn="just"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In Europe and Japan, neighborhoods often contain a wide variety of building types in close proximity.</a:t>
            </a:r>
          </a:p>
          <a:p>
            <a:pPr algn="just">
              <a:defRPr/>
            </a:pPr>
            <a:endParaRPr lang="en-US" sz="800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r>
              <a:rPr lang="en-US" sz="3600" dirty="0" smtClean="0">
                <a:solidFill>
                  <a:schemeClr val="accent1"/>
                </a:solidFill>
              </a:rPr>
              <a:t>This variety of building types is </a:t>
            </a:r>
            <a:r>
              <a:rPr lang="en-US" sz="3600" b="1" dirty="0" smtClean="0">
                <a:solidFill>
                  <a:srgbClr val="FFFF00"/>
                </a:solidFill>
              </a:rPr>
              <a:t>not</a:t>
            </a:r>
            <a:r>
              <a:rPr lang="en-US" sz="3600" dirty="0" smtClean="0">
                <a:solidFill>
                  <a:schemeClr val="accent1"/>
                </a:solidFill>
              </a:rPr>
              <a:t> as common in the U.S. and Canada.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066800"/>
            <a:ext cx="5410200" cy="12954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Local Government Fragmentation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Owner\AppData\Local\Microsoft\Windows\Temporary Internet Files\Content.IE5\M7A4I806\MC900332124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32293"/>
            <a:ext cx="2904180" cy="254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Fragmentation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057400" y="3200400"/>
            <a:ext cx="5791200" cy="2743200"/>
          </a:xfrm>
        </p:spPr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 city’s local government often operates separately from those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its suburbs, causing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local fragmentation.</a:t>
            </a:r>
          </a:p>
        </p:txBody>
      </p:sp>
      <p:pic>
        <p:nvPicPr>
          <p:cNvPr id="26628" name="Picture 4" descr="C:\Users\Owner\AppData\Local\Microsoft\Windows\Temporary Internet Files\Content.IE5\7SOKX3GN\MC900057699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5738"/>
            <a:ext cx="3209964" cy="2971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Fragmentation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Local fragmentation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makes it difficult to solve regional problems, such as: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Traffic flow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olid </a:t>
            </a:r>
            <a:r>
              <a:rPr lang="en-US" dirty="0" smtClean="0">
                <a:solidFill>
                  <a:schemeClr val="accent1"/>
                </a:solidFill>
              </a:rPr>
              <a:t>waste disposal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P</a:t>
            </a:r>
            <a:r>
              <a:rPr lang="en-US" dirty="0" smtClean="0">
                <a:solidFill>
                  <a:schemeClr val="accent1"/>
                </a:solidFill>
              </a:rPr>
              <a:t>rovisions </a:t>
            </a:r>
            <a:r>
              <a:rPr lang="en-US" dirty="0" smtClean="0">
                <a:solidFill>
                  <a:schemeClr val="accent1"/>
                </a:solidFill>
              </a:rPr>
              <a:t>of social </a:t>
            </a:r>
          </a:p>
          <a:p>
            <a:pPr marL="457200" lvl="1" indent="0">
              <a:buFontTx/>
              <a:buNone/>
              <a:defRPr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services</a:t>
            </a:r>
          </a:p>
        </p:txBody>
      </p:sp>
      <p:pic>
        <p:nvPicPr>
          <p:cNvPr id="27652" name="Picture 4" descr="C:\Users\Owner\AppData\Local\Microsoft\Windows\Temporary Internet Files\Content.IE5\816OX8L9\MP90043297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805113"/>
            <a:ext cx="21336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Fragmentation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Example of fragmentation:</a:t>
            </a:r>
          </a:p>
          <a:p>
            <a:pPr lvl="1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Chicago </a:t>
            </a:r>
            <a:r>
              <a:rPr lang="en-US" dirty="0" smtClean="0">
                <a:solidFill>
                  <a:schemeClr val="accent1"/>
                </a:solidFill>
              </a:rPr>
              <a:t>has 1,200 different local government within its urban area.</a:t>
            </a:r>
          </a:p>
        </p:txBody>
      </p:sp>
      <p:pic>
        <p:nvPicPr>
          <p:cNvPr id="28676" name="Picture 4" descr="C:\Users\Owner\AppData\Local\Microsoft\Windows\Temporary Internet Files\Content.IE5\M7A4I806\MP90044246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352800"/>
            <a:ext cx="4343400" cy="2843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Fragmentation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5715000" cy="2667000"/>
          </a:xfrm>
          <a:ln w="57150">
            <a:solidFill>
              <a:schemeClr val="accent5">
                <a:lumMod val="25000"/>
              </a:schemeClr>
            </a:solidFill>
            <a:prstDash val="lgDashDot"/>
          </a:ln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More metropolitan areas are calling for cooperation among local governments, with many forming </a:t>
            </a:r>
          </a:p>
          <a:p>
            <a:pPr marL="0" indent="0" algn="ctr">
              <a:buFontTx/>
              <a:buNone/>
              <a:defRPr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councils of government.</a:t>
            </a:r>
          </a:p>
          <a:p>
            <a:pPr algn="just">
              <a:defRPr/>
            </a:pPr>
            <a:endParaRPr lang="en-US" sz="800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sz="800" dirty="0">
              <a:solidFill>
                <a:schemeClr val="accent1"/>
              </a:solidFill>
            </a:endParaRPr>
          </a:p>
          <a:p>
            <a:pPr algn="just">
              <a:defRPr/>
            </a:pPr>
            <a:r>
              <a:rPr lang="en-US" sz="3000" dirty="0" smtClean="0">
                <a:solidFill>
                  <a:schemeClr val="accent1"/>
                </a:solidFill>
              </a:rPr>
              <a:t>These councils are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cooperative agencies </a:t>
            </a:r>
            <a:r>
              <a:rPr lang="en-US" sz="3000" dirty="0" smtClean="0">
                <a:solidFill>
                  <a:schemeClr val="accent1"/>
                </a:solidFill>
              </a:rPr>
              <a:t>consisting of representatives from local governments in the region.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Fragmentation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5843588" cy="4724400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Example of consolidated government:</a:t>
            </a:r>
          </a:p>
          <a:p>
            <a:pPr lvl="1"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Indianapolis</a:t>
            </a:r>
            <a:r>
              <a:rPr lang="en-US" sz="2800" dirty="0" smtClean="0">
                <a:solidFill>
                  <a:schemeClr val="accent1"/>
                </a:solidFill>
              </a:rPr>
              <a:t> has consolidated governments so that no differences exist between city  and county governments.</a:t>
            </a:r>
          </a:p>
        </p:txBody>
      </p:sp>
      <p:pic>
        <p:nvPicPr>
          <p:cNvPr id="30724" name="Picture 4" descr="C:\Users\Owner\AppData\Local\Microsoft\Windows\Temporary Internet Files\Content.IE5\POZSG6VI\MC9002313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57200"/>
            <a:ext cx="1630363" cy="2484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066800"/>
            <a:ext cx="5410200" cy="9906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Planning for Growth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Owner\AppData\Local\Microsoft\Windows\Temporary Internet Files\Content.IE5\POZSG6VI\MC900231178[1].wmf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3634369" cy="3089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Growth of Cities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Smart growth </a:t>
            </a:r>
            <a:r>
              <a:rPr lang="en-US" sz="3200" b="1" dirty="0" smtClean="0">
                <a:solidFill>
                  <a:srgbClr val="FFFF00"/>
                </a:solidFill>
              </a:rPr>
              <a:t>involves steps to:</a:t>
            </a:r>
          </a:p>
          <a:p>
            <a:pPr lvl="2"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curb sprawl</a:t>
            </a:r>
          </a:p>
          <a:p>
            <a:pPr lvl="2"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limit traffic congestion</a:t>
            </a:r>
          </a:p>
          <a:p>
            <a:pPr lvl="2"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reverse inner city decline</a:t>
            </a:r>
          </a:p>
        </p:txBody>
      </p:sp>
      <p:pic>
        <p:nvPicPr>
          <p:cNvPr id="32772" name="Picture 4" descr="C:\Users\Owner\AppData\Local\Microsoft\Windows\Temporary Internet Files\Content.IE5\MSJ24HHB\MP9004423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179888"/>
            <a:ext cx="3894138" cy="2187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066800"/>
            <a:ext cx="5410200" cy="22860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Political Organization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Urban Planning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Owner\AppData\Local\Microsoft\Windows\Temporary Internet Files\Content.IE5\M7A4I806\MC900053514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09" y="3429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Growth of Cities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goal of smart growth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is to produce a pattern of controlled development, while protecting rural lands for:</a:t>
            </a:r>
          </a:p>
          <a:p>
            <a:pPr lvl="1"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agriculture</a:t>
            </a:r>
          </a:p>
          <a:p>
            <a:pPr lvl="1"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wildlife</a:t>
            </a:r>
          </a:p>
          <a:p>
            <a:pPr lvl="1"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recreation</a:t>
            </a:r>
          </a:p>
        </p:txBody>
      </p:sp>
      <p:pic>
        <p:nvPicPr>
          <p:cNvPr id="33796" name="Picture 4" descr="C:\Users\Owner\AppData\Local\Microsoft\Windows\Temporary Internet Files\Content.IE5\1AWRSIRC\MC90021741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358" y="3276600"/>
            <a:ext cx="1816835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Growth of Cities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Smart growth has been enacted in some U.S. states such as: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Maryland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Oregon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Tennessee</a:t>
            </a:r>
          </a:p>
        </p:txBody>
      </p:sp>
      <p:pic>
        <p:nvPicPr>
          <p:cNvPr id="34820" name="Picture 4" descr="C:\Users\Owner\AppData\Local\Microsoft\Windows\Temporary Internet Files\Content.IE5\LTLN4AAN\MC90030301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455386"/>
            <a:ext cx="2459889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Growth of Cities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Some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smart growth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provisions have limited highway funding.</a:t>
            </a:r>
          </a:p>
          <a:p>
            <a:pPr algn="just"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Others have defined growth boundaries for new development.</a:t>
            </a:r>
          </a:p>
        </p:txBody>
      </p:sp>
      <p:pic>
        <p:nvPicPr>
          <p:cNvPr id="35844" name="Picture 4" descr="C:\Users\Owner\AppData\Local\Microsoft\Windows\Temporary Internet Files\Content.IE5\M7A4I806\MC90006038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05274"/>
            <a:ext cx="2577543" cy="2394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066800"/>
            <a:ext cx="5410200" cy="22098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Urban Renewal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nd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Gentrification</a:t>
            </a:r>
          </a:p>
        </p:txBody>
      </p:sp>
      <p:pic>
        <p:nvPicPr>
          <p:cNvPr id="4098" name="Picture 2" descr="C:\Users\Owner\AppData\Local\Microsoft\Windows\Temporary Internet Files\Content.IE5\816OX8L9\MC90029596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29000"/>
            <a:ext cx="3347344" cy="2819400"/>
          </a:xfrm>
          <a:prstGeom prst="rect">
            <a:avLst/>
          </a:prstGeom>
          <a:noFill/>
          <a:ln w="57150">
            <a:solidFill>
              <a:schemeClr val="accent1">
                <a:lumMod val="1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 Renewal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5791200" cy="2743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3600" smtClean="0">
                <a:solidFill>
                  <a:schemeClr val="accent1"/>
                </a:solidFill>
              </a:rPr>
              <a:t>Many cities are attempting to improve inner-city neighborhoods through </a:t>
            </a:r>
          </a:p>
          <a:p>
            <a:pPr marL="0" indent="0" algn="ctr">
              <a:buFontTx/>
              <a:buNone/>
            </a:pPr>
            <a:r>
              <a:rPr lang="en-US" sz="3600" b="1" smtClean="0">
                <a:solidFill>
                  <a:srgbClr val="FFFF00"/>
                </a:solidFill>
              </a:rPr>
              <a:t>urban renewal.</a:t>
            </a:r>
          </a:p>
        </p:txBody>
      </p:sp>
      <p:pic>
        <p:nvPicPr>
          <p:cNvPr id="37892" name="Picture 4" descr="C:\Users\Owner\AppData\Local\Microsoft\Windows\Temporary Internet Files\Content.IE5\POZSG6VI\MC90033220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3657600" cy="2347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 Renewal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Urban renewal programs allow governments to: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buy properties from owners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relocate residents and </a:t>
            </a:r>
            <a:r>
              <a:rPr lang="en-US" dirty="0" smtClean="0">
                <a:solidFill>
                  <a:schemeClr val="accent1"/>
                </a:solidFill>
              </a:rPr>
              <a:t>businesses</a:t>
            </a:r>
            <a:endParaRPr lang="en-US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clear the sites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build new roads and utilities</a:t>
            </a:r>
          </a:p>
        </p:txBody>
      </p:sp>
      <p:pic>
        <p:nvPicPr>
          <p:cNvPr id="38916" name="Picture 4" descr="C:\Users\Owner\AppData\Local\Microsoft\Windows\Temporary Internet Files\Content.IE5\POZSG6VI\MC900237189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14" y="4375482"/>
            <a:ext cx="3200401" cy="2025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 Renewal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Once the land is bought by the government, the land is turned over to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private developers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or to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public agencies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 construct new building and services.</a:t>
            </a:r>
          </a:p>
        </p:txBody>
      </p:sp>
      <p:pic>
        <p:nvPicPr>
          <p:cNvPr id="39940" name="Picture 4" descr="C:\Users\Owner\AppData\Local\Microsoft\Windows\Temporary Internet Files\Content.IE5\7SOKX3GN\MC90028238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9600"/>
            <a:ext cx="2687915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 Renewal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national government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has helped cities pay for urban renewal through </a:t>
            </a:r>
          </a:p>
          <a:p>
            <a:pPr marL="0" indent="0" algn="ctr">
              <a:buFontTx/>
              <a:buNone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federal grants.</a:t>
            </a:r>
          </a:p>
        </p:txBody>
      </p:sp>
      <p:pic>
        <p:nvPicPr>
          <p:cNvPr id="40964" name="Picture 4" descr="C:\Users\Owner\AppData\Local\Microsoft\Windows\Temporary Internet Files\Content.IE5\LTLN4AAN\MC900089812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3280538" cy="2421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 Renewal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Public housing,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reserved for </a:t>
            </a: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low-income households, has been built and funded by the federal government.  </a:t>
            </a:r>
          </a:p>
          <a:p>
            <a:pPr marL="0" indent="0">
              <a:buFontTx/>
              <a:buNone/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1988" name="Picture 2" descr="C:\Users\Owner\AppData\Local\Microsoft\Windows\Temporary Internet Files\Content.IE5\1AWRSIRC\MC900047762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81400"/>
            <a:ext cx="2590800" cy="263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 Renewal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Public housing in Europe: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In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Great Britain, </a:t>
            </a:r>
            <a:r>
              <a:rPr lang="en-US" dirty="0" smtClean="0">
                <a:solidFill>
                  <a:schemeClr val="accent1"/>
                </a:solidFill>
              </a:rPr>
              <a:t>more than one-third of all housing is publicly owned.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In other parts of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Western Europe</a:t>
            </a:r>
            <a:r>
              <a:rPr lang="en-US" dirty="0" smtClean="0">
                <a:solidFill>
                  <a:schemeClr val="accent1"/>
                </a:solidFill>
              </a:rPr>
              <a:t>, governments do not own the housing. Instead</a:t>
            </a:r>
            <a:r>
              <a:rPr lang="en-US" dirty="0">
                <a:solidFill>
                  <a:schemeClr val="accent1"/>
                </a:solidFill>
              </a:rPr>
              <a:t>, governments </a:t>
            </a:r>
            <a:r>
              <a:rPr lang="en-US" dirty="0" smtClean="0">
                <a:solidFill>
                  <a:schemeClr val="accent1"/>
                </a:solidFill>
              </a:rPr>
              <a:t>subsidize construction costs and rent for many privately built housing units.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 Planning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Since World War II, governments have become more active in controlling land-use arrangements and growth patterns of most </a:t>
            </a: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U.S. cities.</a:t>
            </a:r>
          </a:p>
        </p:txBody>
      </p:sp>
      <p:pic>
        <p:nvPicPr>
          <p:cNvPr id="16388" name="Picture 4" descr="C:\Users\Owner\AppData\Local\Microsoft\Windows\Temporary Internet Files\Content.IE5\7SOKX3GN\MC900332201[1].wmf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2400"/>
            <a:ext cx="1828800" cy="22584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 Renewal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Many public housing projects in the U.S. have been demolished because of deterioration.</a:t>
            </a:r>
          </a:p>
        </p:txBody>
      </p:sp>
      <p:pic>
        <p:nvPicPr>
          <p:cNvPr id="44037" name="Picture 5" descr="C:\Users\Owner\AppData\Local\Microsoft\Windows\Temporary Internet Files\Content.IE5\816OX8L9\MC90031134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3299891" cy="2733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 Renewal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5867400" cy="4724400"/>
          </a:xfrm>
        </p:spPr>
        <p:txBody>
          <a:bodyPr/>
          <a:lstStyle/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An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alternative</a:t>
            </a:r>
            <a:r>
              <a:rPr lang="en-US" dirty="0" smtClean="0">
                <a:solidFill>
                  <a:schemeClr val="accent1"/>
                </a:solidFill>
              </a:rPr>
              <a:t> to demolishing inner-city houses is to renovate them.</a:t>
            </a:r>
          </a:p>
          <a:p>
            <a:pPr algn="just">
              <a:defRPr/>
            </a:pPr>
            <a:r>
              <a:rPr lang="en-US" sz="3600" dirty="0" smtClean="0">
                <a:solidFill>
                  <a:schemeClr val="accent1"/>
                </a:solidFill>
              </a:rPr>
              <a:t>Renovation projects often attract middle-class residents, a process called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gentrification.</a:t>
            </a:r>
          </a:p>
        </p:txBody>
      </p:sp>
      <p:pic>
        <p:nvPicPr>
          <p:cNvPr id="45060" name="Picture 4" descr="C:\Users\Owner\AppData\Local\Microsoft\Windows\Temporary Internet Files\Content.IE5\POZSG6VI\MC9004342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24400"/>
            <a:ext cx="2743200" cy="1797250"/>
          </a:xfrm>
          <a:prstGeom prst="rect">
            <a:avLst/>
          </a:prstGeom>
          <a:ln>
            <a:noFill/>
          </a:ln>
          <a:effectLst>
            <a:glow rad="139700">
              <a:schemeClr val="bg2">
                <a:lumMod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 Renewal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Middle class people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are often drawn to gentrified areas because they are close to downtown where there are:</a:t>
            </a:r>
          </a:p>
          <a:p>
            <a:pPr lvl="1">
              <a:defRPr/>
            </a:pPr>
            <a:r>
              <a:rPr lang="en-US" dirty="0">
                <a:solidFill>
                  <a:schemeClr val="accent1"/>
                </a:solidFill>
              </a:rPr>
              <a:t>j</a:t>
            </a:r>
            <a:r>
              <a:rPr lang="en-US" dirty="0" smtClean="0">
                <a:solidFill>
                  <a:schemeClr val="accent1"/>
                </a:solidFill>
              </a:rPr>
              <a:t>ob opportunities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restaurants</a:t>
            </a:r>
          </a:p>
          <a:p>
            <a:pPr lvl="1">
              <a:defRPr/>
            </a:pPr>
            <a:r>
              <a:rPr lang="en-US" dirty="0">
                <a:solidFill>
                  <a:schemeClr val="accent1"/>
                </a:solidFill>
              </a:rPr>
              <a:t>c</a:t>
            </a:r>
            <a:r>
              <a:rPr lang="en-US" dirty="0" smtClean="0">
                <a:solidFill>
                  <a:schemeClr val="accent1"/>
                </a:solidFill>
              </a:rPr>
              <a:t>ultural opportunities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C:\Users\Owner\AppData\Local\Microsoft\Windows\Temporary Internet Files\Content.IE5\816OX8L9\MC90005665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00711"/>
            <a:ext cx="1600200" cy="2693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 Renewal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066800"/>
            <a:ext cx="5791200" cy="2057400"/>
          </a:xfrm>
        </p:spPr>
        <p:txBody>
          <a:bodyPr/>
          <a:lstStyle/>
          <a:p>
            <a:pPr algn="just">
              <a:defRPr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How do cities encourage gentrification?</a:t>
            </a:r>
          </a:p>
          <a:p>
            <a:pPr lvl="1"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They provide low-cost loans and tax breaks.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7170" name="Picture 2" descr="C:\Users\Owner\AppData\Local\Microsoft\Windows\Temporary Internet Files\Content.IE5\POZSG6VI\MP90044331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1905000" cy="28541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7" descr="C:\Users\Owner\AppData\Local\Microsoft\Windows\Temporary Internet Files\Content.IE5\VB892845\MC90043380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175" y="3103563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 Renewal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Critics of gentrification </a:t>
            </a:r>
            <a:r>
              <a:rPr lang="en-US" dirty="0" smtClean="0">
                <a:solidFill>
                  <a:schemeClr val="accent1"/>
                </a:solidFill>
              </a:rPr>
              <a:t>claim that government actions act as subsidies for the middle class at the expense of the poor.</a:t>
            </a:r>
          </a:p>
          <a:p>
            <a:pPr algn="just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 poor are often forced out because of rent increases.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8132" name="Picture 4" descr="C:\Users\Owner\AppData\Local\Microsoft\Windows\Temporary Internet Files\Content.IE5\VB892845\MC90028239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9900"/>
            <a:ext cx="2240057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 Renewal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By law, cities must reimburse families forced to move, both for moving expenses and for rent increases over a four-year period.</a:t>
            </a:r>
          </a:p>
        </p:txBody>
      </p:sp>
      <p:pic>
        <p:nvPicPr>
          <p:cNvPr id="8194" name="Picture 2" descr="C:\Users\Owner\AppData\Local\Microsoft\Windows\Temporary Internet Files\Content.IE5\7SOKX3GN\MP90043175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352800"/>
            <a:ext cx="29718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066800"/>
            <a:ext cx="5410200" cy="22098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Suburbanization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nd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Edge Cities</a:t>
            </a:r>
          </a:p>
        </p:txBody>
      </p:sp>
      <p:pic>
        <p:nvPicPr>
          <p:cNvPr id="50179" name="Picture 2" descr="C:\Users\Owner\AppData\Local\Microsoft\Windows\Temporary Internet Files\Content.IE5\1AWRSIRC\MC9004417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1242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Suburbanization</a:t>
            </a:r>
          </a:p>
        </p:txBody>
      </p:sp>
      <p:sp>
        <p:nvSpPr>
          <p:cNvPr id="512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Suburbs in the U.S. </a:t>
            </a:r>
            <a:r>
              <a:rPr lang="en-US" dirty="0" smtClean="0">
                <a:solidFill>
                  <a:schemeClr val="accent1"/>
                </a:solidFill>
              </a:rPr>
              <a:t>began to expand after World War II, partly because automobiles were made more affordable through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assembly-line production.</a:t>
            </a:r>
          </a:p>
        </p:txBody>
      </p:sp>
      <p:pic>
        <p:nvPicPr>
          <p:cNvPr id="11267" name="Picture 3" descr="C:\Users\Owner\AppData\Local\Microsoft\Windows\Temporary Internet Files\Content.IE5\LTLN4AAN\MC90019789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65622"/>
            <a:ext cx="4876800" cy="1287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Suburbanization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As demand for new homes grew, the interstate highway system improved.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GI Bill of Rights </a:t>
            </a:r>
            <a:r>
              <a:rPr lang="en-US" dirty="0" smtClean="0">
                <a:solidFill>
                  <a:schemeClr val="accent1"/>
                </a:solidFill>
              </a:rPr>
              <a:t>provided government-sponsored loans for veterans to buy houses.</a:t>
            </a:r>
          </a:p>
        </p:txBody>
      </p:sp>
      <p:pic>
        <p:nvPicPr>
          <p:cNvPr id="12290" name="Picture 2" descr="C:\Users\Owner\AppData\Local\Microsoft\Windows\Temporary Internet Files\Content.IE5\MSJ24HHB\MP9004482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58145"/>
            <a:ext cx="35814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Suburbanization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657600"/>
            <a:ext cx="5791200" cy="1828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3600" dirty="0" smtClean="0">
                <a:solidFill>
                  <a:schemeClr val="accent1"/>
                </a:solidFill>
              </a:rPr>
              <a:t>The suburbs were linked to center cities by </a:t>
            </a:r>
          </a:p>
          <a:p>
            <a:pPr marL="0" indent="0" algn="ctr">
              <a:buFontTx/>
              <a:buNone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highway transportation</a:t>
            </a:r>
            <a:r>
              <a:rPr lang="en-US" sz="3600" dirty="0" smtClean="0">
                <a:solidFill>
                  <a:schemeClr val="accent1"/>
                </a:solidFill>
              </a:rPr>
              <a:t>.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13314" name="Picture 2" descr="C:\Users\Owner\AppData\Local\Microsoft\Windows\Temporary Internet Files\Content.IE5\816OX8L9\MP900227705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3839084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 Planning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Governments have passed laws to restrict ways that property and city areas can be developed and used.</a:t>
            </a:r>
          </a:p>
        </p:txBody>
      </p:sp>
      <p:pic>
        <p:nvPicPr>
          <p:cNvPr id="17412" name="Picture 4" descr="C:\Users\Owner\AppData\Local\Microsoft\Windows\Temporary Internet Files\Content.IE5\1AWRSIRC\MC9000302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888" y="533400"/>
            <a:ext cx="2103437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Suburbanization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 more people moved to suburbs, businesses followed, with retailing increasingly concentrated in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shopping malls.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There was plenty of space in the planned shopping malls for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parking.</a:t>
            </a:r>
          </a:p>
        </p:txBody>
      </p:sp>
      <p:pic>
        <p:nvPicPr>
          <p:cNvPr id="14338" name="Picture 2" descr="C:\Users\Owner\AppData\Local\Microsoft\Windows\Temporary Internet Files\Content.IE5\M7A4I806\MC90044705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48200"/>
            <a:ext cx="2428176" cy="1809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Suburbanization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Chain stores began in the 1920s.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Store architecture became similar no matter where the malls were located.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5" name="Picture 5" descr="C:\Users\Owner\AppData\Local\Microsoft\Windows\Temporary Internet Files\Content.IE5\MSJ24HHB\MC900353972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598"/>
            <a:ext cx="3276600" cy="2341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Suburbanization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FontTx/>
              <a:buNone/>
              <a:defRPr/>
            </a:pPr>
            <a:endParaRPr lang="en-US" sz="800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The availability and low cost of land in the suburbs has led to the construction of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megastores –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huge stores </a:t>
            </a:r>
            <a:r>
              <a:rPr lang="en-US" sz="2800" dirty="0" smtClean="0">
                <a:solidFill>
                  <a:schemeClr val="accent1"/>
                </a:solidFill>
              </a:rPr>
              <a:t>with a wide variety of products designed for one-stop shopping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6386" name="Picture 2" descr="C:\Users\Owner\AppData\Local\Microsoft\Windows\Temporary Internet Files\Content.IE5\M7A4I806\MP9003211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"/>
            <a:ext cx="1685036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Suburbanization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Today U.S. cities have stopped their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spatial growth </a:t>
            </a:r>
            <a:r>
              <a:rPr lang="en-US" dirty="0" smtClean="0">
                <a:solidFill>
                  <a:schemeClr val="accent1"/>
                </a:solidFill>
              </a:rPr>
              <a:t>because residents in outlying areas organize their own services rather than pay city taxes for them.</a:t>
            </a:r>
          </a:p>
        </p:txBody>
      </p:sp>
      <p:pic>
        <p:nvPicPr>
          <p:cNvPr id="57348" name="Picture 4" descr="C:\Users\Owner\AppData\Local\Microsoft\Windows\Temporary Internet Files\Content.IE5\MSJ24HHB\MC90023044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733800"/>
            <a:ext cx="25908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Suburbanization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These legally independent suburban areas may grow to become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edge cities.</a:t>
            </a:r>
          </a:p>
        </p:txBody>
      </p:sp>
      <p:pic>
        <p:nvPicPr>
          <p:cNvPr id="58372" name="Picture 4" descr="C:\Users\Owner\AppData\Local\Microsoft\Windows\Temporary Internet Files\Content.IE5\M7A4I806\MC900438093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3308434" cy="2978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Suburbanization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2133600" y="1143000"/>
            <a:ext cx="5486400" cy="4724400"/>
          </a:xfrm>
          <a:ln w="57150"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en-US" sz="400" dirty="0" smtClean="0">
              <a:solidFill>
                <a:schemeClr val="accent1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Chauncy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Harris </a:t>
            </a:r>
            <a:r>
              <a:rPr lang="en-US" sz="3600" dirty="0" smtClean="0">
                <a:solidFill>
                  <a:schemeClr val="accent1"/>
                </a:solidFill>
              </a:rPr>
              <a:t>describes the formation of edge cities through his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peripheral model</a:t>
            </a:r>
            <a:r>
              <a:rPr lang="en-US" sz="3600" dirty="0" smtClean="0">
                <a:solidFill>
                  <a:schemeClr val="accent1"/>
                </a:solidFill>
              </a:rPr>
              <a:t> of an urban area consisting of an inner city surrounded by suburban residential and business areas.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Suburbanization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As the distance increases from the center of the city, the density of residents and houses decreases.</a:t>
            </a:r>
          </a:p>
          <a:p>
            <a:pPr algn="just">
              <a:defRPr/>
            </a:pPr>
            <a:r>
              <a:rPr lang="en-US" sz="3600" dirty="0" smtClean="0">
                <a:solidFill>
                  <a:schemeClr val="accent1"/>
                </a:solidFill>
              </a:rPr>
              <a:t>This change is called the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density gradient.</a:t>
            </a:r>
          </a:p>
        </p:txBody>
      </p:sp>
      <p:pic>
        <p:nvPicPr>
          <p:cNvPr id="60420" name="Picture 5" descr="C:\Users\Owner\AppData\Local\Microsoft\Windows\Temporary Internet Files\Content.IE5\POZSG6VI\MC90043980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038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Suburbanization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3600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sz="3600" dirty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sz="800" dirty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sz="800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What is sprawl?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Sprawl is the progressive development of landscape in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suburban areas, which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allows people to have larger houses and more land.</a:t>
            </a:r>
          </a:p>
        </p:txBody>
      </p:sp>
      <p:pic>
        <p:nvPicPr>
          <p:cNvPr id="61444" name="Picture 4" descr="C:\Users\Owner\AppData\Local\Microsoft\Windows\Temporary Internet Files\Content.IE5\POZSG6VI\MC900231178[1].wmf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3429000" y="304800"/>
            <a:ext cx="29305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Suburbanization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Why is sprawl criticized?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Sprawl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wastes</a:t>
            </a:r>
            <a:r>
              <a:rPr lang="en-US" dirty="0" smtClean="0">
                <a:solidFill>
                  <a:schemeClr val="accent1"/>
                </a:solidFill>
              </a:rPr>
              <a:t> agricultural land as well as energy.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 costs of new roads and utilities often lead to higher taxes and home prices.</a:t>
            </a:r>
          </a:p>
        </p:txBody>
      </p:sp>
      <p:pic>
        <p:nvPicPr>
          <p:cNvPr id="62468" name="Picture 4" descr="C:\Users\Owner\AppData\Local\Microsoft\Windows\Temporary Internet Files\Content.IE5\MSJ24HHB\MC90038257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267200"/>
            <a:ext cx="1981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Suburbanization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3505200" y="1524000"/>
            <a:ext cx="4191000" cy="1600200"/>
          </a:xfrm>
          <a:ln w="57150"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supply of land for new construction is limited in Europe.</a:t>
            </a:r>
          </a:p>
          <a:p>
            <a:pPr marL="0" indent="0">
              <a:buFontTx/>
              <a:buNone/>
              <a:defRPr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Many cities are surrounded by  </a:t>
            </a:r>
          </a:p>
          <a:p>
            <a:pPr marL="0" indent="0" algn="ctr">
              <a:buFontTx/>
              <a:buNone/>
              <a:defRPr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greenbelts.</a:t>
            </a:r>
          </a:p>
        </p:txBody>
      </p:sp>
      <p:pic>
        <p:nvPicPr>
          <p:cNvPr id="63492" name="Picture 4" descr="C:\Users\Owner\AppData\Local\Microsoft\Windows\Temporary Internet Files\Content.IE5\LTLN4AAN\MP9004385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1171575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 Planning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In U.S. cities, emphasis has been on: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land-use planning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zoning ordinances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building codes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health codes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safety codes</a:t>
            </a:r>
          </a:p>
        </p:txBody>
      </p:sp>
      <p:pic>
        <p:nvPicPr>
          <p:cNvPr id="18437" name="Picture 5" descr="C:\Users\Owner\AppData\Local\Microsoft\Windows\Temporary Internet Files\Content.IE5\MSJ24HHB\MC91021636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54676"/>
            <a:ext cx="3405773" cy="296703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Suburbanization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5791200" cy="3276600"/>
          </a:xfrm>
          <a:ln w="57150">
            <a:solidFill>
              <a:schemeClr val="accent5">
                <a:lumMod val="25000"/>
              </a:schemeClr>
            </a:solidFill>
            <a:prstDash val="lgDashDot"/>
          </a:ln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What are greenbelts?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Greenbelts are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rings of open space </a:t>
            </a:r>
            <a:r>
              <a:rPr lang="en-US" dirty="0" smtClean="0">
                <a:solidFill>
                  <a:schemeClr val="accent1"/>
                </a:solidFill>
              </a:rPr>
              <a:t>where houses may not be built.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They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preserve land</a:t>
            </a:r>
            <a:r>
              <a:rPr lang="en-US" dirty="0" smtClean="0">
                <a:solidFill>
                  <a:schemeClr val="accent1"/>
                </a:solidFill>
              </a:rPr>
              <a:t>, but they tend to increase house prices in the cities that they protect.</a:t>
            </a:r>
          </a:p>
        </p:txBody>
      </p:sp>
      <p:pic>
        <p:nvPicPr>
          <p:cNvPr id="64516" name="Picture 4" descr="C:\Users\Owner\AppData\Local\Microsoft\Windows\Temporary Internet Files\Content.IE5\1AWRSIRC\MC90044179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4196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Terms to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Urban planning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Zoning ordinance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Mixed neighborhoods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Local fragmentation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Councils of government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Consolidated government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Smart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Urban renewal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Gentrification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Public housing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Suburbanization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Edge cities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Interstate system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GI Bill of Rights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Shopping malls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M</a:t>
            </a:r>
            <a:r>
              <a:rPr lang="en-US" sz="2400" smtClean="0">
                <a:solidFill>
                  <a:schemeClr val="accent1"/>
                </a:solidFill>
              </a:rPr>
              <a:t>egastores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eaLnBrk="1" hangingPunct="1"/>
            <a:endParaRPr lang="en-US" sz="24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 to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2819400"/>
            <a:ext cx="2819400" cy="2743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Peripheral model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Density gradient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prawl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Greenbelts</a:t>
            </a:r>
          </a:p>
        </p:txBody>
      </p:sp>
      <p:pic>
        <p:nvPicPr>
          <p:cNvPr id="77827" name="Picture 3" descr="C:\Users\Owner\AppData\Local\Microsoft\Windows\Temporary Internet Files\Content.IE5\LTLN4AAN\MC90044182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2519972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Zoning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5791200" cy="20574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Zoning ordinances encourage spatial separation by preventing mixed land use within the same district.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429000"/>
            <a:ext cx="30114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Zoning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Zoning ordinances usually separate the following in different areas: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single-family houses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apartments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industry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commerce</a:t>
            </a:r>
          </a:p>
        </p:txBody>
      </p:sp>
      <p:pic>
        <p:nvPicPr>
          <p:cNvPr id="20485" name="Picture 5" descr="C:\Users\Owner\AppData\Local\Microsoft\Windows\Temporary Internet Files\Content.IE5\M7A4I806\MC90043322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86200"/>
            <a:ext cx="2828925" cy="2319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25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Zoning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Zoning ordinances separate types of activities because not doing so can be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unhealthy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inefficient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1511" name="Picture 7" descr="C:\Users\Owner\AppData\Local\Microsoft\Windows\Temporary Internet Files\Content.IE5\1AWRSIRC\MC900014537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67657"/>
            <a:ext cx="3429000" cy="243840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Zoning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Critics of zoning believe that it has reinforced class, racial, and ethnic lines.</a:t>
            </a:r>
          </a:p>
        </p:txBody>
      </p:sp>
      <p:pic>
        <p:nvPicPr>
          <p:cNvPr id="22532" name="Picture 4" descr="C:\Users\Owner\AppData\Local\Microsoft\Windows\Temporary Internet Files\Content.IE5\7SOKX3GN\MC9003030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895600"/>
            <a:ext cx="2819400" cy="2759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ity stairs design template">
  <a:themeElements>
    <a:clrScheme name="City stairs design template 12">
      <a:dk1>
        <a:srgbClr val="C0C0C0"/>
      </a:dk1>
      <a:lt1>
        <a:srgbClr val="FFFFD9"/>
      </a:lt1>
      <a:dk2>
        <a:srgbClr val="E5F97F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A4A4A4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City stairs desig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ity stair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2">
        <a:dk1>
          <a:srgbClr val="C0C0C0"/>
        </a:dk1>
        <a:lt1>
          <a:srgbClr val="FFFFD9"/>
        </a:lt1>
        <a:dk2>
          <a:srgbClr val="E5F97F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A4A4A4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1136</Words>
  <Application>Microsoft Office PowerPoint</Application>
  <PresentationFormat>On-screen Show (4:3)</PresentationFormat>
  <Paragraphs>225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1_City stairs design template</vt:lpstr>
      <vt:lpstr>Unit Seven:  Cities and Urban Land Use           Advanced Placement Human Geography</vt:lpstr>
      <vt:lpstr>Slide 2</vt:lpstr>
      <vt:lpstr>Urban Planning</vt:lpstr>
      <vt:lpstr>Urban Planning</vt:lpstr>
      <vt:lpstr>Urban Planning</vt:lpstr>
      <vt:lpstr>Zoning</vt:lpstr>
      <vt:lpstr>Zoning</vt:lpstr>
      <vt:lpstr>Zoning</vt:lpstr>
      <vt:lpstr>Zoning</vt:lpstr>
      <vt:lpstr>Zoning</vt:lpstr>
      <vt:lpstr>Zoning</vt:lpstr>
      <vt:lpstr>Slide 12</vt:lpstr>
      <vt:lpstr>Fragmentation</vt:lpstr>
      <vt:lpstr>Fragmentation</vt:lpstr>
      <vt:lpstr>Fragmentation</vt:lpstr>
      <vt:lpstr>Fragmentation</vt:lpstr>
      <vt:lpstr>Fragmentation</vt:lpstr>
      <vt:lpstr>Slide 18</vt:lpstr>
      <vt:lpstr>Growth of Cities</vt:lpstr>
      <vt:lpstr>Growth of Cities</vt:lpstr>
      <vt:lpstr>Growth of Cities</vt:lpstr>
      <vt:lpstr>Growth of Cities</vt:lpstr>
      <vt:lpstr>Slide 23</vt:lpstr>
      <vt:lpstr>Urban Renewal</vt:lpstr>
      <vt:lpstr>Urban Renewal</vt:lpstr>
      <vt:lpstr>Urban Renewal</vt:lpstr>
      <vt:lpstr>Urban Renewal</vt:lpstr>
      <vt:lpstr>Urban Renewal</vt:lpstr>
      <vt:lpstr>Urban Renewal</vt:lpstr>
      <vt:lpstr>Urban Renewal</vt:lpstr>
      <vt:lpstr>Urban Renewal</vt:lpstr>
      <vt:lpstr>Urban Renewal</vt:lpstr>
      <vt:lpstr>Urban Renewal</vt:lpstr>
      <vt:lpstr>Urban Renewal</vt:lpstr>
      <vt:lpstr>Urban Renewal</vt:lpstr>
      <vt:lpstr>Slide 36</vt:lpstr>
      <vt:lpstr>Suburbanization</vt:lpstr>
      <vt:lpstr>Suburbanization</vt:lpstr>
      <vt:lpstr>Suburbanization</vt:lpstr>
      <vt:lpstr>Suburbanization</vt:lpstr>
      <vt:lpstr>Suburbanization</vt:lpstr>
      <vt:lpstr>Suburbanization</vt:lpstr>
      <vt:lpstr>Suburbanization</vt:lpstr>
      <vt:lpstr>Suburbanization</vt:lpstr>
      <vt:lpstr>Suburbanization</vt:lpstr>
      <vt:lpstr>Suburbanization</vt:lpstr>
      <vt:lpstr>Suburbanization</vt:lpstr>
      <vt:lpstr>Suburbanization</vt:lpstr>
      <vt:lpstr>Suburbanization</vt:lpstr>
      <vt:lpstr>Suburbanization</vt:lpstr>
      <vt:lpstr>Key Terms to Review</vt:lpstr>
      <vt:lpstr>Key Terms to Review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Seven:  Cities and Urban Land Use           Advanced Placement Human Geography</dc:title>
  <dc:creator>Owner</dc:creator>
  <cp:lastModifiedBy>Ethel Wood</cp:lastModifiedBy>
  <cp:revision>29</cp:revision>
  <dcterms:created xsi:type="dcterms:W3CDTF">2011-04-03T19:46:49Z</dcterms:created>
  <dcterms:modified xsi:type="dcterms:W3CDTF">2012-11-12T16:35:10Z</dcterms:modified>
</cp:coreProperties>
</file>