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1" r:id="rId4"/>
    <p:sldId id="262" r:id="rId5"/>
    <p:sldId id="263" r:id="rId6"/>
    <p:sldId id="264" r:id="rId7"/>
    <p:sldId id="265" r:id="rId8"/>
    <p:sldId id="267" r:id="rId9"/>
    <p:sldId id="268" r:id="rId10"/>
    <p:sldId id="269" r:id="rId11"/>
    <p:sldId id="271" r:id="rId12"/>
    <p:sldId id="272" r:id="rId13"/>
    <p:sldId id="273" r:id="rId14"/>
    <p:sldId id="266" r:id="rId15"/>
    <p:sldId id="274" r:id="rId16"/>
    <p:sldId id="275" r:id="rId17"/>
    <p:sldId id="276" r:id="rId18"/>
    <p:sldId id="279" r:id="rId19"/>
    <p:sldId id="278" r:id="rId20"/>
    <p:sldId id="277" r:id="rId21"/>
    <p:sldId id="286" r:id="rId22"/>
    <p:sldId id="287" r:id="rId23"/>
    <p:sldId id="288" r:id="rId24"/>
    <p:sldId id="296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4495800"/>
            <a:ext cx="7620000" cy="990600"/>
          </a:xfrm>
        </p:spPr>
        <p:txBody>
          <a:bodyPr vert="horz"/>
          <a:lstStyle>
            <a:lvl1pPr>
              <a:defRPr sz="4400" i="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0" y="5486400"/>
            <a:ext cx="6096000" cy="533400"/>
          </a:xfrm>
        </p:spPr>
        <p:txBody>
          <a:bodyPr/>
          <a:lstStyle>
            <a:lvl1pPr marL="0" indent="0">
              <a:buFontTx/>
              <a:buNone/>
              <a:defRPr sz="2800" i="1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D7B5BD9-DA13-4ED1-B6F7-87A7284B7E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2FFC8FA-C6A5-4087-9C80-B36008E96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990600"/>
            <a:ext cx="1752600" cy="495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990600"/>
            <a:ext cx="51054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271F35C-CE23-46B5-98FF-2985A4E74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7EA72BF-95C0-459E-894B-B9D981466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9CA2331-19A0-4D8B-8C95-B6AC5A05F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143000"/>
            <a:ext cx="2819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143000"/>
            <a:ext cx="2819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37D4A4F-7611-48BB-913C-705827BEB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6EB98BF-A215-4A8B-841E-CC9C7924E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723740C-ED8F-4241-9118-DF4F1149D6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ED8BC4B-58C2-44FD-A931-2FECB54B8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86F70EB-0C1E-4A4E-B359-D51D29F95C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BBE7BEA-D39B-4F0C-ACDE-1FC4A01E0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990600"/>
            <a:ext cx="1066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81200" y="1143000"/>
            <a:ext cx="5791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C0C0C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C0C0C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C0C0C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26614CF-30B6-40F9-8386-99F013208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 spd="slow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4495800"/>
            <a:ext cx="76200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Unit Seven:  Cities and Urban Land Use</a:t>
            </a:r>
            <a:b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        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Advanced Placement Human Geography</a:t>
            </a:r>
            <a:endParaRPr lang="en-US" sz="115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7010400" y="6216650"/>
            <a:ext cx="1828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C0C0C0"/>
                </a:solidFill>
              </a:rPr>
              <a:t>Session 8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European Cities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Since most people do not have large private yards, Europeans frequent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public parks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that have deep historical roots.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43" name="Picture 3" descr="C:\Users\Owner\AppData\Local\Microsoft\Windows\Temporary Internet Files\Content.IE5\VB892845\MC90019850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1038" y="3429000"/>
            <a:ext cx="2989262" cy="2303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European Cities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71600"/>
            <a:ext cx="5715000" cy="4191000"/>
          </a:xfrm>
          <a:ln w="57150">
            <a:solidFill>
              <a:srgbClr val="92D050"/>
            </a:solidFill>
          </a:ln>
        </p:spPr>
        <p:txBody>
          <a:bodyPr/>
          <a:lstStyle/>
          <a:p>
            <a:pPr algn="just">
              <a:defRPr/>
            </a:pPr>
            <a:endParaRPr lang="en-US" sz="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defRPr/>
            </a:pPr>
            <a:endParaRPr lang="en-US" sz="8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In the past, poor people also lived in the central European city.</a:t>
            </a:r>
          </a:p>
          <a:p>
            <a:pPr lvl="1"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As cities expanded with the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Industrial Revolution</a:t>
            </a:r>
            <a:r>
              <a:rPr lang="en-US" dirty="0" smtClean="0">
                <a:solidFill>
                  <a:schemeClr val="accent1"/>
                </a:solidFill>
              </a:rPr>
              <a:t>, housing for workers was constructed near factories and away from the rich.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European Cities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Currently most poor people live on the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outskirts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of cities.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291" name="Picture 3" descr="C:\Users\Owner\AppData\Local\Microsoft\Windows\Temporary Internet Files\Content.IE5\816OX8L9\MC900100864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20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90800"/>
            <a:ext cx="3268573" cy="32041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European Cities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90600"/>
            <a:ext cx="5791200" cy="4876800"/>
          </a:xfrm>
        </p:spPr>
        <p:txBody>
          <a:bodyPr/>
          <a:lstStyle/>
          <a:p>
            <a:pPr algn="just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Many European suburbs are centers for:</a:t>
            </a:r>
          </a:p>
          <a:p>
            <a:pPr lvl="1" algn="just">
              <a:defRPr/>
            </a:pPr>
            <a:r>
              <a:rPr lang="en-US" sz="3200" dirty="0" smtClean="0">
                <a:solidFill>
                  <a:schemeClr val="accent1"/>
                </a:solidFill>
              </a:rPr>
              <a:t>crime</a:t>
            </a:r>
          </a:p>
          <a:p>
            <a:pPr lvl="1" algn="just">
              <a:defRPr/>
            </a:pPr>
            <a:r>
              <a:rPr lang="en-US" sz="3200" dirty="0" smtClean="0">
                <a:solidFill>
                  <a:schemeClr val="accent1"/>
                </a:solidFill>
              </a:rPr>
              <a:t>violence</a:t>
            </a:r>
          </a:p>
          <a:p>
            <a:pPr lvl="1" algn="just">
              <a:defRPr/>
            </a:pPr>
            <a:r>
              <a:rPr lang="en-US" sz="3200" dirty="0">
                <a:solidFill>
                  <a:schemeClr val="accent1"/>
                </a:solidFill>
              </a:rPr>
              <a:t>d</a:t>
            </a:r>
            <a:r>
              <a:rPr lang="en-US" sz="3200" dirty="0" smtClean="0">
                <a:solidFill>
                  <a:schemeClr val="accent1"/>
                </a:solidFill>
              </a:rPr>
              <a:t>rug dealing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defRPr/>
            </a:pPr>
            <a:r>
              <a:rPr lang="en-US" sz="2800" b="1" smtClean="0">
                <a:solidFill>
                  <a:schemeClr val="tx2">
                    <a:lumMod val="75000"/>
                  </a:schemeClr>
                </a:solidFill>
              </a:rPr>
              <a:t>Recent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immigrants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from Africa or Asia who have settled in suburbs often face discrimination in the larger society.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266" name="Picture 2" descr="C:\Users\Owner\AppData\Local\Microsoft\Windows\Temporary Internet Files\Content.IE5\LTLN4AAN\MC90028743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752600"/>
            <a:ext cx="29718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066800"/>
            <a:ext cx="5410200" cy="1524000"/>
          </a:xfrm>
        </p:spPr>
        <p:txBody>
          <a:bodyPr/>
          <a:lstStyle/>
          <a:p>
            <a:pPr algn="ctr">
              <a:defRPr/>
            </a:pP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Latin American</a:t>
            </a:r>
          </a:p>
          <a:p>
            <a:pPr algn="ctr">
              <a:defRPr/>
            </a:pP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Cities</a:t>
            </a:r>
            <a:endParaRPr lang="en-US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2" name="Picture 2" descr="C:\Users\Owner\AppData\Local\Microsoft\Windows\Temporary Internet Files\Content.IE5\1AWRSIRC\MP90044384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667000"/>
            <a:ext cx="22098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Latin American Cities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b="1" dirty="0" smtClean="0">
                <a:solidFill>
                  <a:schemeClr val="accent1"/>
                </a:solidFill>
              </a:rPr>
              <a:t>Latin American cities are growing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faster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than those in most other areas of the world.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14340" name="Picture 4" descr="C:\Users\Owner\AppData\Local\Microsoft\Windows\Temporary Internet Files\Content.IE5\M7A4I806\MP90044363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819400"/>
            <a:ext cx="1905000" cy="28541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Latin American Cities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endParaRPr lang="en-US" sz="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defRPr/>
            </a:pPr>
            <a:endParaRPr lang="en-US" sz="8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defRPr/>
            </a:pPr>
            <a:endParaRPr lang="en-US" sz="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The central business district is the main focus of: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1"/>
                </a:solidFill>
              </a:rPr>
              <a:t>business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1"/>
                </a:solidFill>
              </a:rPr>
              <a:t>employment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1"/>
                </a:solidFill>
              </a:rPr>
              <a:t>entertainment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5364" name="Picture 4" descr="C:\Users\Owner\AppData\Local\Microsoft\Windows\Temporary Internet Files\Content.IE5\1AWRSIRC\MC900433670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20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048000"/>
            <a:ext cx="2005797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Latin American Cities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endParaRPr lang="en-US" sz="3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defRPr/>
            </a:pPr>
            <a:endParaRPr lang="en-US" sz="30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defRPr/>
            </a:pPr>
            <a:endParaRPr lang="en-US" sz="3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defRPr/>
            </a:pP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</a:rPr>
              <a:t>The CBD is divided into a 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</a:rPr>
              <a:t>market sector</a:t>
            </a: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</a:rPr>
              <a:t>, where old-fashioned markets are set up, and a 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</a:rPr>
              <a:t>high rise sector, </a:t>
            </a:r>
            <a:r>
              <a:rPr lang="en-US" sz="3000" dirty="0" smtClean="0">
                <a:solidFill>
                  <a:schemeClr val="accent1"/>
                </a:solidFill>
              </a:rPr>
              <a:t>where more modern businesses are headquartered.</a:t>
            </a:r>
            <a:endParaRPr lang="en-US" sz="3000" dirty="0">
              <a:solidFill>
                <a:schemeClr val="accent1"/>
              </a:solidFill>
            </a:endParaRPr>
          </a:p>
        </p:txBody>
      </p:sp>
      <p:pic>
        <p:nvPicPr>
          <p:cNvPr id="16386" name="Picture 2" descr="C:\Users\Owner\AppData\Local\Microsoft\Windows\Temporary Internet Files\Content.IE5\7SOKX3GN\MP90042526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33400"/>
            <a:ext cx="2971800" cy="19804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Latin American Cities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90600"/>
            <a:ext cx="5791200" cy="4876800"/>
          </a:xfrm>
        </p:spPr>
        <p:txBody>
          <a:bodyPr/>
          <a:lstStyle/>
          <a:p>
            <a:pPr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From the high rise sector a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commercial spine </a:t>
            </a:r>
            <a:r>
              <a:rPr lang="en-US" dirty="0" smtClean="0">
                <a:solidFill>
                  <a:schemeClr val="accent1"/>
                </a:solidFill>
              </a:rPr>
              <a:t>radiates away from the city.</a:t>
            </a:r>
          </a:p>
          <a:p>
            <a:pPr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The commercial spine is surrounded by an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elite residential sector.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8914" name="Picture 2" descr="C:\Users\Owner\AppData\Local\Microsoft\Windows\Temporary Internet Files\Content.IE5\7SOKX3GN\MP90044256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4191000"/>
            <a:ext cx="2984500" cy="19986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3505200" y="6076950"/>
            <a:ext cx="2832100" cy="3429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>
              <a:defRPr/>
            </a:pPr>
            <a:r>
              <a:rPr lang="en-US" sz="2000" dirty="0">
                <a:solidFill>
                  <a:schemeClr val="accent1">
                    <a:lumMod val="10000"/>
                  </a:schemeClr>
                </a:solidFill>
                <a:cs typeface="+mn-cs"/>
              </a:rPr>
              <a:t>Buenos Aires, Argentina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9488" y="1893888"/>
            <a:ext cx="4862512" cy="4278312"/>
          </a:xfrm>
          <a:prstGeom prst="rect">
            <a:avLst/>
          </a:prstGeom>
          <a:noFill/>
          <a:ln w="57150">
            <a:solidFill>
              <a:schemeClr val="accent1">
                <a:lumMod val="1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609600"/>
            <a:ext cx="1952625" cy="3287713"/>
          </a:xfrm>
          <a:prstGeom prst="rect">
            <a:avLst/>
          </a:prstGeom>
          <a:noFill/>
          <a:ln w="76200">
            <a:solidFill>
              <a:schemeClr val="accent1">
                <a:lumMod val="1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25850" y="762000"/>
            <a:ext cx="4648200" cy="923925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solidFill>
              <a:schemeClr val="accent1">
                <a:lumMod val="1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10000"/>
                  </a:schemeClr>
                </a:solidFill>
                <a:latin typeface="+mn-lt"/>
                <a:cs typeface="+mn-cs"/>
              </a:rPr>
              <a:t>THE GRIFFIN-FORD MODEL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10000"/>
                  </a:schemeClr>
                </a:solidFill>
                <a:latin typeface="+mn-lt"/>
                <a:cs typeface="+mn-cs"/>
              </a:rPr>
              <a:t>OF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10000"/>
                  </a:schemeClr>
                </a:solidFill>
                <a:latin typeface="+mn-lt"/>
                <a:cs typeface="+mn-cs"/>
              </a:rPr>
              <a:t>LATIN AMERICAN CITY STRUCTURE</a:t>
            </a:r>
          </a:p>
        </p:txBody>
      </p:sp>
      <p:pic>
        <p:nvPicPr>
          <p:cNvPr id="13316" name="Picture 4" descr="C:\Users\Owner\AppData\Local\Microsoft\Windows\Temporary Internet Files\Content.IE5\7SOKX3GN\MC900438063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396" y="4196953"/>
            <a:ext cx="1975247" cy="197524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066800"/>
            <a:ext cx="5410200" cy="1524000"/>
          </a:xfrm>
        </p:spPr>
        <p:txBody>
          <a:bodyPr/>
          <a:lstStyle/>
          <a:p>
            <a:pPr algn="ctr">
              <a:defRPr/>
            </a:pP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Comparative Urbanization</a:t>
            </a:r>
            <a:endParaRPr lang="en-US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Owner\AppData\Local\Microsoft\Windows\Temporary Internet Files\Content.IE5\1AWRSIRC\MP90044343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19400"/>
            <a:ext cx="4343400" cy="27383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Latin American Cities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5791200" cy="1676400"/>
          </a:xfrm>
          <a:ln w="57150">
            <a:solidFill>
              <a:schemeClr val="accent1">
                <a:lumMod val="10000"/>
              </a:schemeClr>
            </a:solidFill>
            <a:prstDash val="lgDashDot"/>
          </a:ln>
        </p:spPr>
        <p:txBody>
          <a:bodyPr/>
          <a:lstStyle/>
          <a:p>
            <a:pPr algn="just"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Remaining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concentric zones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are residential areas for the poor and middle class.</a:t>
            </a:r>
          </a:p>
          <a:p>
            <a:pPr algn="just">
              <a:defRPr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Socioeconomic levels and housing quality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decrease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as distance from the center city increases.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Latin American Cities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Closer in to the city are the middle classes, who form a </a:t>
            </a:r>
          </a:p>
          <a:p>
            <a:pPr marL="0" indent="0" algn="ctr">
              <a:buFontTx/>
              <a:buNone/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“zone of maturity”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of generally well-maintained homes.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2530" name="Picture 2" descr="C:\Users\Owner\AppData\Local\Microsoft\Windows\Temporary Internet Files\Content.IE5\MSJ24HHB\MP90044444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479800"/>
            <a:ext cx="3230563" cy="2155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Latin American Cities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  <a:defRPr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FontTx/>
              <a:buNone/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FontTx/>
              <a:buNone/>
              <a:defRPr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FontTx/>
              <a:buNone/>
              <a:defRPr/>
            </a:pPr>
            <a:endParaRPr lang="en-US" sz="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FontTx/>
              <a:buNone/>
              <a:defRPr/>
            </a:pPr>
            <a:endParaRPr lang="en-US" sz="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FontTx/>
              <a:buNone/>
              <a:defRPr/>
            </a:pPr>
            <a:r>
              <a:rPr lang="en-US" dirty="0" smtClean="0">
                <a:solidFill>
                  <a:schemeClr val="accent1"/>
                </a:solidFill>
              </a:rPr>
              <a:t>The “zone of maturity” is ringed by the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“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in situ accretion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” zone </a:t>
            </a:r>
            <a:r>
              <a:rPr lang="en-US" dirty="0" smtClean="0">
                <a:solidFill>
                  <a:schemeClr val="accent1"/>
                </a:solidFill>
              </a:rPr>
              <a:t>that contains much more modest housing and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transitions </a:t>
            </a:r>
            <a:r>
              <a:rPr lang="en-US" dirty="0" smtClean="0">
                <a:solidFill>
                  <a:schemeClr val="accent1"/>
                </a:solidFill>
              </a:rPr>
              <a:t>to the outer-ring of poverty.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23554" name="Picture 2" descr="C:\Users\Owner\AppData\Local\Microsoft\Windows\Temporary Internet Files\Content.IE5\1AWRSIRC\MP90044401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33400"/>
            <a:ext cx="1600200" cy="24416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Latin American Cities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371600"/>
            <a:ext cx="5791200" cy="4191000"/>
          </a:xfrm>
          <a:ln w="38100">
            <a:solidFill>
              <a:schemeClr val="accent1">
                <a:lumMod val="25000"/>
              </a:schemeClr>
            </a:solidFill>
          </a:ln>
        </p:spPr>
        <p:txBody>
          <a:bodyPr/>
          <a:lstStyle/>
          <a:p>
            <a:pPr algn="just"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disamenity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sector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is a relatively stable slum area that radiates from the central market to the outermost zone of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squatter settlements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on the periphery.</a:t>
            </a:r>
          </a:p>
          <a:p>
            <a:pPr algn="just"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This outermost zone consists of high-density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shantytowns.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Owner\AppData\Local\Microsoft\Windows\Temporary Internet Files\Content.IE5\POZSG6VI\MP90043845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543" y="1295400"/>
            <a:ext cx="5590457" cy="37429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0400" y="5334000"/>
            <a:ext cx="3505200" cy="830263"/>
          </a:xfrm>
          <a:prstGeom prst="rect">
            <a:avLst/>
          </a:prstGeom>
          <a:solidFill>
            <a:schemeClr val="accent1">
              <a:lumMod val="90000"/>
            </a:schemeClr>
          </a:solidFill>
          <a:ln w="57150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A shantytown in Caracas, Venezuela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Comparative Urbanization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endParaRPr lang="en-US" sz="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defRPr/>
            </a:pPr>
            <a:endParaRPr lang="en-US" sz="8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North American and European models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for urban patterns are often difficult to apply to cities in:</a:t>
            </a:r>
          </a:p>
          <a:p>
            <a:pPr lvl="2">
              <a:defRPr/>
            </a:pPr>
            <a:r>
              <a:rPr lang="en-US" sz="2800" dirty="0" smtClean="0">
                <a:solidFill>
                  <a:schemeClr val="accent1"/>
                </a:solidFill>
              </a:rPr>
              <a:t>Africa</a:t>
            </a:r>
          </a:p>
          <a:p>
            <a:pPr lvl="2">
              <a:defRPr/>
            </a:pPr>
            <a:r>
              <a:rPr lang="en-US" sz="2800" dirty="0" smtClean="0">
                <a:solidFill>
                  <a:schemeClr val="accent1"/>
                </a:solidFill>
              </a:rPr>
              <a:t>Asia</a:t>
            </a:r>
          </a:p>
          <a:p>
            <a:pPr lvl="2">
              <a:defRPr/>
            </a:pPr>
            <a:r>
              <a:rPr lang="en-US" sz="2800" dirty="0" smtClean="0">
                <a:solidFill>
                  <a:schemeClr val="accent1"/>
                </a:solidFill>
              </a:rPr>
              <a:t>Latin America</a:t>
            </a:r>
          </a:p>
        </p:txBody>
      </p:sp>
      <p:pic>
        <p:nvPicPr>
          <p:cNvPr id="2050" name="Picture 2" descr="C:\Users\Owner\AppData\Local\Microsoft\Windows\Temporary Internet Files\Content.IE5\LTLN4AAN\MC900055300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lum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657600"/>
            <a:ext cx="2585011" cy="2209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Comparative Urbanization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  <a:defRPr/>
            </a:pP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FontTx/>
              <a:buNone/>
              <a:defRPr/>
            </a:pP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FontTx/>
              <a:buNone/>
              <a:defRPr/>
            </a:pP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FontTx/>
              <a:buNone/>
              <a:defRPr/>
            </a:pP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FontTx/>
              <a:buNone/>
              <a:defRPr/>
            </a:pP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FontTx/>
              <a:buNone/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In many areas that were once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colonized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, Western styles and layouts are still apparent.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46" name="Picture 2" descr="C:\Users\Owner\AppData\Local\Microsoft\Windows\Temporary Internet Files\Content.IE5\7SOKX3GN\MP90042519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9" y="609600"/>
            <a:ext cx="2124669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Comparative Urbanization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90600"/>
            <a:ext cx="5791200" cy="4876800"/>
          </a:xfrm>
        </p:spPr>
        <p:txBody>
          <a:bodyPr/>
          <a:lstStyle/>
          <a:p>
            <a:pPr algn="just"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 today’s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postcolonial megacities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the patterns have been altered by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modernization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immigration.</a:t>
            </a:r>
          </a:p>
          <a:p>
            <a:pPr algn="just">
              <a:defRPr/>
            </a:pP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defRPr/>
            </a:pPr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buFontTx/>
              <a:buNone/>
              <a:defRPr/>
            </a:pPr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FontTx/>
              <a:buNone/>
              <a:defRPr/>
            </a:pPr>
            <a:endParaRPr lang="en-US" sz="8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FontTx/>
              <a:buNone/>
              <a:defRPr/>
            </a:pPr>
            <a:r>
              <a:rPr lang="en-US" b="1" dirty="0" smtClean="0">
                <a:solidFill>
                  <a:srgbClr val="FFFF00"/>
                </a:solidFill>
              </a:rPr>
              <a:t>In many cases, they have been transformed.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7170" name="Picture 2" descr="C:\Users\Owner\AppData\Local\Microsoft\Windows\Temporary Internet Files\Content.IE5\1AWRSIRC\MP90040175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124200"/>
            <a:ext cx="3352800" cy="17573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Comparative Urbanization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Geographers have developed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regional models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that more accurately reflect the spatial arrangement of urban areas.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9460" name="Picture 2" descr="C:\Users\Owner\AppData\Local\Microsoft\Windows\Temporary Internet Files\Content.IE5\MSJ24HHB\MC900415658[1].wmf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3581400" y="3276600"/>
            <a:ext cx="2547938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066800"/>
            <a:ext cx="5410200" cy="1524000"/>
          </a:xfrm>
        </p:spPr>
        <p:txBody>
          <a:bodyPr/>
          <a:lstStyle/>
          <a:p>
            <a:pPr algn="ctr">
              <a:defRPr/>
            </a:pP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European Cities</a:t>
            </a:r>
            <a:endParaRPr lang="en-US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Owner\AppData\Local\Microsoft\Windows\Temporary Internet Files\Content.IE5\LTLN4AAN\MP90042527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937164"/>
            <a:ext cx="3887718" cy="2590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European Cities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 upper-class residential areas cluster around a sector that extends out from the CBD.</a:t>
            </a:r>
          </a:p>
          <a:p>
            <a:pPr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Example: 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Paris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195" name="Picture 3" descr="C:\Users\Owner\AppData\Local\Microsoft\Windows\Temporary Internet Files\Content.IE5\LTLN4AAN\MP90016405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745" y="3581400"/>
            <a:ext cx="1684655" cy="266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European Cities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90600"/>
            <a:ext cx="5791200" cy="4876800"/>
          </a:xfrm>
        </p:spPr>
        <p:txBody>
          <a:bodyPr/>
          <a:lstStyle/>
          <a:p>
            <a:pPr algn="just">
              <a:defRPr/>
            </a:pP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defRPr/>
            </a:pP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defRPr/>
            </a:pP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defRPr/>
            </a:pP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defRPr/>
            </a:pP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FontTx/>
              <a:buNone/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Many years ago, the rich moved to the southwestern hills of Paris to be near the king’s palace.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218" name="Picture 2" descr="C:\Users\Owner\AppData\Local\Microsoft\Windows\Temporary Internet Files\Content.IE5\7SOKX3GN\MP90040150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762000"/>
            <a:ext cx="4573787" cy="304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City stairs design template">
  <a:themeElements>
    <a:clrScheme name="City stairs design template 12">
      <a:dk1>
        <a:srgbClr val="C0C0C0"/>
      </a:dk1>
      <a:lt1>
        <a:srgbClr val="FFFFD9"/>
      </a:lt1>
      <a:dk2>
        <a:srgbClr val="E5F97F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A4A4A4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City stairs design 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ity stair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y stair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y stair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y stair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y stairs design template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y stairs design template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y stairs design template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y stairs design template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y stairs design template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y stairs design template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y stairs design template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y stairs design template 12">
        <a:dk1>
          <a:srgbClr val="C0C0C0"/>
        </a:dk1>
        <a:lt1>
          <a:srgbClr val="FFFFD9"/>
        </a:lt1>
        <a:dk2>
          <a:srgbClr val="E5F97F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A4A4A4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488</Words>
  <Application>Microsoft Office PowerPoint</Application>
  <PresentationFormat>On-screen Show (4:3)</PresentationFormat>
  <Paragraphs>94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1_City stairs design template</vt:lpstr>
      <vt:lpstr>Unit Seven:  Cities and Urban Land Use           Advanced Placement Human Geography</vt:lpstr>
      <vt:lpstr>Slide 2</vt:lpstr>
      <vt:lpstr>Comparative Urbanization</vt:lpstr>
      <vt:lpstr>Comparative Urbanization</vt:lpstr>
      <vt:lpstr>Comparative Urbanization</vt:lpstr>
      <vt:lpstr>Comparative Urbanization</vt:lpstr>
      <vt:lpstr>Slide 7</vt:lpstr>
      <vt:lpstr>European Cities</vt:lpstr>
      <vt:lpstr>European Cities</vt:lpstr>
      <vt:lpstr>European Cities</vt:lpstr>
      <vt:lpstr>European Cities</vt:lpstr>
      <vt:lpstr>European Cities</vt:lpstr>
      <vt:lpstr>European Cities</vt:lpstr>
      <vt:lpstr>Slide 14</vt:lpstr>
      <vt:lpstr>Latin American Cities</vt:lpstr>
      <vt:lpstr>Latin American Cities</vt:lpstr>
      <vt:lpstr>Latin American Cities</vt:lpstr>
      <vt:lpstr>Latin American Cities</vt:lpstr>
      <vt:lpstr>Slide 19</vt:lpstr>
      <vt:lpstr>Latin American Cities</vt:lpstr>
      <vt:lpstr>Latin American Cities</vt:lpstr>
      <vt:lpstr>Latin American Cities</vt:lpstr>
      <vt:lpstr>Latin American Cities</vt:lpstr>
      <vt:lpstr>Slide 24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Seven:  Cities and Urban Land Use           Advanced Placement Human Geography</dc:title>
  <dc:creator>Owner</dc:creator>
  <cp:lastModifiedBy>Ethel Wood</cp:lastModifiedBy>
  <cp:revision>15</cp:revision>
  <dcterms:created xsi:type="dcterms:W3CDTF">2011-04-05T00:39:15Z</dcterms:created>
  <dcterms:modified xsi:type="dcterms:W3CDTF">2012-11-12T16:37:24Z</dcterms:modified>
</cp:coreProperties>
</file>