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C2A838-4824-4F9C-89FC-2B92E1581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DCC8EC-CFA6-43C3-B497-2AFAB7695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4DA770-CE2D-4D36-8046-6D02EB3E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FE8A14-12F1-4221-BFFE-E17272F9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5ABDFD-25F1-4994-A8EB-91E4CB509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5DD8BD-B285-4CE3-A9FC-999F35C5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F0833E-C78A-45C0-8A20-014D87CC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3CD083-8603-4E0E-8B63-12A8E779F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34A499-660D-43FB-B69E-111CCADAB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82F350-33A1-4C31-9341-390368B31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F0EE90-E5C8-49B8-867B-11335FC80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EFBA49-9322-44FF-A464-A8564F45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African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Cities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C:\Users\Owner\AppData\Local\Microsoft\Windows\Temporary Internet Files\Content.IE5\816OX8L9\MC90032694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74818"/>
            <a:ext cx="259962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Asian Cities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Owner\AppData\Local\Microsoft\Windows\Temporary Internet Files\Content.IE5\1AWRSIRC\MC90019542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2473"/>
            <a:ext cx="2819400" cy="2768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Many large cities of Asia were founded and developed by Europeans, so they often follow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European model.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 descr="C:\Users\Owner\AppData\Local\Microsoft\Windows\Temporary Internet Files\Content.IE5\POZSG6VI\MP9003999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03600"/>
            <a:ext cx="1881188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Southeast Asian Cities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They tend to be centered on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port.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Around the port is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Western-style CBD </a:t>
            </a:r>
            <a:r>
              <a:rPr lang="en-US" dirty="0" smtClean="0">
                <a:solidFill>
                  <a:schemeClr val="accent1"/>
                </a:solidFill>
              </a:rPr>
              <a:t>with European: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shops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hotels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restaurants</a:t>
            </a:r>
          </a:p>
        </p:txBody>
      </p:sp>
      <p:pic>
        <p:nvPicPr>
          <p:cNvPr id="34818" name="Picture 2" descr="C:\Users\Owner\AppData\Local\Microsoft\Windows\Temporary Internet Files\Content.IE5\M7A4I806\MP9004026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4765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Southeast Asian Cities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Around the ports are one or more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“alien commercial zones” </a:t>
            </a:r>
            <a:r>
              <a:rPr lang="en-US" dirty="0" smtClean="0">
                <a:solidFill>
                  <a:schemeClr val="accent1"/>
                </a:solidFill>
              </a:rPr>
              <a:t>where merchants from other areas (such as India or China) have established themselves.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Peripheral squatter zones </a:t>
            </a:r>
            <a:r>
              <a:rPr lang="en-US" dirty="0" smtClean="0">
                <a:solidFill>
                  <a:schemeClr val="accent1"/>
                </a:solidFill>
              </a:rPr>
              <a:t> house the majority of the city’s population.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South Asian City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may take two forms:</a:t>
            </a:r>
          </a:p>
          <a:p>
            <a:pPr lvl="2">
              <a:defRPr/>
            </a:pP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dirty="0" smtClean="0">
                <a:solidFill>
                  <a:schemeClr val="accent1"/>
                </a:solidFill>
              </a:rPr>
              <a:t>olonial based</a:t>
            </a:r>
          </a:p>
          <a:p>
            <a:pPr lvl="2">
              <a:defRPr/>
            </a:pPr>
            <a:r>
              <a:rPr lang="en-US" sz="2800" dirty="0">
                <a:solidFill>
                  <a:schemeClr val="accent1"/>
                </a:solidFill>
              </a:rPr>
              <a:t>t</a:t>
            </a:r>
            <a:r>
              <a:rPr lang="en-US" sz="2800" dirty="0" smtClean="0">
                <a:solidFill>
                  <a:schemeClr val="accent1"/>
                </a:solidFill>
              </a:rPr>
              <a:t>raditional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5844" name="Picture 4" descr="C:\Users\Owner\AppData\Local\Microsoft\Windows\Temporary Internet Files\Content.IE5\POZSG6VI\MP9004389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3276600" cy="2228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5257800" y="4619625"/>
            <a:ext cx="2438400" cy="71437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Mumbai, India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South Asian City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Colonial based: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Clearly segregated neighborhoods and businesses for natives and for Europeans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South Asian City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Traditional city: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Centered on a bazaar or marketplace from pre-colonial times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7890" name="Picture 2" descr="C:\Users\Owner\AppData\Local\Microsoft\Windows\Temporary Internet Files\Content.IE5\1AWRSIRC\MP9004328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544776" cy="235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Many parts of Asia are still on the periphery of the world system.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Others are central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world trade </a:t>
            </a:r>
            <a:r>
              <a:rPr lang="en-US" dirty="0" smtClean="0">
                <a:solidFill>
                  <a:schemeClr val="accent1"/>
                </a:solidFill>
              </a:rPr>
              <a:t>including: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Hong Kong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Singapore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Shanghai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C:\Users\Owner\AppData\Local\Microsoft\Windows\Temporary Internet Files\Content.IE5\VB892845\MP9004016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701614" cy="2551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019800" cy="47244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3400" dirty="0" smtClean="0">
                <a:solidFill>
                  <a:schemeClr val="accent1"/>
                </a:solidFill>
              </a:rPr>
              <a:t>Asia’s urban growth is explosive, with millions of people migrating from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rural areas </a:t>
            </a:r>
            <a:r>
              <a:rPr lang="en-US" sz="3400" dirty="0" smtClean="0">
                <a:solidFill>
                  <a:schemeClr val="accent1"/>
                </a:solidFill>
              </a:rPr>
              <a:t>to the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cities </a:t>
            </a:r>
            <a:r>
              <a:rPr lang="en-US" sz="3400" dirty="0" smtClean="0">
                <a:solidFill>
                  <a:schemeClr val="accent1"/>
                </a:solidFill>
              </a:rPr>
              <a:t>every year.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27650" name="Picture 2" descr="C:\Users\Owner\AppData\Local\Microsoft\Windows\Temporary Internet Files\Content.IE5\MSJ24HHB\MC90020291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2514194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524000"/>
          </a:xfrm>
        </p:spPr>
        <p:txBody>
          <a:bodyPr/>
          <a:lstStyle/>
          <a:p>
            <a:pPr algn="ctr"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9" name="Picture 3" descr="C:\Users\Owner\AppData\Local\Microsoft\Windows\Temporary Internet Files\Content.IE5\7SOKX3GN\MP9004423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4267200" cy="284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Cities in Africa are shaped by the fact that many are located in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global p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eriphery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Many of the cities are large and are characterized by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squatter settlements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their outskirts.</a:t>
            </a:r>
          </a:p>
          <a:p>
            <a:pPr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24580" name="Picture 4" descr="C:\Users\Owner\AppData\Local\Microsoft\Windows\Temporary Internet Files\Content.IE5\M7A4I806\MC900438062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905000" cy="1905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Urbanization is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global phenomenon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that presents challenges to modern citizens and governments.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Owner\AppData\Local\Microsoft\Windows\Temporary Internet Files\Content.IE5\1AWRSIRC\MP9004327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33" y="3352800"/>
            <a:ext cx="1933157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4343400" cy="3962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Although cities have been part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human geography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for thousands of years, they have become home for the majority of people in the industrialized world over the past century.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20482" name="Picture 2" descr="C:\Users\Owner\AppData\Local\Microsoft\Windows\Temporary Internet Files\Content.IE5\LTLN4AAN\MC90038311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3" y="1905000"/>
            <a:ext cx="1234994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Today the developing world is rapidly urbanizing, with cities generally struggling to keep up with demands for:</a:t>
            </a:r>
          </a:p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jobs</a:t>
            </a:r>
          </a:p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housing</a:t>
            </a:r>
          </a:p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afe water</a:t>
            </a:r>
          </a:p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1"/>
                </a:solidFill>
              </a:rPr>
              <a:t>ther services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omparative </a:t>
            </a:r>
            <a:r>
              <a:rPr lang="en-US" sz="2400" dirty="0" smtClean="0">
                <a:solidFill>
                  <a:schemeClr val="accent1"/>
                </a:solidFill>
              </a:rPr>
              <a:t>urbanization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ostcolonial </a:t>
            </a:r>
            <a:r>
              <a:rPr lang="en-US" sz="2400" dirty="0" smtClean="0">
                <a:solidFill>
                  <a:schemeClr val="accent1"/>
                </a:solidFill>
              </a:rPr>
              <a:t>megacities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egional </a:t>
            </a:r>
            <a:r>
              <a:rPr lang="en-US" sz="2400" dirty="0" smtClean="0">
                <a:solidFill>
                  <a:schemeClr val="accent1"/>
                </a:solidFill>
              </a:rPr>
              <a:t>models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ublic </a:t>
            </a:r>
            <a:r>
              <a:rPr lang="en-US" sz="2400" dirty="0" smtClean="0">
                <a:solidFill>
                  <a:schemeClr val="accent1"/>
                </a:solidFill>
              </a:rPr>
              <a:t>parks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O</a:t>
            </a:r>
            <a:r>
              <a:rPr lang="en-US" sz="2400" dirty="0" smtClean="0">
                <a:solidFill>
                  <a:schemeClr val="accent1"/>
                </a:solidFill>
              </a:rPr>
              <a:t>utskirts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arket </a:t>
            </a:r>
            <a:r>
              <a:rPr lang="en-US" sz="2400" dirty="0" smtClean="0">
                <a:solidFill>
                  <a:schemeClr val="accent1"/>
                </a:solidFill>
              </a:rPr>
              <a:t>sector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 smtClean="0">
                <a:solidFill>
                  <a:schemeClr val="accent1"/>
                </a:solidFill>
              </a:rPr>
              <a:t>lite </a:t>
            </a:r>
            <a:r>
              <a:rPr lang="en-US" sz="2400" dirty="0" smtClean="0">
                <a:solidFill>
                  <a:schemeClr val="accent1"/>
                </a:solidFill>
              </a:rPr>
              <a:t>residential sector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/>
          <a:p>
            <a:pPr eaLnBrk="1" hangingPunct="1"/>
            <a:endParaRPr lang="en-US" sz="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Griffin-Ford Model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r>
              <a:rPr lang="en-US" sz="2400" dirty="0" smtClean="0">
                <a:solidFill>
                  <a:schemeClr val="accent1"/>
                </a:solidFill>
              </a:rPr>
              <a:t>one </a:t>
            </a:r>
            <a:r>
              <a:rPr lang="en-US" sz="2400" dirty="0" smtClean="0">
                <a:solidFill>
                  <a:schemeClr val="accent1"/>
                </a:solidFill>
              </a:rPr>
              <a:t>of maturity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“</a:t>
            </a:r>
            <a:r>
              <a:rPr lang="en-US" sz="2400" i="1" dirty="0" smtClean="0">
                <a:solidFill>
                  <a:schemeClr val="accent1"/>
                </a:solidFill>
              </a:rPr>
              <a:t>I</a:t>
            </a:r>
            <a:r>
              <a:rPr lang="en-US" sz="2400" i="1" dirty="0" smtClean="0">
                <a:solidFill>
                  <a:schemeClr val="accent1"/>
                </a:solidFill>
              </a:rPr>
              <a:t>n </a:t>
            </a:r>
            <a:r>
              <a:rPr lang="en-US" sz="2400" i="1" dirty="0" smtClean="0">
                <a:solidFill>
                  <a:schemeClr val="accent1"/>
                </a:solidFill>
              </a:rPr>
              <a:t>situ accretion”</a:t>
            </a:r>
          </a:p>
          <a:p>
            <a:pPr eaLnBrk="1" hangingPunct="1"/>
            <a:r>
              <a:rPr lang="en-US" sz="2400" dirty="0" err="1" smtClean="0">
                <a:solidFill>
                  <a:schemeClr val="accent1"/>
                </a:solidFill>
              </a:rPr>
              <a:t>D</a:t>
            </a:r>
            <a:r>
              <a:rPr lang="en-US" sz="2400" dirty="0" err="1" smtClean="0">
                <a:solidFill>
                  <a:schemeClr val="accent1"/>
                </a:solidFill>
              </a:rPr>
              <a:t>isamenity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sector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quatter </a:t>
            </a:r>
            <a:r>
              <a:rPr lang="en-US" sz="2400" dirty="0" smtClean="0">
                <a:solidFill>
                  <a:schemeClr val="accent1"/>
                </a:solidFill>
              </a:rPr>
              <a:t>settlements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hantytown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eriphery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Bazaar</a:t>
            </a:r>
          </a:p>
          <a:p>
            <a:pPr eaLnBrk="1" hangingPunct="1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Open-air market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“Alien commercial zones”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Peripheral squatter zones</a:t>
            </a:r>
          </a:p>
        </p:txBody>
      </p:sp>
      <p:pic>
        <p:nvPicPr>
          <p:cNvPr id="39939" name="Picture 3" descr="C:\Users\Owner\AppData\Local\Microsoft\Windows\Temporary Internet Files\Content.IE5\MSJ24HHB\MC9001863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753872" cy="170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5486400" cy="4191000"/>
          </a:xfrm>
          <a:ln cmpd="dbl"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Africa is a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diverse continent </a:t>
            </a:r>
            <a:r>
              <a:rPr lang="en-US" sz="3600" dirty="0" smtClean="0">
                <a:solidFill>
                  <a:schemeClr val="accent1"/>
                </a:solidFill>
              </a:rPr>
              <a:t>with many different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geographical</a:t>
            </a:r>
            <a:r>
              <a:rPr lang="en-US" sz="3600" dirty="0" smtClean="0">
                <a:solidFill>
                  <a:schemeClr val="accent1"/>
                </a:solidFill>
              </a:rPr>
              <a:t> and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historical</a:t>
            </a:r>
            <a:r>
              <a:rPr lang="en-US" sz="3600" dirty="0" smtClean="0">
                <a:solidFill>
                  <a:schemeClr val="accent1"/>
                </a:solidFill>
              </a:rPr>
              <a:t> influences.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Therefore, it is difficult to formulate a model for African cities.</a:t>
            </a:r>
          </a:p>
          <a:p>
            <a:pPr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Cities in the northern part of Africa are strongly influenced by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Islamic tradition.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Mosques</a:t>
            </a:r>
            <a:r>
              <a:rPr lang="en-US" sz="2800" dirty="0" smtClean="0">
                <a:solidFill>
                  <a:schemeClr val="accent1"/>
                </a:solidFill>
              </a:rPr>
              <a:t> are at the city’s center.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A marketplace, 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bazaar</a:t>
            </a:r>
            <a:r>
              <a:rPr lang="en-US" sz="2800" dirty="0" smtClean="0">
                <a:solidFill>
                  <a:schemeClr val="accent1"/>
                </a:solidFill>
              </a:rPr>
              <a:t>, is located nearby and serves as the commercial center.</a:t>
            </a:r>
          </a:p>
        </p:txBody>
      </p:sp>
      <p:pic>
        <p:nvPicPr>
          <p:cNvPr id="28674" name="Picture 2" descr="C:\Users\Owner\AppData\Local\Microsoft\Windows\Temporary Internet Files\Content.IE5\VB892845\MP900400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972961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105400"/>
            <a:ext cx="2286000" cy="40005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Cairo, Egypt </a:t>
            </a:r>
            <a:r>
              <a:rPr lang="en-US" sz="2000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endParaRPr lang="en-US" sz="2000" b="1" dirty="0">
              <a:solidFill>
                <a:schemeClr val="accent1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Cities in South Africa are essentially Western since they were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colonized and built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Europeans.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Owner\AppData\Local\Microsoft\Windows\Temporary Internet Files\Content.IE5\816OX8L9\MC9001894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5" y="3416300"/>
            <a:ext cx="3335812" cy="2092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6096000" y="3541713"/>
            <a:ext cx="1752600" cy="914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South Africa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largest city </a:t>
            </a:r>
            <a:r>
              <a:rPr lang="en-US" sz="3600" dirty="0" smtClean="0">
                <a:solidFill>
                  <a:schemeClr val="accent1"/>
                </a:solidFill>
              </a:rPr>
              <a:t>in Africa is Lagos, Nigeria.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Lagos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is rapidly growing into a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megacity.</a:t>
            </a:r>
          </a:p>
        </p:txBody>
      </p:sp>
      <p:pic>
        <p:nvPicPr>
          <p:cNvPr id="18436" name="Picture 4" descr="C:\Users\Owner\AppData\Local\Microsoft\Windows\Temporary Internet Files\Content.IE5\1AWRSIRC\MC9001288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26257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Lagos is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confused landscape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 shanty developments with no running water or sewers that coexist with areas of 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high-rise buildings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paved streets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modern facilities</a:t>
            </a:r>
          </a:p>
          <a:p>
            <a:pPr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31746" name="Picture 2" descr="C:\Users\Owner\AppData\Local\Microsoft\Windows\Temporary Internet Files\Content.IE5\M7A4I806\MP9003859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97300"/>
            <a:ext cx="26670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One model of Sub-Saharan cities indicates that the central city consists of three CBDs: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he remains of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colonial</a:t>
            </a:r>
            <a:r>
              <a:rPr lang="en-US" dirty="0" smtClean="0">
                <a:solidFill>
                  <a:schemeClr val="accent1"/>
                </a:solidFill>
              </a:rPr>
              <a:t> CBD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open-air market </a:t>
            </a:r>
            <a:r>
              <a:rPr lang="en-US" dirty="0" smtClean="0">
                <a:solidFill>
                  <a:schemeClr val="accent1"/>
                </a:solidFill>
              </a:rPr>
              <a:t>zone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transitional </a:t>
            </a:r>
            <a:r>
              <a:rPr lang="en-US" dirty="0" smtClean="0">
                <a:solidFill>
                  <a:schemeClr val="accent1"/>
                </a:solidFill>
              </a:rPr>
              <a:t>business center where business is less transitory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Like Latin American cities, the outermost ring of African cities tends to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squatter settlements.</a:t>
            </a:r>
          </a:p>
        </p:txBody>
      </p:sp>
      <p:pic>
        <p:nvPicPr>
          <p:cNvPr id="32772" name="Picture 4" descr="C:\Users\Owner\AppData\Local\Microsoft\Windows\Temporary Internet Files\Content.IE5\M7A4I806\MP9004384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49400"/>
            <a:ext cx="3351213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29200" y="2362200"/>
            <a:ext cx="2743200" cy="83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10000"/>
                  </a:schemeClr>
                </a:solidFill>
                <a:latin typeface="+mn-lt"/>
                <a:cs typeface="+mn-cs"/>
              </a:rPr>
              <a:t>A view of a shantytown through a tunnel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561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1_City stairs design template</vt:lpstr>
      <vt:lpstr>Slide 1</vt:lpstr>
      <vt:lpstr>African Cities</vt:lpstr>
      <vt:lpstr>African Cities</vt:lpstr>
      <vt:lpstr>African Cities</vt:lpstr>
      <vt:lpstr>African Cities</vt:lpstr>
      <vt:lpstr>African Cities</vt:lpstr>
      <vt:lpstr>African Cities</vt:lpstr>
      <vt:lpstr>African Cities</vt:lpstr>
      <vt:lpstr>African Cities</vt:lpstr>
      <vt:lpstr>Slide 10</vt:lpstr>
      <vt:lpstr>Asian Cities</vt:lpstr>
      <vt:lpstr>Asian Cities</vt:lpstr>
      <vt:lpstr>Asian Cities</vt:lpstr>
      <vt:lpstr>Asian Cities</vt:lpstr>
      <vt:lpstr>Asian Cities</vt:lpstr>
      <vt:lpstr>Asian Cities</vt:lpstr>
      <vt:lpstr>Asian Cities</vt:lpstr>
      <vt:lpstr>Asian Cities</vt:lpstr>
      <vt:lpstr>Slide 19</vt:lpstr>
      <vt:lpstr>Urbanization</vt:lpstr>
      <vt:lpstr>Urbanization</vt:lpstr>
      <vt:lpstr>Urbanization</vt:lpstr>
      <vt:lpstr>Key Terms to Review</vt:lpstr>
      <vt:lpstr>Key Terms to Know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Ethel Wood</cp:lastModifiedBy>
  <cp:revision>10</cp:revision>
  <dcterms:created xsi:type="dcterms:W3CDTF">2011-04-05T11:40:59Z</dcterms:created>
  <dcterms:modified xsi:type="dcterms:W3CDTF">2012-11-12T16:44:00Z</dcterms:modified>
</cp:coreProperties>
</file>